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7" r:id="rId1"/>
    <p:sldMasterId id="2147483762" r:id="rId2"/>
    <p:sldMasterId id="2147483786" r:id="rId3"/>
    <p:sldMasterId id="2147483799" r:id="rId4"/>
    <p:sldMasterId id="2147483845" r:id="rId5"/>
    <p:sldMasterId id="2147483880" r:id="rId6"/>
  </p:sldMasterIdLst>
  <p:notesMasterIdLst>
    <p:notesMasterId r:id="rId146"/>
  </p:notesMasterIdLst>
  <p:handoutMasterIdLst>
    <p:handoutMasterId r:id="rId147"/>
  </p:handoutMasterIdLst>
  <p:sldIdLst>
    <p:sldId id="430" r:id="rId7"/>
    <p:sldId id="481" r:id="rId8"/>
    <p:sldId id="478" r:id="rId9"/>
    <p:sldId id="479" r:id="rId10"/>
    <p:sldId id="480" r:id="rId11"/>
    <p:sldId id="431" r:id="rId12"/>
    <p:sldId id="432" r:id="rId13"/>
    <p:sldId id="436" r:id="rId14"/>
    <p:sldId id="485" r:id="rId15"/>
    <p:sldId id="486" r:id="rId16"/>
    <p:sldId id="487" r:id="rId17"/>
    <p:sldId id="588" r:id="rId18"/>
    <p:sldId id="435" r:id="rId19"/>
    <p:sldId id="488" r:id="rId20"/>
    <p:sldId id="449" r:id="rId21"/>
    <p:sldId id="504" r:id="rId22"/>
    <p:sldId id="554" r:id="rId23"/>
    <p:sldId id="570" r:id="rId24"/>
    <p:sldId id="451" r:id="rId25"/>
    <p:sldId id="452" r:id="rId26"/>
    <p:sldId id="453" r:id="rId27"/>
    <p:sldId id="579" r:id="rId28"/>
    <p:sldId id="571" r:id="rId29"/>
    <p:sldId id="572" r:id="rId30"/>
    <p:sldId id="587" r:id="rId31"/>
    <p:sldId id="505" r:id="rId32"/>
    <p:sldId id="506" r:id="rId33"/>
    <p:sldId id="508" r:id="rId34"/>
    <p:sldId id="509" r:id="rId35"/>
    <p:sldId id="510" r:id="rId36"/>
    <p:sldId id="511" r:id="rId37"/>
    <p:sldId id="558" r:id="rId38"/>
    <p:sldId id="512" r:id="rId39"/>
    <p:sldId id="513" r:id="rId40"/>
    <p:sldId id="514" r:id="rId41"/>
    <p:sldId id="515" r:id="rId42"/>
    <p:sldId id="516" r:id="rId43"/>
    <p:sldId id="518" r:id="rId44"/>
    <p:sldId id="519" r:id="rId45"/>
    <p:sldId id="520" r:id="rId46"/>
    <p:sldId id="521" r:id="rId47"/>
    <p:sldId id="522" r:id="rId48"/>
    <p:sldId id="523" r:id="rId49"/>
    <p:sldId id="524" r:id="rId50"/>
    <p:sldId id="528" r:id="rId51"/>
    <p:sldId id="531" r:id="rId52"/>
    <p:sldId id="532" r:id="rId53"/>
    <p:sldId id="533" r:id="rId54"/>
    <p:sldId id="592" r:id="rId55"/>
    <p:sldId id="534" r:id="rId56"/>
    <p:sldId id="536" r:id="rId57"/>
    <p:sldId id="537" r:id="rId58"/>
    <p:sldId id="538" r:id="rId59"/>
    <p:sldId id="539" r:id="rId60"/>
    <p:sldId id="541" r:id="rId61"/>
    <p:sldId id="542" r:id="rId62"/>
    <p:sldId id="543" r:id="rId63"/>
    <p:sldId id="544" r:id="rId64"/>
    <p:sldId id="562" r:id="rId65"/>
    <p:sldId id="564" r:id="rId66"/>
    <p:sldId id="565" r:id="rId67"/>
    <p:sldId id="566" r:id="rId68"/>
    <p:sldId id="567" r:id="rId69"/>
    <p:sldId id="560" r:id="rId70"/>
    <p:sldId id="584" r:id="rId71"/>
    <p:sldId id="559" r:id="rId72"/>
    <p:sldId id="561" r:id="rId73"/>
    <p:sldId id="569" r:id="rId74"/>
    <p:sldId id="548" r:id="rId75"/>
    <p:sldId id="549" r:id="rId76"/>
    <p:sldId id="256" r:id="rId77"/>
    <p:sldId id="257" r:id="rId78"/>
    <p:sldId id="599" r:id="rId79"/>
    <p:sldId id="260" r:id="rId80"/>
    <p:sldId id="598" r:id="rId81"/>
    <p:sldId id="315" r:id="rId82"/>
    <p:sldId id="316" r:id="rId83"/>
    <p:sldId id="322" r:id="rId84"/>
    <p:sldId id="596" r:id="rId85"/>
    <p:sldId id="595" r:id="rId86"/>
    <p:sldId id="573" r:id="rId87"/>
    <p:sldId id="576" r:id="rId88"/>
    <p:sldId id="464" r:id="rId89"/>
    <p:sldId id="593" r:id="rId90"/>
    <p:sldId id="527" r:id="rId91"/>
    <p:sldId id="557" r:id="rId92"/>
    <p:sldId id="555" r:id="rId93"/>
    <p:sldId id="465" r:id="rId94"/>
    <p:sldId id="556" r:id="rId95"/>
    <p:sldId id="466" r:id="rId96"/>
    <p:sldId id="419" r:id="rId97"/>
    <p:sldId id="420" r:id="rId98"/>
    <p:sldId id="422" r:id="rId99"/>
    <p:sldId id="423" r:id="rId100"/>
    <p:sldId id="678" r:id="rId101"/>
    <p:sldId id="440" r:id="rId102"/>
    <p:sldId id="444" r:id="rId103"/>
    <p:sldId id="446" r:id="rId104"/>
    <p:sldId id="310" r:id="rId105"/>
    <p:sldId id="582" r:id="rId106"/>
    <p:sldId id="586" r:id="rId107"/>
    <p:sldId id="589" r:id="rId108"/>
    <p:sldId id="591" r:id="rId109"/>
    <p:sldId id="649" r:id="rId110"/>
    <p:sldId id="450" r:id="rId111"/>
    <p:sldId id="652" r:id="rId112"/>
    <p:sldId id="454" r:id="rId113"/>
    <p:sldId id="650" r:id="rId114"/>
    <p:sldId id="651" r:id="rId115"/>
    <p:sldId id="457" r:id="rId116"/>
    <p:sldId id="458" r:id="rId117"/>
    <p:sldId id="474" r:id="rId118"/>
    <p:sldId id="475" r:id="rId119"/>
    <p:sldId id="653" r:id="rId120"/>
    <p:sldId id="655" r:id="rId121"/>
    <p:sldId id="656" r:id="rId122"/>
    <p:sldId id="482" r:id="rId123"/>
    <p:sldId id="663" r:id="rId124"/>
    <p:sldId id="664" r:id="rId125"/>
    <p:sldId id="681" r:id="rId126"/>
    <p:sldId id="682" r:id="rId127"/>
    <p:sldId id="671" r:id="rId128"/>
    <p:sldId id="680" r:id="rId129"/>
    <p:sldId id="331" r:id="rId130"/>
    <p:sldId id="335" r:id="rId131"/>
    <p:sldId id="336" r:id="rId132"/>
    <p:sldId id="338" r:id="rId133"/>
    <p:sldId id="339" r:id="rId134"/>
    <p:sldId id="340" r:id="rId135"/>
    <p:sldId id="341" r:id="rId136"/>
    <p:sldId id="347" r:id="rId137"/>
    <p:sldId id="259" r:id="rId138"/>
    <p:sldId id="683" r:id="rId139"/>
    <p:sldId id="269" r:id="rId140"/>
    <p:sldId id="274" r:id="rId141"/>
    <p:sldId id="270" r:id="rId142"/>
    <p:sldId id="271" r:id="rId143"/>
    <p:sldId id="272" r:id="rId144"/>
    <p:sldId id="273" r:id="rId145"/>
  </p:sldIdLst>
  <p:sldSz cx="9144000" cy="6858000" type="screen4x3"/>
  <p:notesSz cx="6858000" cy="9144000"/>
  <p:defaultTextStyle>
    <a:defPPr>
      <a:defRPr lang="tr-TR"/>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CE1"/>
    <a:srgbClr val="FFFF99"/>
    <a:srgbClr val="FF3300"/>
    <a:srgbClr val="33CC33"/>
    <a:srgbClr val="FFFFFF"/>
    <a:srgbClr val="777777"/>
    <a:srgbClr val="4F81BD"/>
    <a:srgbClr val="000000"/>
    <a:srgbClr val="D0D8E8"/>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52" autoAdjust="0"/>
    <p:restoredTop sz="95268" autoAdjust="0"/>
  </p:normalViewPr>
  <p:slideViewPr>
    <p:cSldViewPr>
      <p:cViewPr varScale="1">
        <p:scale>
          <a:sx n="109" d="100"/>
          <a:sy n="109" d="100"/>
        </p:scale>
        <p:origin x="2010" y="108"/>
      </p:cViewPr>
      <p:guideLst>
        <p:guide orient="horz" pos="2160"/>
        <p:guide pos="2880"/>
      </p:guideLst>
    </p:cSldViewPr>
  </p:slideViewPr>
  <p:outlineViewPr>
    <p:cViewPr>
      <p:scale>
        <a:sx n="33" d="100"/>
        <a:sy n="33" d="100"/>
      </p:scale>
      <p:origin x="0" y="-32640"/>
    </p:cViewPr>
  </p:outlineViewPr>
  <p:notesTextViewPr>
    <p:cViewPr>
      <p:scale>
        <a:sx n="100" d="100"/>
        <a:sy n="100" d="100"/>
      </p:scale>
      <p:origin x="0" y="0"/>
    </p:cViewPr>
  </p:notesTextViewPr>
  <p:sorterViewPr>
    <p:cViewPr varScale="1">
      <p:scale>
        <a:sx n="1" d="1"/>
        <a:sy n="1" d="1"/>
      </p:scale>
      <p:origin x="0" y="-27114"/>
    </p:cViewPr>
  </p:sorterViewPr>
  <p:notesViewPr>
    <p:cSldViewPr>
      <p:cViewPr varScale="1">
        <p:scale>
          <a:sx n="87" d="100"/>
          <a:sy n="87"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viewProps" Target="viewProps.xml"/><Relationship Id="rId5" Type="http://schemas.openxmlformats.org/officeDocument/2006/relationships/slideMaster" Target="slideMasters/slideMaster5.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theme" Target="theme/theme1.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tableStyles" Target="tableStyle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image" Target="../media/image27.png"/><Relationship Id="rId4" Type="http://schemas.openxmlformats.org/officeDocument/2006/relationships/image" Target="../media/image2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png"/><Relationship Id="rId4" Type="http://schemas.openxmlformats.org/officeDocument/2006/relationships/image" Target="../media/image3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6.wmf"/><Relationship Id="rId1" Type="http://schemas.openxmlformats.org/officeDocument/2006/relationships/image" Target="../media/image45.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wmf"/><Relationship Id="rId1" Type="http://schemas.openxmlformats.org/officeDocument/2006/relationships/image" Target="../media/image49.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4" Type="http://schemas.openxmlformats.org/officeDocument/2006/relationships/image" Target="../media/image56.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emf"/><Relationship Id="rId4" Type="http://schemas.openxmlformats.org/officeDocument/2006/relationships/image" Target="../media/image6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emf"/><Relationship Id="rId5" Type="http://schemas.openxmlformats.org/officeDocument/2006/relationships/image" Target="../media/image57.emf"/><Relationship Id="rId4" Type="http://schemas.openxmlformats.org/officeDocument/2006/relationships/image" Target="../media/image55.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image" Target="../media/image6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emf"/><Relationship Id="rId5" Type="http://schemas.openxmlformats.org/officeDocument/2006/relationships/image" Target="../media/image69.wmf"/><Relationship Id="rId4" Type="http://schemas.openxmlformats.org/officeDocument/2006/relationships/image" Target="../media/image68.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emf"/><Relationship Id="rId5" Type="http://schemas.openxmlformats.org/officeDocument/2006/relationships/image" Target="../media/image74.wmf"/><Relationship Id="rId4" Type="http://schemas.openxmlformats.org/officeDocument/2006/relationships/image" Target="../media/image73.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0.emf"/><Relationship Id="rId4" Type="http://schemas.openxmlformats.org/officeDocument/2006/relationships/image" Target="../media/image77.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 Id="rId6" Type="http://schemas.openxmlformats.org/officeDocument/2006/relationships/image" Target="../media/image65.emf"/><Relationship Id="rId5" Type="http://schemas.openxmlformats.org/officeDocument/2006/relationships/image" Target="../media/image83.wmf"/><Relationship Id="rId4" Type="http://schemas.openxmlformats.org/officeDocument/2006/relationships/image" Target="../media/image82.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85.wmf"/><Relationship Id="rId1" Type="http://schemas.openxmlformats.org/officeDocument/2006/relationships/image" Target="../media/image84.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emf"/><Relationship Id="rId4" Type="http://schemas.openxmlformats.org/officeDocument/2006/relationships/image" Target="../media/image69.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emf"/><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92.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emf"/><Relationship Id="rId4" Type="http://schemas.openxmlformats.org/officeDocument/2006/relationships/image" Target="../media/image98.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wmf"/><Relationship Id="rId1" Type="http://schemas.openxmlformats.org/officeDocument/2006/relationships/image" Target="../media/image99.wmf"/><Relationship Id="rId4" Type="http://schemas.openxmlformats.org/officeDocument/2006/relationships/image" Target="../media/image94.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emf"/><Relationship Id="rId5" Type="http://schemas.openxmlformats.org/officeDocument/2006/relationships/image" Target="../media/image106.wmf"/><Relationship Id="rId4" Type="http://schemas.openxmlformats.org/officeDocument/2006/relationships/image" Target="../media/image10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emf"/><Relationship Id="rId4" Type="http://schemas.openxmlformats.org/officeDocument/2006/relationships/image" Target="../media/image110.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1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emf"/><Relationship Id="rId5" Type="http://schemas.openxmlformats.org/officeDocument/2006/relationships/image" Target="../media/image116.wmf"/><Relationship Id="rId4" Type="http://schemas.openxmlformats.org/officeDocument/2006/relationships/image" Target="../media/image115.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emf"/><Relationship Id="rId4" Type="http://schemas.openxmlformats.org/officeDocument/2006/relationships/image" Target="../media/image120.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image" Target="../media/image121.png"/></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43.wmf"/><Relationship Id="rId1" Type="http://schemas.openxmlformats.org/officeDocument/2006/relationships/image" Target="../media/image142.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77.wmf"/><Relationship Id="rId1" Type="http://schemas.openxmlformats.org/officeDocument/2006/relationships/image" Target="../media/image176.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87.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92.wmf"/><Relationship Id="rId1" Type="http://schemas.openxmlformats.org/officeDocument/2006/relationships/image" Target="../media/image191.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99.wmf"/><Relationship Id="rId1" Type="http://schemas.openxmlformats.org/officeDocument/2006/relationships/image" Target="../media/image198.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01.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05.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05.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205.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21.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226.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23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19.png"/><Relationship Id="rId1" Type="http://schemas.openxmlformats.org/officeDocument/2006/relationships/image" Target="../media/image18.wmf"/><Relationship Id="rId5" Type="http://schemas.openxmlformats.org/officeDocument/2006/relationships/image" Target="../media/image21.wmf"/><Relationship Id="rId4" Type="http://schemas.openxmlformats.org/officeDocument/2006/relationships/image" Target="../media/image20.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252.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221.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265.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269.wmf"/><Relationship Id="rId1" Type="http://schemas.openxmlformats.org/officeDocument/2006/relationships/image" Target="../media/image268.w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271.wmf"/><Relationship Id="rId1" Type="http://schemas.openxmlformats.org/officeDocument/2006/relationships/image" Target="../media/image270.w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274.wmf"/><Relationship Id="rId1" Type="http://schemas.openxmlformats.org/officeDocument/2006/relationships/image" Target="../media/image273.w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277.wmf"/><Relationship Id="rId1" Type="http://schemas.openxmlformats.org/officeDocument/2006/relationships/image" Target="../media/image276.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279.wmf"/></Relationships>
</file>

<file path=ppt/drawings/_rels/vmlDrawing78.vml.rels><?xml version="1.0" encoding="UTF-8" standalone="yes"?>
<Relationships xmlns="http://schemas.openxmlformats.org/package/2006/relationships"><Relationship Id="rId2" Type="http://schemas.openxmlformats.org/officeDocument/2006/relationships/image" Target="../media/image282.wmf"/><Relationship Id="rId1" Type="http://schemas.openxmlformats.org/officeDocument/2006/relationships/image" Target="../media/image281.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288.wmf"/><Relationship Id="rId2" Type="http://schemas.openxmlformats.org/officeDocument/2006/relationships/image" Target="../media/image287.wmf"/><Relationship Id="rId1" Type="http://schemas.openxmlformats.org/officeDocument/2006/relationships/image" Target="../media/image286.wmf"/><Relationship Id="rId6" Type="http://schemas.openxmlformats.org/officeDocument/2006/relationships/image" Target="../media/image291.wmf"/><Relationship Id="rId5" Type="http://schemas.openxmlformats.org/officeDocument/2006/relationships/image" Target="../media/image290.wmf"/><Relationship Id="rId4" Type="http://schemas.openxmlformats.org/officeDocument/2006/relationships/image" Target="../media/image28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293.wmf"/><Relationship Id="rId1" Type="http://schemas.openxmlformats.org/officeDocument/2006/relationships/image" Target="../media/image292.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95.e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298.wmf"/><Relationship Id="rId2" Type="http://schemas.openxmlformats.org/officeDocument/2006/relationships/image" Target="../media/image297.wmf"/><Relationship Id="rId1" Type="http://schemas.openxmlformats.org/officeDocument/2006/relationships/image" Target="../media/image296.wmf"/><Relationship Id="rId4" Type="http://schemas.openxmlformats.org/officeDocument/2006/relationships/image" Target="../media/image299.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302.wmf"/><Relationship Id="rId2" Type="http://schemas.openxmlformats.org/officeDocument/2006/relationships/image" Target="../media/image301.wmf"/><Relationship Id="rId1" Type="http://schemas.openxmlformats.org/officeDocument/2006/relationships/image" Target="../media/image300.wmf"/><Relationship Id="rId5" Type="http://schemas.openxmlformats.org/officeDocument/2006/relationships/image" Target="../media/image304.wmf"/><Relationship Id="rId4" Type="http://schemas.openxmlformats.org/officeDocument/2006/relationships/image" Target="../media/image303.w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307.wmf"/><Relationship Id="rId2" Type="http://schemas.openxmlformats.org/officeDocument/2006/relationships/image" Target="../media/image306.wmf"/><Relationship Id="rId1" Type="http://schemas.openxmlformats.org/officeDocument/2006/relationships/image" Target="../media/image305.wmf"/><Relationship Id="rId4" Type="http://schemas.openxmlformats.org/officeDocument/2006/relationships/image" Target="../media/image308.w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310.wmf"/><Relationship Id="rId1" Type="http://schemas.openxmlformats.org/officeDocument/2006/relationships/image" Target="../media/image30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200">
                <a:latin typeface="Arial Tur" charset="-94"/>
              </a:defRPr>
            </a:lvl1pPr>
          </a:lstStyle>
          <a:p>
            <a:pPr>
              <a:defRPr/>
            </a:pPr>
            <a:endParaRPr lang="tr-TR"/>
          </a:p>
        </p:txBody>
      </p:sp>
      <p:sp>
        <p:nvSpPr>
          <p:cNvPr id="409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200">
                <a:latin typeface="Arial Tur" charset="-94"/>
              </a:defRPr>
            </a:lvl1pPr>
          </a:lstStyle>
          <a:p>
            <a:pPr>
              <a:defRPr/>
            </a:pPr>
            <a:endParaRPr lang="tr-TR"/>
          </a:p>
        </p:txBody>
      </p:sp>
      <p:sp>
        <p:nvSpPr>
          <p:cNvPr id="410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defRPr sz="1200">
                <a:latin typeface="Arial Tur" charset="-94"/>
              </a:defRPr>
            </a:lvl1pPr>
          </a:lstStyle>
          <a:p>
            <a:pPr>
              <a:defRPr/>
            </a:pPr>
            <a:endParaRPr lang="tr-TR"/>
          </a:p>
        </p:txBody>
      </p:sp>
      <p:sp>
        <p:nvSpPr>
          <p:cNvPr id="410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a:defRPr sz="1200"/>
            </a:lvl1pPr>
          </a:lstStyle>
          <a:p>
            <a:pPr>
              <a:defRPr/>
            </a:pPr>
            <a:fld id="{1A6AD399-3EAC-441B-BA10-8075A1187ED1}" type="slidenum">
              <a:rPr lang="tr-TR"/>
              <a:pPr>
                <a:defRPr/>
              </a:pPr>
              <a:t>‹#›</a:t>
            </a:fld>
            <a:endParaRPr lang="tr-TR">
              <a:latin typeface="Arial Tur" charset="-94"/>
            </a:endParaRPr>
          </a:p>
        </p:txBody>
      </p:sp>
    </p:spTree>
    <p:extLst>
      <p:ext uri="{BB962C8B-B14F-4D97-AF65-F5344CB8AC3E}">
        <p14:creationId xmlns:p14="http://schemas.microsoft.com/office/powerpoint/2010/main" val="6948124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16-11-15T11:33:15.959"/>
    </inkml:context>
    <inkml:brush xml:id="br0">
      <inkml:brushProperty name="width" value="0.05292" units="cm"/>
      <inkml:brushProperty name="height" value="0.05292" units="cm"/>
      <inkml:brushProperty name="color" value="#FF0000"/>
    </inkml:brush>
  </inkml:definitions>
  <inkml:trace contextRef="#ctx0" brushRef="#br0">20320 11959 0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200">
                <a:latin typeface="Arial Tur" charset="-94"/>
              </a:defRPr>
            </a:lvl1pPr>
          </a:lstStyle>
          <a:p>
            <a:pPr>
              <a:defRPr/>
            </a:pPr>
            <a:endParaRPr lang="tr-TR"/>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200">
                <a:latin typeface="Arial Tur" charset="-94"/>
              </a:defRPr>
            </a:lvl1pPr>
          </a:lstStyle>
          <a:p>
            <a:pPr>
              <a:defRPr/>
            </a:pPr>
            <a:endParaRPr lang="tr-TR"/>
          </a:p>
        </p:txBody>
      </p:sp>
      <p:sp>
        <p:nvSpPr>
          <p:cNvPr id="45060" name="Rectangle 4"/>
          <p:cNvSpPr>
            <a:spLocks noGrp="1" noRot="1" noChangeAspect="1" noChangeArrowheads="1" noTextEdit="1"/>
          </p:cNvSpPr>
          <p:nvPr>
            <p:ph type="sldImg" idx="2"/>
          </p:nvPr>
        </p:nvSpPr>
        <p:spPr bwMode="auto">
          <a:xfrm>
            <a:off x="1144588" y="687388"/>
            <a:ext cx="4568825" cy="3425825"/>
          </a:xfrm>
          <a:prstGeom prst="rect">
            <a:avLst/>
          </a:prstGeom>
          <a:noFill/>
          <a:ln w="12700">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tr-TR" noProof="0"/>
              <a:t>Ana metin stillerini düzenlemek için tıklatın</a:t>
            </a:r>
          </a:p>
          <a:p>
            <a:pPr lvl="1"/>
            <a:r>
              <a:rPr lang="tr-TR" noProof="0"/>
              <a:t>İkinci düzey</a:t>
            </a:r>
          </a:p>
          <a:p>
            <a:pPr lvl="2"/>
            <a:r>
              <a:rPr lang="tr-TR" noProof="0"/>
              <a:t>Üçüncü düzey</a:t>
            </a:r>
          </a:p>
          <a:p>
            <a:pPr lvl="3"/>
            <a:r>
              <a:rPr lang="tr-TR" noProof="0"/>
              <a:t>Dördüncü düzey</a:t>
            </a:r>
          </a:p>
          <a:p>
            <a:pPr lvl="4"/>
            <a:r>
              <a:rPr lang="tr-TR" noProof="0"/>
              <a:t>Beşinci düzey</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defRPr sz="1200">
                <a:latin typeface="Arial Tur" charset="-94"/>
              </a:defRPr>
            </a:lvl1pPr>
          </a:lstStyle>
          <a:p>
            <a:pPr>
              <a:defRPr/>
            </a:pPr>
            <a:endParaRPr lang="tr-T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a:defRPr sz="1200"/>
            </a:lvl1pPr>
          </a:lstStyle>
          <a:p>
            <a:pPr>
              <a:defRPr/>
            </a:pPr>
            <a:fld id="{00DDDAD0-3984-40CB-A4F9-19D1E1D12574}" type="slidenum">
              <a:rPr lang="tr-TR"/>
              <a:pPr>
                <a:defRPr/>
              </a:pPr>
              <a:t>‹#›</a:t>
            </a:fld>
            <a:endParaRPr lang="tr-TR">
              <a:latin typeface="Arial Tur" charset="-94"/>
            </a:endParaRPr>
          </a:p>
        </p:txBody>
      </p:sp>
    </p:spTree>
    <p:extLst>
      <p:ext uri="{BB962C8B-B14F-4D97-AF65-F5344CB8AC3E}">
        <p14:creationId xmlns:p14="http://schemas.microsoft.com/office/powerpoint/2010/main" val="16096146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A1F06-4700-46A6-A321-D7E7F095FCE7}" type="slidenum">
              <a:rPr lang="en-US" altLang="en-US"/>
              <a:pPr/>
              <a:t>1</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36271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F38B2F-AFD8-4B35-8562-CB298DA1C1E1}" type="slidenum">
              <a:rPr lang="en-US" altLang="en-US">
                <a:solidFill>
                  <a:srgbClr val="000000"/>
                </a:solidFill>
              </a:rPr>
              <a:pPr/>
              <a:t>15</a:t>
            </a:fld>
            <a:endParaRPr lang="en-US" altLang="en-US">
              <a:solidFill>
                <a:srgbClr val="000000"/>
              </a:solidFill>
            </a:endParaRPr>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87400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FC1585-C4E3-44A3-B7F7-E24BED1D0933}" type="slidenum">
              <a:rPr lang="en-US" altLang="en-US">
                <a:solidFill>
                  <a:srgbClr val="000000"/>
                </a:solidFill>
              </a:rPr>
              <a:pPr/>
              <a:t>17</a:t>
            </a:fld>
            <a:endParaRPr lang="en-US" altLang="en-US">
              <a:solidFill>
                <a:srgbClr val="000000"/>
              </a:solidFill>
            </a:endParaRPr>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53123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5F95DA-519B-4997-89FD-B86B120CD7C6}" type="slidenum">
              <a:rPr lang="en-US" altLang="en-US"/>
              <a:pPr/>
              <a:t>18</a:t>
            </a:fld>
            <a:endParaRPr lang="en-US" altLang="en-US"/>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r>
              <a:rPr lang="en-US" altLang="en-US"/>
              <a:t>sedr42021_0514a.jpg</a:t>
            </a:r>
          </a:p>
        </p:txBody>
      </p:sp>
    </p:spTree>
    <p:extLst>
      <p:ext uri="{BB962C8B-B14F-4D97-AF65-F5344CB8AC3E}">
        <p14:creationId xmlns:p14="http://schemas.microsoft.com/office/powerpoint/2010/main" val="33077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FC1585-C4E3-44A3-B7F7-E24BED1D0933}" type="slidenum">
              <a:rPr lang="en-US" altLang="en-US">
                <a:solidFill>
                  <a:srgbClr val="000000"/>
                </a:solidFill>
              </a:rPr>
              <a:pPr/>
              <a:t>19</a:t>
            </a:fld>
            <a:endParaRPr lang="en-US" altLang="en-US">
              <a:solidFill>
                <a:srgbClr val="000000"/>
              </a:solidFill>
            </a:endParaRPr>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89619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FA4514-BA43-4A9F-806A-84E2537F9371}" type="slidenum">
              <a:rPr lang="en-US" altLang="en-US">
                <a:solidFill>
                  <a:srgbClr val="000000"/>
                </a:solidFill>
              </a:rPr>
              <a:pPr/>
              <a:t>20</a:t>
            </a:fld>
            <a:endParaRPr lang="en-US" altLang="en-US">
              <a:solidFill>
                <a:srgbClr val="000000"/>
              </a:solidFill>
            </a:endParaRPr>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52388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046297-58EF-4FC5-8FC4-8F2B67F98AFB}" type="slidenum">
              <a:rPr lang="en-US" altLang="en-US">
                <a:solidFill>
                  <a:srgbClr val="000000"/>
                </a:solidFill>
              </a:rPr>
              <a:pPr/>
              <a:t>21</a:t>
            </a:fld>
            <a:endParaRPr lang="en-US" altLang="en-US">
              <a:solidFill>
                <a:srgbClr val="000000"/>
              </a:solidFill>
            </a:endParaRPr>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4832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3A5223-F8EE-424B-A362-EB4BB2E55673}" type="slidenum">
              <a:rPr lang="en-US" altLang="en-US"/>
              <a:pPr/>
              <a:t>23</a:t>
            </a:fld>
            <a:endParaRPr lang="en-US" altLang="en-US"/>
          </a:p>
        </p:txBody>
      </p:sp>
      <p:sp>
        <p:nvSpPr>
          <p:cNvPr id="763906" name="Rectangle 2"/>
          <p:cNvSpPr>
            <a:spLocks noGrp="1" noRot="1" noChangeAspect="1" noChangeArrowheads="1" noTextEdit="1"/>
          </p:cNvSpPr>
          <p:nvPr>
            <p:ph type="sldImg"/>
          </p:nvPr>
        </p:nvSpPr>
        <p:spPr>
          <a:ln/>
        </p:spPr>
      </p:sp>
      <p:sp>
        <p:nvSpPr>
          <p:cNvPr id="763907" name="Rectangle 3"/>
          <p:cNvSpPr>
            <a:spLocks noGrp="1" noChangeArrowheads="1"/>
          </p:cNvSpPr>
          <p:nvPr>
            <p:ph type="body" idx="1"/>
          </p:nvPr>
        </p:nvSpPr>
        <p:spPr/>
        <p:txBody>
          <a:bodyPr/>
          <a:lstStyle/>
          <a:p>
            <a:r>
              <a:rPr lang="en-US" altLang="en-US"/>
              <a:t>sedr42021_0515a.jpg</a:t>
            </a:r>
          </a:p>
        </p:txBody>
      </p:sp>
    </p:spTree>
    <p:extLst>
      <p:ext uri="{BB962C8B-B14F-4D97-AF65-F5344CB8AC3E}">
        <p14:creationId xmlns:p14="http://schemas.microsoft.com/office/powerpoint/2010/main" val="4120379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3A5223-F8EE-424B-A362-EB4BB2E55673}" type="slidenum">
              <a:rPr lang="en-US" altLang="en-US"/>
              <a:pPr/>
              <a:t>24</a:t>
            </a:fld>
            <a:endParaRPr lang="en-US" altLang="en-US"/>
          </a:p>
        </p:txBody>
      </p:sp>
      <p:sp>
        <p:nvSpPr>
          <p:cNvPr id="763906" name="Rectangle 2"/>
          <p:cNvSpPr>
            <a:spLocks noGrp="1" noRot="1" noChangeAspect="1" noChangeArrowheads="1" noTextEdit="1"/>
          </p:cNvSpPr>
          <p:nvPr>
            <p:ph type="sldImg"/>
          </p:nvPr>
        </p:nvSpPr>
        <p:spPr>
          <a:ln/>
        </p:spPr>
      </p:sp>
      <p:sp>
        <p:nvSpPr>
          <p:cNvPr id="763907" name="Rectangle 3"/>
          <p:cNvSpPr>
            <a:spLocks noGrp="1" noChangeArrowheads="1"/>
          </p:cNvSpPr>
          <p:nvPr>
            <p:ph type="body" idx="1"/>
          </p:nvPr>
        </p:nvSpPr>
        <p:spPr/>
        <p:txBody>
          <a:bodyPr/>
          <a:lstStyle/>
          <a:p>
            <a:r>
              <a:rPr lang="en-US" altLang="en-US"/>
              <a:t>sedr42021_0515a.jpg</a:t>
            </a:r>
          </a:p>
        </p:txBody>
      </p:sp>
    </p:spTree>
    <p:extLst>
      <p:ext uri="{BB962C8B-B14F-4D97-AF65-F5344CB8AC3E}">
        <p14:creationId xmlns:p14="http://schemas.microsoft.com/office/powerpoint/2010/main" val="1730795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D4A7CB-BACF-4367-899B-CA83F8F0023A}" type="slidenum">
              <a:rPr lang="en-US" altLang="en-US">
                <a:solidFill>
                  <a:srgbClr val="000000"/>
                </a:solidFill>
              </a:rPr>
              <a:pPr/>
              <a:t>59</a:t>
            </a:fld>
            <a:endParaRPr lang="en-US" altLang="en-US">
              <a:solidFill>
                <a:srgbClr val="000000"/>
              </a:solidFill>
            </a:endParaRPr>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87517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fld id="{C18194D1-A2BB-40F5-AF6E-BB4B483C0D7B}" type="slidenum">
              <a:rPr lang="en-US" altLang="en-US" sz="1200" b="0">
                <a:solidFill>
                  <a:srgbClr val="000000"/>
                </a:solidFill>
              </a:rPr>
              <a:pPr eaLnBrk="1" hangingPunct="1"/>
              <a:t>60</a:t>
            </a:fld>
            <a:endParaRPr lang="en-US" altLang="en-US" sz="1200" b="0">
              <a:solidFill>
                <a:srgbClr val="000000"/>
              </a:solidFill>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35425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9979A8-B606-4280-B6A0-726A8F6864ED}" type="slidenum">
              <a:rPr lang="en-US" altLang="en-US"/>
              <a:pPr/>
              <a:t>2</a:t>
            </a:fld>
            <a:endParaRPr lang="en-US" altLang="en-US"/>
          </a:p>
        </p:txBody>
      </p:sp>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00221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fld id="{453F556F-8F0C-4093-93E1-92FE457E027F}" type="slidenum">
              <a:rPr lang="en-US" altLang="en-US" sz="1200" b="0">
                <a:solidFill>
                  <a:srgbClr val="000000"/>
                </a:solidFill>
              </a:rPr>
              <a:pPr eaLnBrk="1" hangingPunct="1"/>
              <a:t>61</a:t>
            </a:fld>
            <a:endParaRPr lang="en-US" altLang="en-US" sz="1200" b="0">
              <a:solidFill>
                <a:srgbClr val="000000"/>
              </a:solidFill>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49376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fld id="{3CD0AF1F-33F7-4B7B-BA93-324FC090248F}" type="slidenum">
              <a:rPr lang="en-US" altLang="en-US" sz="1200" b="0">
                <a:solidFill>
                  <a:srgbClr val="000000"/>
                </a:solidFill>
              </a:rPr>
              <a:pPr eaLnBrk="1" hangingPunct="1"/>
              <a:t>62</a:t>
            </a:fld>
            <a:endParaRPr lang="en-US" altLang="en-US" sz="1200" b="0">
              <a:solidFill>
                <a:srgbClr val="000000"/>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58492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fld id="{A9DC0399-9C27-4BB5-8CF3-60B33825ADEB}" type="slidenum">
              <a:rPr lang="en-US" altLang="en-US" sz="1200" b="0">
                <a:solidFill>
                  <a:srgbClr val="000000"/>
                </a:solidFill>
              </a:rPr>
              <a:pPr eaLnBrk="1" hangingPunct="1"/>
              <a:t>63</a:t>
            </a:fld>
            <a:endParaRPr lang="en-US" altLang="en-US" sz="1200" b="0">
              <a:solidFill>
                <a:srgbClr val="000000"/>
              </a:solidFill>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95330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3C58F2-E8C0-49BF-8CFD-8EB550D367EA}" type="slidenum">
              <a:rPr lang="en-US" altLang="en-US"/>
              <a:pPr/>
              <a:t>81</a:t>
            </a:fld>
            <a:endParaRPr lang="en-US" altLang="en-US"/>
          </a:p>
        </p:txBody>
      </p:sp>
      <p:sp>
        <p:nvSpPr>
          <p:cNvPr id="802818" name="Rectangle 2"/>
          <p:cNvSpPr>
            <a:spLocks noGrp="1" noRot="1" noChangeAspect="1" noChangeArrowheads="1" noTextEdit="1"/>
          </p:cNvSpPr>
          <p:nvPr>
            <p:ph type="sldImg"/>
          </p:nvPr>
        </p:nvSpPr>
        <p:spPr>
          <a:ln/>
        </p:spPr>
      </p:sp>
      <p:sp>
        <p:nvSpPr>
          <p:cNvPr id="802819" name="Rectangle 3"/>
          <p:cNvSpPr>
            <a:spLocks noGrp="1" noChangeArrowheads="1"/>
          </p:cNvSpPr>
          <p:nvPr>
            <p:ph type="body" idx="1"/>
          </p:nvPr>
        </p:nvSpPr>
        <p:spPr/>
        <p:txBody>
          <a:bodyPr/>
          <a:lstStyle/>
          <a:p>
            <a:r>
              <a:rPr lang="en-US" altLang="en-US"/>
              <a:t>sedr42021_0527.jpg</a:t>
            </a:r>
          </a:p>
        </p:txBody>
      </p:sp>
    </p:spTree>
    <p:extLst>
      <p:ext uri="{BB962C8B-B14F-4D97-AF65-F5344CB8AC3E}">
        <p14:creationId xmlns:p14="http://schemas.microsoft.com/office/powerpoint/2010/main" val="3636063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19A81D-DBAD-4F41-B54E-92E853CB818D}" type="slidenum">
              <a:rPr lang="en-US" altLang="en-US"/>
              <a:pPr/>
              <a:t>82</a:t>
            </a:fld>
            <a:endParaRPr lang="en-US" altLang="en-US"/>
          </a:p>
        </p:txBody>
      </p:sp>
      <p:sp>
        <p:nvSpPr>
          <p:cNvPr id="808962" name="Rectangle 2"/>
          <p:cNvSpPr>
            <a:spLocks noGrp="1" noRot="1" noChangeAspect="1" noChangeArrowheads="1" noTextEdit="1"/>
          </p:cNvSpPr>
          <p:nvPr>
            <p:ph type="sldImg"/>
          </p:nvPr>
        </p:nvSpPr>
        <p:spPr>
          <a:ln/>
        </p:spPr>
      </p:sp>
      <p:sp>
        <p:nvSpPr>
          <p:cNvPr id="808963" name="Rectangle 3"/>
          <p:cNvSpPr>
            <a:spLocks noGrp="1" noChangeArrowheads="1"/>
          </p:cNvSpPr>
          <p:nvPr>
            <p:ph type="body" idx="1"/>
          </p:nvPr>
        </p:nvSpPr>
        <p:spPr/>
        <p:txBody>
          <a:bodyPr/>
          <a:lstStyle/>
          <a:p>
            <a:r>
              <a:rPr lang="en-US" altLang="en-US"/>
              <a:t>sedr42021_0530a.jpg</a:t>
            </a:r>
          </a:p>
        </p:txBody>
      </p:sp>
    </p:spTree>
    <p:extLst>
      <p:ext uri="{BB962C8B-B14F-4D97-AF65-F5344CB8AC3E}">
        <p14:creationId xmlns:p14="http://schemas.microsoft.com/office/powerpoint/2010/main" val="1390078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fld id="{A0600FA1-8FC0-47EE-81DA-496C42CB34D9}" type="slidenum">
              <a:rPr lang="en-US" altLang="en-US" sz="1200" b="0">
                <a:solidFill>
                  <a:srgbClr val="000000"/>
                </a:solidFill>
              </a:rPr>
              <a:pPr eaLnBrk="1" hangingPunct="1"/>
              <a:t>83</a:t>
            </a:fld>
            <a:endParaRPr lang="en-US" altLang="en-US" sz="1200" b="0">
              <a:solidFill>
                <a:srgbClr val="000000"/>
              </a:solidFill>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2709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A1F06-4700-46A6-A321-D7E7F095FCE7}" type="slidenum">
              <a:rPr lang="en-US" altLang="en-US"/>
              <a:pPr/>
              <a:t>123</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68049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24CFB66-8D7C-49A1-9E69-D925163C7B1A}" type="slidenum">
              <a:rPr kumimoji="1" lang="en-US" altLang="zh-TW" sz="1200" smtClean="0">
                <a:latin typeface="Arial" panose="020B0604020202020204" pitchFamily="34" charset="0"/>
              </a:rPr>
              <a:pPr/>
              <a:t>124</a:t>
            </a:fld>
            <a:endParaRPr kumimoji="1" lang="en-US" altLang="zh-TW" sz="1200">
              <a:latin typeface="Arial" panose="020B0604020202020204" pitchFamily="34" charset="0"/>
            </a:endParaRPr>
          </a:p>
        </p:txBody>
      </p:sp>
      <p:sp>
        <p:nvSpPr>
          <p:cNvPr id="184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36A63CC-D38E-458D-A17B-201903590BF3}" type="slidenum">
              <a:rPr kumimoji="1" lang="en-US" altLang="zh-TW" sz="1200" smtClean="0">
                <a:latin typeface="Arial" panose="020B0604020202020204" pitchFamily="34" charset="0"/>
              </a:rPr>
              <a:pPr/>
              <a:t>125</a:t>
            </a:fld>
            <a:endParaRPr kumimoji="1" lang="en-US" altLang="zh-TW" sz="1200">
              <a:latin typeface="Arial" panose="020B0604020202020204" pitchFamily="34" charset="0"/>
            </a:endParaRPr>
          </a:p>
        </p:txBody>
      </p:sp>
      <p:sp>
        <p:nvSpPr>
          <p:cNvPr id="204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C93445E-A056-46AE-9614-6ED3D8B8D6DE}" type="slidenum">
              <a:rPr kumimoji="1" lang="en-US" altLang="zh-TW" sz="1200" smtClean="0">
                <a:latin typeface="Arial" panose="020B0604020202020204" pitchFamily="34" charset="0"/>
              </a:rPr>
              <a:pPr/>
              <a:t>126</a:t>
            </a:fld>
            <a:endParaRPr kumimoji="1" lang="en-US" altLang="zh-TW" sz="1200">
              <a:latin typeface="Arial" panose="020B0604020202020204" pitchFamily="34" charset="0"/>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86F67E-7A7C-4CDB-AB85-AE0ACDF76190}" type="slidenum">
              <a:rPr lang="en-US" altLang="en-US"/>
              <a:pPr/>
              <a:t>3</a:t>
            </a:fld>
            <a:endParaRPr lang="en-US" altLang="en-US"/>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856041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8AAC445-E988-47E1-B7AB-26F00BEC9260}" type="slidenum">
              <a:rPr kumimoji="1" lang="en-US" altLang="zh-TW" sz="1200" smtClean="0">
                <a:latin typeface="Arial" panose="020B0604020202020204" pitchFamily="34" charset="0"/>
              </a:rPr>
              <a:pPr/>
              <a:t>127</a:t>
            </a:fld>
            <a:endParaRPr kumimoji="1" lang="en-US" altLang="zh-TW" sz="1200">
              <a:latin typeface="Arial" panose="020B0604020202020204" pitchFamily="34" charset="0"/>
            </a:endParaRPr>
          </a:p>
        </p:txBody>
      </p:sp>
      <p:sp>
        <p:nvSpPr>
          <p:cNvPr id="245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DC1D596-0B71-49E4-9F4D-B3E9405C1FAB}" type="slidenum">
              <a:rPr kumimoji="1" lang="en-US" altLang="zh-TW" sz="1200" smtClean="0">
                <a:latin typeface="Arial" panose="020B0604020202020204" pitchFamily="34" charset="0"/>
              </a:rPr>
              <a:pPr/>
              <a:t>128</a:t>
            </a:fld>
            <a:endParaRPr kumimoji="1" lang="en-US" altLang="zh-TW" sz="1200">
              <a:latin typeface="Arial" panose="020B0604020202020204" pitchFamily="34" charset="0"/>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06547D1-6F6C-4B9B-8C85-F95C0531E9F4}" type="slidenum">
              <a:rPr kumimoji="1" lang="en-US" altLang="zh-TW" sz="1200" smtClean="0">
                <a:latin typeface="Arial" panose="020B0604020202020204" pitchFamily="34" charset="0"/>
              </a:rPr>
              <a:pPr/>
              <a:t>129</a:t>
            </a:fld>
            <a:endParaRPr kumimoji="1" lang="en-US" altLang="zh-TW" sz="1200">
              <a:latin typeface="Arial" panose="020B0604020202020204" pitchFamily="34" charset="0"/>
            </a:endParaRPr>
          </a:p>
        </p:txBody>
      </p:sp>
      <p:sp>
        <p:nvSpPr>
          <p:cNvPr id="286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2BD75DD-848F-4A58-9B8D-61D301B19B3C}" type="slidenum">
              <a:rPr kumimoji="1" lang="en-US" altLang="zh-TW" sz="1200" smtClean="0">
                <a:latin typeface="Arial" panose="020B0604020202020204" pitchFamily="34" charset="0"/>
              </a:rPr>
              <a:pPr/>
              <a:t>130</a:t>
            </a:fld>
            <a:endParaRPr kumimoji="1" lang="en-US" altLang="zh-TW" sz="1200">
              <a:latin typeface="Arial" panose="020B0604020202020204" pitchFamily="34" charset="0"/>
            </a:endParaRPr>
          </a:p>
        </p:txBody>
      </p:sp>
      <p:sp>
        <p:nvSpPr>
          <p:cNvPr id="307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D7E794D-6907-4886-BA9B-0C22F78A50BA}" type="slidenum">
              <a:rPr kumimoji="1" lang="en-US" altLang="zh-TW" sz="1200" smtClean="0">
                <a:latin typeface="Arial" panose="020B0604020202020204" pitchFamily="34" charset="0"/>
              </a:rPr>
              <a:pPr/>
              <a:t>131</a:t>
            </a:fld>
            <a:endParaRPr kumimoji="1" lang="en-US" altLang="zh-TW" sz="1200">
              <a:latin typeface="Arial" panose="020B0604020202020204" pitchFamily="34" charset="0"/>
            </a:endParaRPr>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C4DA8D-D4C4-49AD-9545-4224791779EE}" type="slidenum">
              <a:rPr lang="en-US" altLang="en-US"/>
              <a:pPr/>
              <a:t>4</a:t>
            </a:fld>
            <a:endParaRPr lang="en-US" altLang="en-US"/>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26799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B77E5A-938B-4883-8C61-D502E426753B}" type="slidenum">
              <a:rPr lang="en-US" altLang="en-US"/>
              <a:pPr/>
              <a:t>5</a:t>
            </a:fld>
            <a:endParaRPr lang="en-US" alt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25304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fld id="{99409943-53B2-4199-836F-E6C087B2127D}" type="slidenum">
              <a:rPr lang="en-US" altLang="en-US" sz="1200">
                <a:solidFill>
                  <a:prstClr val="black"/>
                </a:solidFill>
              </a:rPr>
              <a:pPr eaLnBrk="1" hangingPunct="1"/>
              <a:t>6</a:t>
            </a:fld>
            <a:endParaRPr lang="en-US" altLang="en-US" sz="1200">
              <a:solidFill>
                <a:prstClr val="black"/>
              </a:solidFill>
            </a:endParaRPr>
          </a:p>
        </p:txBody>
      </p:sp>
    </p:spTree>
    <p:extLst>
      <p:ext uri="{BB962C8B-B14F-4D97-AF65-F5344CB8AC3E}">
        <p14:creationId xmlns:p14="http://schemas.microsoft.com/office/powerpoint/2010/main" val="1875244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fld id="{4A323A40-5184-479C-A485-D260A9D69906}" type="slidenum">
              <a:rPr lang="en-US" altLang="en-US" sz="1200">
                <a:solidFill>
                  <a:prstClr val="black"/>
                </a:solidFill>
              </a:rPr>
              <a:pPr eaLnBrk="1" hangingPunct="1"/>
              <a:t>7</a:t>
            </a:fld>
            <a:endParaRPr lang="en-US" altLang="en-US" sz="1200">
              <a:solidFill>
                <a:prstClr val="black"/>
              </a:solidFill>
            </a:endParaRPr>
          </a:p>
        </p:txBody>
      </p:sp>
    </p:spTree>
    <p:extLst>
      <p:ext uri="{BB962C8B-B14F-4D97-AF65-F5344CB8AC3E}">
        <p14:creationId xmlns:p14="http://schemas.microsoft.com/office/powerpoint/2010/main" val="218133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28286E-46AC-4C25-930E-6590C7859165}" type="slidenum">
              <a:rPr lang="en-US" altLang="en-US">
                <a:solidFill>
                  <a:srgbClr val="000000"/>
                </a:solidFill>
              </a:rPr>
              <a:pPr/>
              <a:t>8</a:t>
            </a:fld>
            <a:endParaRPr lang="en-US" altLang="en-US">
              <a:solidFill>
                <a:srgbClr val="000000"/>
              </a:solidFill>
            </a:endParaRPr>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41106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fld id="{E073F5D8-8225-4F79-9A2E-A9E90798D8B9}" type="slidenum">
              <a:rPr lang="en-US" altLang="en-US" sz="1200">
                <a:solidFill>
                  <a:prstClr val="black"/>
                </a:solidFill>
              </a:rPr>
              <a:pPr eaLnBrk="1" hangingPunct="1"/>
              <a:t>13</a:t>
            </a:fld>
            <a:endParaRPr lang="en-US" altLang="en-US" sz="1200">
              <a:solidFill>
                <a:prstClr val="black"/>
              </a:solidFill>
            </a:endParaRPr>
          </a:p>
        </p:txBody>
      </p:sp>
    </p:spTree>
    <p:extLst>
      <p:ext uri="{BB962C8B-B14F-4D97-AF65-F5344CB8AC3E}">
        <p14:creationId xmlns:p14="http://schemas.microsoft.com/office/powerpoint/2010/main" val="2362900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112568"/>
          </a:xfrm>
        </p:spPr>
        <p:txBody>
          <a:bodyPr/>
          <a:lstStyle>
            <a:lvl1pPr marL="0" indent="457200">
              <a:buNone/>
              <a:defRPr>
                <a:latin typeface="Comic Sans MS" panose="030F0702030302020204" pitchFamily="66" charset="0"/>
              </a:defRPr>
            </a:lvl1pPr>
            <a:lvl2pPr>
              <a:defRPr>
                <a:latin typeface="Comic Sans MS" panose="030F0702030302020204" pitchFamily="66" charset="0"/>
              </a:defRPr>
            </a:lvl2pPr>
            <a:lvl3pPr>
              <a:defRPr>
                <a:latin typeface="Comic Sans MS" panose="030F0702030302020204" pitchFamily="66" charset="0"/>
              </a:defRPr>
            </a:lvl3pPr>
            <a:lvl4pPr>
              <a:defRPr>
                <a:latin typeface="Comic Sans MS" panose="030F0702030302020204" pitchFamily="66" charset="0"/>
              </a:defRPr>
            </a:lvl4pPr>
            <a:lvl5pPr>
              <a:defRPr>
                <a:latin typeface="Comic Sans MS" panose="030F0702030302020204" pitchFamily="66" charset="0"/>
              </a:defRPr>
            </a:lvl5pPr>
          </a:lstStyle>
          <a:p>
            <a:pPr lvl="0"/>
            <a:r>
              <a:rPr lang="en-US" dirty="0"/>
              <a:t>Click to edit Master text styles</a:t>
            </a:r>
          </a:p>
        </p:txBody>
      </p:sp>
      <p:sp>
        <p:nvSpPr>
          <p:cNvPr id="9" name="Title 8"/>
          <p:cNvSpPr>
            <a:spLocks noGrp="1"/>
          </p:cNvSpPr>
          <p:nvPr>
            <p:ph type="title"/>
          </p:nvPr>
        </p:nvSpPr>
        <p:spPr>
          <a:xfrm>
            <a:off x="457200" y="274638"/>
            <a:ext cx="8229600" cy="648000"/>
          </a:xfrm>
        </p:spPr>
        <p:txBody>
          <a:bodyPr>
            <a:noAutofit/>
          </a:bodyPr>
          <a:lstStyle>
            <a:lvl1pPr>
              <a:defRPr sz="2400">
                <a:effectLst>
                  <a:outerShdw blurRad="38100" dist="38100" dir="2700000" algn="tl">
                    <a:srgbClr val="000000">
                      <a:alpha val="43137"/>
                    </a:srgbClr>
                  </a:outerShdw>
                </a:effectLst>
              </a:defRPr>
            </a:lvl1pPr>
          </a:lstStyle>
          <a:p>
            <a:r>
              <a:rPr lang="en-US" dirty="0"/>
              <a:t>Click to edit Master title style</a:t>
            </a:r>
          </a:p>
        </p:txBody>
      </p:sp>
    </p:spTree>
    <p:extLst>
      <p:ext uri="{BB962C8B-B14F-4D97-AF65-F5344CB8AC3E}">
        <p14:creationId xmlns:p14="http://schemas.microsoft.com/office/powerpoint/2010/main" val="52867959"/>
      </p:ext>
    </p:extLst>
  </p:cSld>
  <p:clrMapOvr>
    <a:masterClrMapping/>
  </p:clrMapOvr>
  <p:transition>
    <p:plus/>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lt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84196AF2-37DC-4C4E-B8D6-FB841483C01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52036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lt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D6864F82-BFD5-4834-8BF2-783D402FC709}"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3260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lt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5D37FD2-138B-4DA9-92FC-A31E17E165F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7155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8DC1264-B2E8-4B3E-8C1F-B1973CA207D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40173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4F8C0EDC-C5BA-4851-BA11-905E8C22B41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3135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D2BDEE6-030A-402E-904D-F92ACB8C500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670396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6632B5B7-EDFB-4067-BB8F-EF62547A0F9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939321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7D3FAF86-1E5A-4853-8E41-4D17FFF665A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87325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0E8A882-1C1B-489D-83A2-1777F552CE3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50067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78193F97-551E-49C0-96F1-98BA301D52B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0434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6577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42454034-47BA-4D10-B7F4-1676E96E7F4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02180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lt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2681141-A5A9-4DD6-97EC-7A2C8A7088D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7470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lt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CF2F12D7-E28B-4AB3-86E1-5E7799A504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7917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BBF4BB66-CDF1-463E-9160-A62507B6EBD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98190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71ECC5D-F4A2-42C7-99E1-6E1FC277241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202086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3E3A804-4A48-4C82-84B6-7EE9F1DC3869}"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013657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BA848C19-86A0-4ECA-9BD4-5A5F075F5CB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2075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ltLang="en-US">
              <a:solidFill>
                <a:srgbClr val="000000"/>
              </a:solidFill>
            </a:endParaRPr>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ltLang="en-US">
              <a:solidFill>
                <a:srgbClr val="000000"/>
              </a:solidFill>
            </a:endParaRPr>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305CEF8F-6D4C-4800-A000-18D43996447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969837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7E409B25-E035-461D-8B67-1B78E72585C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733677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7ABF6917-5B33-41B1-AE5E-11D0E6FDA45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012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1A10E42-1033-44A8-8349-ABB5A7C06189}"/>
              </a:ext>
            </a:extLst>
          </p:cNvPr>
          <p:cNvSpPr>
            <a:spLocks noGrp="1"/>
          </p:cNvSpPr>
          <p:nvPr>
            <p:ph type="body" sz="half" idx="1"/>
          </p:nvPr>
        </p:nvSpPr>
        <p:spPr>
          <a:xfrm>
            <a:off x="685800" y="4495800"/>
            <a:ext cx="3810000" cy="182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93F85C3-B146-4B42-90E3-836A5D5A240D}"/>
              </a:ext>
            </a:extLst>
          </p:cNvPr>
          <p:cNvSpPr>
            <a:spLocks noGrp="1"/>
          </p:cNvSpPr>
          <p:nvPr>
            <p:ph sz="quarter" idx="2"/>
          </p:nvPr>
        </p:nvSpPr>
        <p:spPr>
          <a:xfrm>
            <a:off x="4648200" y="4495800"/>
            <a:ext cx="3810000" cy="83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a:extLst>
              <a:ext uri="{FF2B5EF4-FFF2-40B4-BE49-F238E27FC236}">
                <a16:creationId xmlns:a16="http://schemas.microsoft.com/office/drawing/2014/main" id="{7D039596-8BBE-4C0D-B2F2-49D39915F4EC}"/>
              </a:ext>
            </a:extLst>
          </p:cNvPr>
          <p:cNvSpPr>
            <a:spLocks noGrp="1"/>
          </p:cNvSpPr>
          <p:nvPr>
            <p:ph sz="quarter" idx="3"/>
          </p:nvPr>
        </p:nvSpPr>
        <p:spPr>
          <a:xfrm>
            <a:off x="4648200" y="5486400"/>
            <a:ext cx="3810000" cy="83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18">
            <a:extLst>
              <a:ext uri="{FF2B5EF4-FFF2-40B4-BE49-F238E27FC236}">
                <a16:creationId xmlns:a16="http://schemas.microsoft.com/office/drawing/2014/main" id="{2D8F9C9E-D41F-477D-8505-C505E16B77DF}"/>
              </a:ext>
            </a:extLst>
          </p:cNvPr>
          <p:cNvSpPr>
            <a:spLocks noGrp="1" noChangeArrowheads="1"/>
          </p:cNvSpPr>
          <p:nvPr>
            <p:ph type="ftr" sz="quarter" idx="10"/>
          </p:nvPr>
        </p:nvSpPr>
        <p:spPr>
          <a:ln/>
        </p:spPr>
        <p:txBody>
          <a:bodyPr/>
          <a:lstStyle>
            <a:lvl1pPr>
              <a:defRPr/>
            </a:lvl1pPr>
          </a:lstStyle>
          <a:p>
            <a:pPr>
              <a:defRPr/>
            </a:pPr>
            <a:endParaRPr lang="en-US" altLang="en-US" dirty="0"/>
          </a:p>
        </p:txBody>
      </p:sp>
      <p:sp>
        <p:nvSpPr>
          <p:cNvPr id="7" name="Rectangle 19">
            <a:extLst>
              <a:ext uri="{FF2B5EF4-FFF2-40B4-BE49-F238E27FC236}">
                <a16:creationId xmlns:a16="http://schemas.microsoft.com/office/drawing/2014/main" id="{E258AA85-B3F1-4806-9956-F0C6927753EC}"/>
              </a:ext>
            </a:extLst>
          </p:cNvPr>
          <p:cNvSpPr>
            <a:spLocks noGrp="1" noChangeArrowheads="1"/>
          </p:cNvSpPr>
          <p:nvPr>
            <p:ph type="sldNum" sz="quarter" idx="11"/>
          </p:nvPr>
        </p:nvSpPr>
        <p:spPr>
          <a:ln/>
        </p:spPr>
        <p:txBody>
          <a:bodyPr/>
          <a:lstStyle>
            <a:lvl1pPr>
              <a:defRPr/>
            </a:lvl1pPr>
          </a:lstStyle>
          <a:p>
            <a:pPr>
              <a:defRPr/>
            </a:pPr>
            <a:endParaRPr lang="en-US" altLang="en-US" dirty="0"/>
          </a:p>
        </p:txBody>
      </p:sp>
      <p:sp>
        <p:nvSpPr>
          <p:cNvPr id="8" name="Title 7">
            <a:extLst>
              <a:ext uri="{FF2B5EF4-FFF2-40B4-BE49-F238E27FC236}">
                <a16:creationId xmlns:a16="http://schemas.microsoft.com/office/drawing/2014/main" id="{609CFAF3-82B5-4EF4-8CC2-8D697B86BCA1}"/>
              </a:ext>
            </a:extLst>
          </p:cNvPr>
          <p:cNvSpPr>
            <a:spLocks noGrp="1"/>
          </p:cNvSpPr>
          <p:nvPr>
            <p:ph type="title"/>
          </p:nvPr>
        </p:nvSpPr>
        <p:spPr/>
        <p:txBody>
          <a:bodyPr/>
          <a:lstStyle/>
          <a:p>
            <a:r>
              <a:rPr lang="en-US" dirty="0"/>
              <a:t>Click to edit Master title style</a:t>
            </a:r>
            <a:endParaRPr lang="tr-TR" dirty="0"/>
          </a:p>
        </p:txBody>
      </p:sp>
    </p:spTree>
    <p:extLst>
      <p:ext uri="{BB962C8B-B14F-4D97-AF65-F5344CB8AC3E}">
        <p14:creationId xmlns:p14="http://schemas.microsoft.com/office/powerpoint/2010/main" val="2186323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0453A6DA-6EB5-44A3-AAD2-6DF3C7F418F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352049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DD8DD1AA-2B51-4F64-B1AC-7A9B65FCB4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379692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750468E0-9375-412B-B620-C823B75C428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338711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4B951637-9362-4A1A-AFBC-3983F630443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669408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5B526BD5-4B93-49A1-81E2-FF066F18460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53058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29929788-C1B2-41EB-8711-17FDA46CD5F2}"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69899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B8EBC2FC-E534-4617-BE81-6102A38A81A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382642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AF15E252-2B85-410A-941F-11F45212C89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980501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1F64A751-1FA8-433D-A607-371D467A5E49}"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341954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E9482-B956-4720-A1CA-7CFD8BD78995}"/>
              </a:ext>
            </a:extLst>
          </p:cNvPr>
          <p:cNvSpPr>
            <a:spLocks noGrp="1"/>
          </p:cNvSpPr>
          <p:nvPr>
            <p:ph type="title"/>
          </p:nvPr>
        </p:nvSpPr>
        <p:spPr>
          <a:xfrm>
            <a:off x="609600" y="152400"/>
            <a:ext cx="78486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34878ED-8B11-4358-B113-151DC89C4FBE}"/>
              </a:ext>
            </a:extLst>
          </p:cNvPr>
          <p:cNvSpPr>
            <a:spLocks noGrp="1"/>
          </p:cNvSpPr>
          <p:nvPr>
            <p:ph type="body" sz="half" idx="1"/>
          </p:nvPr>
        </p:nvSpPr>
        <p:spPr>
          <a:xfrm>
            <a:off x="685800" y="3886200"/>
            <a:ext cx="38100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9D2F806-E620-4B8F-B5A6-57DADB84ED39}"/>
              </a:ext>
            </a:extLst>
          </p:cNvPr>
          <p:cNvSpPr>
            <a:spLocks noGrp="1"/>
          </p:cNvSpPr>
          <p:nvPr>
            <p:ph sz="quarter" idx="2"/>
          </p:nvPr>
        </p:nvSpPr>
        <p:spPr>
          <a:xfrm>
            <a:off x="4648200" y="3886200"/>
            <a:ext cx="3810000" cy="1066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a:extLst>
              <a:ext uri="{FF2B5EF4-FFF2-40B4-BE49-F238E27FC236}">
                <a16:creationId xmlns:a16="http://schemas.microsoft.com/office/drawing/2014/main" id="{76350F30-5A12-460C-ACAF-72D126297932}"/>
              </a:ext>
            </a:extLst>
          </p:cNvPr>
          <p:cNvSpPr>
            <a:spLocks noGrp="1"/>
          </p:cNvSpPr>
          <p:nvPr>
            <p:ph sz="quarter" idx="3"/>
          </p:nvPr>
        </p:nvSpPr>
        <p:spPr>
          <a:xfrm>
            <a:off x="4648200" y="5105400"/>
            <a:ext cx="3810000" cy="1066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11">
            <a:extLst>
              <a:ext uri="{FF2B5EF4-FFF2-40B4-BE49-F238E27FC236}">
                <a16:creationId xmlns:a16="http://schemas.microsoft.com/office/drawing/2014/main" id="{897CEBD7-1887-453A-A32B-BCE7E918BC0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7" name="Rectangle 12">
            <a:extLst>
              <a:ext uri="{FF2B5EF4-FFF2-40B4-BE49-F238E27FC236}">
                <a16:creationId xmlns:a16="http://schemas.microsoft.com/office/drawing/2014/main" id="{2D76B537-D635-476D-8EFA-4AA5FA043A20}"/>
              </a:ext>
            </a:extLst>
          </p:cNvPr>
          <p:cNvSpPr>
            <a:spLocks noGrp="1" noChangeArrowheads="1"/>
          </p:cNvSpPr>
          <p:nvPr>
            <p:ph type="sldNum" sz="quarter" idx="11"/>
          </p:nvPr>
        </p:nvSpPr>
        <p:spPr>
          <a:ln/>
        </p:spPr>
        <p:txBody>
          <a:bodyPr/>
          <a:lstStyle>
            <a:lvl1pPr>
              <a:defRPr/>
            </a:lvl1pPr>
          </a:lstStyle>
          <a:p>
            <a:pPr>
              <a:defRPr/>
            </a:pPr>
            <a:fld id="{744B03CE-1D72-4CA5-B81E-4E91FEAC555E}" type="slidenum">
              <a:rPr lang="en-US" altLang="en-US"/>
              <a:pPr>
                <a:defRPr/>
              </a:pPr>
              <a:t>‹#›</a:t>
            </a:fld>
            <a:endParaRPr lang="en-US" altLang="en-US"/>
          </a:p>
        </p:txBody>
      </p:sp>
    </p:spTree>
    <p:extLst>
      <p:ext uri="{BB962C8B-B14F-4D97-AF65-F5344CB8AC3E}">
        <p14:creationId xmlns:p14="http://schemas.microsoft.com/office/powerpoint/2010/main" val="2426737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703CB8-747D-4BDA-949E-9AD20909E7E7}"/>
              </a:ext>
            </a:extLst>
          </p:cNvPr>
          <p:cNvSpPr>
            <a:spLocks noGrp="1"/>
          </p:cNvSpPr>
          <p:nvPr>
            <p:ph type="body" sz="half" idx="1"/>
          </p:nvPr>
        </p:nvSpPr>
        <p:spPr>
          <a:xfrm>
            <a:off x="685800" y="4495800"/>
            <a:ext cx="3810000" cy="182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C52E7A8-B310-446D-8A4C-09E6E8D2C145}"/>
              </a:ext>
            </a:extLst>
          </p:cNvPr>
          <p:cNvSpPr>
            <a:spLocks noGrp="1"/>
          </p:cNvSpPr>
          <p:nvPr>
            <p:ph sz="half" idx="2"/>
          </p:nvPr>
        </p:nvSpPr>
        <p:spPr>
          <a:xfrm>
            <a:off x="4648200" y="4495800"/>
            <a:ext cx="3810000" cy="182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18">
            <a:extLst>
              <a:ext uri="{FF2B5EF4-FFF2-40B4-BE49-F238E27FC236}">
                <a16:creationId xmlns:a16="http://schemas.microsoft.com/office/drawing/2014/main" id="{054E090C-FEED-4957-B713-6FB234EAC2DA}"/>
              </a:ext>
            </a:extLst>
          </p:cNvPr>
          <p:cNvSpPr>
            <a:spLocks noGrp="1" noChangeArrowheads="1"/>
          </p:cNvSpPr>
          <p:nvPr>
            <p:ph type="ftr" sz="quarter" idx="10"/>
          </p:nvPr>
        </p:nvSpPr>
        <p:spPr>
          <a:ln/>
        </p:spPr>
        <p:txBody>
          <a:bodyPr/>
          <a:lstStyle>
            <a:lvl1pPr>
              <a:defRPr/>
            </a:lvl1pPr>
          </a:lstStyle>
          <a:p>
            <a:pPr>
              <a:defRPr/>
            </a:pPr>
            <a:endParaRPr lang="en-US" altLang="en-US" dirty="0"/>
          </a:p>
        </p:txBody>
      </p:sp>
      <p:sp>
        <p:nvSpPr>
          <p:cNvPr id="6" name="Rectangle 19">
            <a:extLst>
              <a:ext uri="{FF2B5EF4-FFF2-40B4-BE49-F238E27FC236}">
                <a16:creationId xmlns:a16="http://schemas.microsoft.com/office/drawing/2014/main" id="{DDAE7214-F992-480A-86A3-994066A1854F}"/>
              </a:ext>
            </a:extLst>
          </p:cNvPr>
          <p:cNvSpPr>
            <a:spLocks noGrp="1" noChangeArrowheads="1"/>
          </p:cNvSpPr>
          <p:nvPr>
            <p:ph type="sldNum" sz="quarter" idx="11"/>
          </p:nvPr>
        </p:nvSpPr>
        <p:spPr>
          <a:ln/>
        </p:spPr>
        <p:txBody>
          <a:bodyPr/>
          <a:lstStyle>
            <a:lvl1pPr>
              <a:defRPr/>
            </a:lvl1pPr>
          </a:lstStyle>
          <a:p>
            <a:pPr>
              <a:defRPr/>
            </a:pPr>
            <a:endParaRPr lang="en-US" altLang="en-US" dirty="0"/>
          </a:p>
        </p:txBody>
      </p:sp>
      <p:sp>
        <p:nvSpPr>
          <p:cNvPr id="7" name="Title 6">
            <a:extLst>
              <a:ext uri="{FF2B5EF4-FFF2-40B4-BE49-F238E27FC236}">
                <a16:creationId xmlns:a16="http://schemas.microsoft.com/office/drawing/2014/main" id="{478A8A07-B03E-4DD6-A487-153433EEB541}"/>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3859134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848600" cy="487362"/>
          </a:xfrm>
          <a:prstGeom prst="rect">
            <a:avLst/>
          </a:prstGeom>
        </p:spPr>
        <p:txBody>
          <a:bodyPr/>
          <a:lstStyle>
            <a:lvl1pPr algn="l">
              <a:defRPr sz="2400">
                <a:solidFill>
                  <a:srgbClr val="FF0000"/>
                </a:solidFill>
                <a:latin typeface="Comic Sans MS" panose="030F0702030302020204" pitchFamily="66" charset="0"/>
              </a:defRPr>
            </a:lvl1pPr>
          </a:lstStyle>
          <a:p>
            <a:r>
              <a:rPr lang="en-US"/>
              <a:t>Click to edit Master title style</a:t>
            </a:r>
          </a:p>
        </p:txBody>
      </p:sp>
    </p:spTree>
    <p:extLst>
      <p:ext uri="{BB962C8B-B14F-4D97-AF65-F5344CB8AC3E}">
        <p14:creationId xmlns:p14="http://schemas.microsoft.com/office/powerpoint/2010/main" val="16852478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Comic Sans MS" panose="030F0702030302020204" pitchFamily="66"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Comic Sans MS" panose="030F0702030302020204" pitchFamily="66"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6814860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lstStyle>
            <a:lvl1pPr>
              <a:defRPr sz="2800">
                <a:latin typeface="Comic Sans MS" panose="030F0702030302020204" pitchFamily="66" charset="0"/>
              </a:defRPr>
            </a:lvl1pPr>
          </a:lstStyle>
          <a:p>
            <a:r>
              <a:rPr lang="en-US"/>
              <a:t>Click to edit Master title style</a:t>
            </a:r>
          </a:p>
        </p:txBody>
      </p:sp>
      <p:sp>
        <p:nvSpPr>
          <p:cNvPr id="3" name="Content Placeholder 2"/>
          <p:cNvSpPr>
            <a:spLocks noGrp="1"/>
          </p:cNvSpPr>
          <p:nvPr>
            <p:ph idx="1"/>
          </p:nvPr>
        </p:nvSpPr>
        <p:spPr/>
        <p:txBody>
          <a:bodyPr/>
          <a:lstStyle>
            <a:lvl1pPr>
              <a:defRPr sz="2000">
                <a:latin typeface="Comic Sans MS" panose="030F0702030302020204" pitchFamily="66" charset="0"/>
              </a:defRPr>
            </a:lvl1pPr>
            <a:lvl2pPr>
              <a:defRPr sz="2000">
                <a:latin typeface="Comic Sans MS" panose="030F0702030302020204" pitchFamily="66" charset="0"/>
              </a:defRPr>
            </a:lvl2pPr>
            <a:lvl3pPr>
              <a:defRPr sz="2000">
                <a:latin typeface="Comic Sans MS" panose="030F0702030302020204" pitchFamily="66" charset="0"/>
              </a:defRPr>
            </a:lvl3pPr>
            <a:lvl4pPr>
              <a:defRPr sz="2000">
                <a:latin typeface="Comic Sans MS" panose="030F0702030302020204" pitchFamily="66" charset="0"/>
              </a:defRPr>
            </a:lvl4pPr>
            <a:lvl5pPr>
              <a:defRPr sz="2000">
                <a:latin typeface="Comic Sans MS" panose="030F0702030302020204" pitchFamily="66"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50230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5B526BD5-4B93-49A1-81E2-FF066F18460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54951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Footer Placeholder 2"/>
          <p:cNvSpPr>
            <a:spLocks noGrp="1"/>
          </p:cNvSpPr>
          <p:nvPr>
            <p:ph type="ftr" sz="quarter" idx="10"/>
          </p:nvPr>
        </p:nvSpPr>
        <p:spPr>
          <a:xfrm>
            <a:off x="76200" y="6400800"/>
            <a:ext cx="3810000" cy="304800"/>
          </a:xfrm>
          <a:prstGeom prst="rect">
            <a:avLst/>
          </a:prstGeom>
        </p:spPr>
        <p:txBody>
          <a:bodyPr/>
          <a:lstStyle>
            <a:lvl1pPr>
              <a:defRPr/>
            </a:lvl1pPr>
          </a:lstStyle>
          <a:p>
            <a:endParaRPr lang="en-US" altLang="en-US"/>
          </a:p>
        </p:txBody>
      </p:sp>
      <p:sp>
        <p:nvSpPr>
          <p:cNvPr id="4" name="Slide Number Placeholder 3"/>
          <p:cNvSpPr>
            <a:spLocks noGrp="1"/>
          </p:cNvSpPr>
          <p:nvPr>
            <p:ph type="sldNum" sz="quarter" idx="11"/>
          </p:nvPr>
        </p:nvSpPr>
        <p:spPr>
          <a:xfrm>
            <a:off x="6781800" y="6400800"/>
            <a:ext cx="2362200" cy="304800"/>
          </a:xfrm>
          <a:prstGeom prst="rect">
            <a:avLst/>
          </a:prstGeom>
        </p:spPr>
        <p:txBody>
          <a:bodyPr/>
          <a:lstStyle>
            <a:lvl1pPr>
              <a:defRPr/>
            </a:lvl1pPr>
          </a:lstStyle>
          <a:p>
            <a:fld id="{E3E8DC13-1E67-49E3-B35F-63E9F72E1B5E}" type="slidenum">
              <a:rPr lang="en-US" altLang="en-US"/>
              <a:pPr/>
              <a:t>‹#›</a:t>
            </a:fld>
            <a:endParaRPr lang="en-US" altLang="en-US"/>
          </a:p>
        </p:txBody>
      </p:sp>
    </p:spTree>
    <p:extLst>
      <p:ext uri="{BB962C8B-B14F-4D97-AF65-F5344CB8AC3E}">
        <p14:creationId xmlns:p14="http://schemas.microsoft.com/office/powerpoint/2010/main" val="17332941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0E0B7-CC0D-4A59-8A0A-C3707F2E9A90}"/>
              </a:ext>
            </a:extLst>
          </p:cNvPr>
          <p:cNvSpPr>
            <a:spLocks noGrp="1"/>
          </p:cNvSpPr>
          <p:nvPr>
            <p:ph type="title"/>
          </p:nvPr>
        </p:nvSpPr>
        <p:spPr/>
        <p:txBody>
          <a:bodyPr/>
          <a:lstStyle>
            <a:lvl1pPr>
              <a:defRPr>
                <a:latin typeface="Comic Sans MS" panose="030F0702030302020204" pitchFamily="66" charset="0"/>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7EF4B8A-39F7-4ED7-AE6C-54E1D1B2DBC8}"/>
              </a:ext>
            </a:extLst>
          </p:cNvPr>
          <p:cNvSpPr>
            <a:spLocks noGrp="1"/>
          </p:cNvSpPr>
          <p:nvPr>
            <p:ph idx="1"/>
          </p:nvPr>
        </p:nvSpPr>
        <p:spPr/>
        <p:txBody>
          <a:bodyPr/>
          <a:lstStyle>
            <a:lvl1pPr>
              <a:defRPr>
                <a:latin typeface="Comic Sans MS" panose="030F0702030302020204" pitchFamily="66" charset="0"/>
              </a:defRPr>
            </a:lvl1pPr>
            <a:lvl2pPr>
              <a:defRPr>
                <a:latin typeface="Comic Sans MS" panose="030F0702030302020204" pitchFamily="66" charset="0"/>
              </a:defRPr>
            </a:lvl2pPr>
            <a:lvl3pPr>
              <a:defRPr>
                <a:latin typeface="Comic Sans MS" panose="030F0702030302020204" pitchFamily="66" charset="0"/>
              </a:defRPr>
            </a:lvl3pPr>
            <a:lvl4pPr>
              <a:defRPr>
                <a:latin typeface="Comic Sans MS" panose="030F0702030302020204" pitchFamily="66" charset="0"/>
              </a:defRPr>
            </a:lvl4pPr>
            <a:lvl5pPr>
              <a:defRPr>
                <a:latin typeface="Comic Sans MS" panose="030F0702030302020204" pitchFamily="66"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12">
            <a:extLst>
              <a:ext uri="{FF2B5EF4-FFF2-40B4-BE49-F238E27FC236}">
                <a16:creationId xmlns:a16="http://schemas.microsoft.com/office/drawing/2014/main" id="{A3917059-D1E5-4B37-8D49-84B5855C2C18}"/>
              </a:ext>
            </a:extLst>
          </p:cNvPr>
          <p:cNvSpPr>
            <a:spLocks noGrp="1" noChangeArrowheads="1"/>
          </p:cNvSpPr>
          <p:nvPr>
            <p:ph type="sldNum" sz="quarter" idx="11"/>
          </p:nvPr>
        </p:nvSpPr>
        <p:spPr>
          <a:ln/>
        </p:spPr>
        <p:txBody>
          <a:bodyPr/>
          <a:lstStyle>
            <a:lvl1pPr>
              <a:defRPr/>
            </a:lvl1pPr>
          </a:lstStyle>
          <a:p>
            <a:pPr>
              <a:defRPr/>
            </a:pPr>
            <a:fld id="{7EFA6AF7-8304-4E83-8864-247D5696C7D8}" type="slidenum">
              <a:rPr lang="en-US" altLang="en-US"/>
              <a:pPr>
                <a:defRPr/>
              </a:pPr>
              <a:t>‹#›</a:t>
            </a:fld>
            <a:endParaRPr lang="en-US" altLang="en-US"/>
          </a:p>
        </p:txBody>
      </p:sp>
    </p:spTree>
    <p:extLst>
      <p:ext uri="{BB962C8B-B14F-4D97-AF65-F5344CB8AC3E}">
        <p14:creationId xmlns:p14="http://schemas.microsoft.com/office/powerpoint/2010/main" val="1044775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E9482-B956-4720-A1CA-7CFD8BD78995}"/>
              </a:ext>
            </a:extLst>
          </p:cNvPr>
          <p:cNvSpPr>
            <a:spLocks noGrp="1"/>
          </p:cNvSpPr>
          <p:nvPr>
            <p:ph type="title"/>
          </p:nvPr>
        </p:nvSpPr>
        <p:spPr>
          <a:xfrm>
            <a:off x="609600" y="152400"/>
            <a:ext cx="78486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34878ED-8B11-4358-B113-151DC89C4FBE}"/>
              </a:ext>
            </a:extLst>
          </p:cNvPr>
          <p:cNvSpPr>
            <a:spLocks noGrp="1"/>
          </p:cNvSpPr>
          <p:nvPr>
            <p:ph type="body" sz="half" idx="1"/>
          </p:nvPr>
        </p:nvSpPr>
        <p:spPr>
          <a:xfrm>
            <a:off x="685800" y="3886200"/>
            <a:ext cx="38100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9D2F806-E620-4B8F-B5A6-57DADB84ED39}"/>
              </a:ext>
            </a:extLst>
          </p:cNvPr>
          <p:cNvSpPr>
            <a:spLocks noGrp="1"/>
          </p:cNvSpPr>
          <p:nvPr>
            <p:ph sz="quarter" idx="2"/>
          </p:nvPr>
        </p:nvSpPr>
        <p:spPr>
          <a:xfrm>
            <a:off x="4648200" y="3886200"/>
            <a:ext cx="3810000" cy="1066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a:extLst>
              <a:ext uri="{FF2B5EF4-FFF2-40B4-BE49-F238E27FC236}">
                <a16:creationId xmlns:a16="http://schemas.microsoft.com/office/drawing/2014/main" id="{76350F30-5A12-460C-ACAF-72D126297932}"/>
              </a:ext>
            </a:extLst>
          </p:cNvPr>
          <p:cNvSpPr>
            <a:spLocks noGrp="1"/>
          </p:cNvSpPr>
          <p:nvPr>
            <p:ph sz="quarter" idx="3"/>
          </p:nvPr>
        </p:nvSpPr>
        <p:spPr>
          <a:xfrm>
            <a:off x="4648200" y="5105400"/>
            <a:ext cx="3810000" cy="1066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12">
            <a:extLst>
              <a:ext uri="{FF2B5EF4-FFF2-40B4-BE49-F238E27FC236}">
                <a16:creationId xmlns:a16="http://schemas.microsoft.com/office/drawing/2014/main" id="{66429F07-4CAB-4C58-8DD5-DBB78C562493}"/>
              </a:ext>
            </a:extLst>
          </p:cNvPr>
          <p:cNvSpPr>
            <a:spLocks noGrp="1" noChangeArrowheads="1"/>
          </p:cNvSpPr>
          <p:nvPr>
            <p:ph type="sldNum" sz="quarter" idx="11"/>
          </p:nvPr>
        </p:nvSpPr>
        <p:spPr>
          <a:ln/>
        </p:spPr>
        <p:txBody>
          <a:bodyPr/>
          <a:lstStyle>
            <a:lvl1pPr>
              <a:defRPr/>
            </a:lvl1pPr>
          </a:lstStyle>
          <a:p>
            <a:pPr>
              <a:defRPr/>
            </a:pPr>
            <a:fld id="{1DB8F854-D9DE-4F73-A889-3DDAA359331B}" type="slidenum">
              <a:rPr lang="en-US" altLang="en-US"/>
              <a:pPr>
                <a:defRPr/>
              </a:pPr>
              <a:t>‹#›</a:t>
            </a:fld>
            <a:endParaRPr lang="en-US" altLang="en-US"/>
          </a:p>
        </p:txBody>
      </p:sp>
    </p:spTree>
    <p:extLst>
      <p:ext uri="{BB962C8B-B14F-4D97-AF65-F5344CB8AC3E}">
        <p14:creationId xmlns:p14="http://schemas.microsoft.com/office/powerpoint/2010/main" val="24816390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95B17-6CC4-4823-B515-FCC1171C4F10}"/>
              </a:ext>
            </a:extLst>
          </p:cNvPr>
          <p:cNvSpPr>
            <a:spLocks noGrp="1"/>
          </p:cNvSpPr>
          <p:nvPr>
            <p:ph type="title"/>
          </p:nvPr>
        </p:nvSpPr>
        <p:spPr>
          <a:xfrm>
            <a:off x="609600" y="152400"/>
            <a:ext cx="78486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6ECABB4-F834-408B-844C-11D5361D4C32}"/>
              </a:ext>
            </a:extLst>
          </p:cNvPr>
          <p:cNvSpPr>
            <a:spLocks noGrp="1"/>
          </p:cNvSpPr>
          <p:nvPr>
            <p:ph type="body" sz="half" idx="1"/>
          </p:nvPr>
        </p:nvSpPr>
        <p:spPr>
          <a:xfrm>
            <a:off x="685800" y="3886200"/>
            <a:ext cx="38100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9A08DF6-E60B-48C8-8E20-D1D14D8CDD8E}"/>
              </a:ext>
            </a:extLst>
          </p:cNvPr>
          <p:cNvSpPr>
            <a:spLocks noGrp="1"/>
          </p:cNvSpPr>
          <p:nvPr>
            <p:ph sz="half" idx="2"/>
          </p:nvPr>
        </p:nvSpPr>
        <p:spPr>
          <a:xfrm>
            <a:off x="4648200" y="3886200"/>
            <a:ext cx="38100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12">
            <a:extLst>
              <a:ext uri="{FF2B5EF4-FFF2-40B4-BE49-F238E27FC236}">
                <a16:creationId xmlns:a16="http://schemas.microsoft.com/office/drawing/2014/main" id="{FD008238-0C4B-4A92-8F8E-4AEBA4F386A1}"/>
              </a:ext>
            </a:extLst>
          </p:cNvPr>
          <p:cNvSpPr>
            <a:spLocks noGrp="1" noChangeArrowheads="1"/>
          </p:cNvSpPr>
          <p:nvPr>
            <p:ph type="sldNum" sz="quarter" idx="11"/>
          </p:nvPr>
        </p:nvSpPr>
        <p:spPr>
          <a:ln/>
        </p:spPr>
        <p:txBody>
          <a:bodyPr/>
          <a:lstStyle>
            <a:lvl1pPr>
              <a:defRPr/>
            </a:lvl1pPr>
          </a:lstStyle>
          <a:p>
            <a:pPr>
              <a:defRPr/>
            </a:pPr>
            <a:fld id="{F87840B5-6D7E-40BD-8C75-E07A25C1652D}" type="slidenum">
              <a:rPr lang="en-US" altLang="en-US"/>
              <a:pPr>
                <a:defRPr/>
              </a:pPr>
              <a:t>‹#›</a:t>
            </a:fld>
            <a:endParaRPr lang="en-US" altLang="en-US"/>
          </a:p>
        </p:txBody>
      </p:sp>
    </p:spTree>
    <p:extLst>
      <p:ext uri="{BB962C8B-B14F-4D97-AF65-F5344CB8AC3E}">
        <p14:creationId xmlns:p14="http://schemas.microsoft.com/office/powerpoint/2010/main" val="2431301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4B951637-9362-4A1A-AFBC-3983F630443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00556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33803" name="Rectangle 11">
            <a:extLst>
              <a:ext uri="{FF2B5EF4-FFF2-40B4-BE49-F238E27FC236}">
                <a16:creationId xmlns:a16="http://schemas.microsoft.com/office/drawing/2014/main" id="{0D5129D5-FB12-4E41-93AA-D61AD30EEA92}"/>
              </a:ext>
            </a:extLst>
          </p:cNvPr>
          <p:cNvSpPr>
            <a:spLocks noGrp="1" noChangeArrowheads="1"/>
          </p:cNvSpPr>
          <p:nvPr>
            <p:ph type="ctrTitle"/>
          </p:nvPr>
        </p:nvSpPr>
        <p:spPr>
          <a:xfrm>
            <a:off x="2057400" y="1143000"/>
            <a:ext cx="6629400" cy="2209800"/>
          </a:xfrm>
        </p:spPr>
        <p:txBody>
          <a:bodyPr/>
          <a:lstStyle>
            <a:lvl1pPr>
              <a:defRPr sz="4800"/>
            </a:lvl1pPr>
          </a:lstStyle>
          <a:p>
            <a:pPr lvl="0"/>
            <a:r>
              <a:rPr lang="en-US" altLang="tr-TR" noProof="0"/>
              <a:t>Click to edit Master title style</a:t>
            </a:r>
          </a:p>
        </p:txBody>
      </p:sp>
      <p:sp>
        <p:nvSpPr>
          <p:cNvPr id="33804" name="Rectangle 12">
            <a:extLst>
              <a:ext uri="{FF2B5EF4-FFF2-40B4-BE49-F238E27FC236}">
                <a16:creationId xmlns:a16="http://schemas.microsoft.com/office/drawing/2014/main" id="{0ED718DC-7B6D-4CAA-BB10-8F0C2D0DE466}"/>
              </a:ext>
            </a:extLst>
          </p:cNvPr>
          <p:cNvSpPr>
            <a:spLocks noGrp="1" noChangeArrowheads="1"/>
          </p:cNvSpPr>
          <p:nvPr>
            <p:ph type="subTitle" idx="1"/>
          </p:nvPr>
        </p:nvSpPr>
        <p:spPr>
          <a:xfrm>
            <a:off x="1371600" y="3962400"/>
            <a:ext cx="6858000" cy="1600200"/>
          </a:xfrm>
        </p:spPr>
        <p:txBody>
          <a:bodyPr anchor="ctr"/>
          <a:lstStyle>
            <a:lvl1pPr marL="0" indent="0" algn="ctr">
              <a:buFont typeface="Wingdings" panose="05000000000000000000" pitchFamily="2" charset="2"/>
              <a:buNone/>
              <a:defRPr/>
            </a:lvl1pPr>
          </a:lstStyle>
          <a:p>
            <a:pPr lvl="0"/>
            <a:r>
              <a:rPr lang="en-US" altLang="tr-TR" noProof="0"/>
              <a:t>Click to edit Master subtitle style</a:t>
            </a:r>
          </a:p>
        </p:txBody>
      </p:sp>
      <p:sp>
        <p:nvSpPr>
          <p:cNvPr id="33805" name="Rectangle 13">
            <a:extLst>
              <a:ext uri="{FF2B5EF4-FFF2-40B4-BE49-F238E27FC236}">
                <a16:creationId xmlns:a16="http://schemas.microsoft.com/office/drawing/2014/main" id="{29104EF7-568A-4415-9ED4-C397B60102A4}"/>
              </a:ext>
            </a:extLst>
          </p:cNvPr>
          <p:cNvSpPr>
            <a:spLocks noGrp="1" noChangeArrowheads="1"/>
          </p:cNvSpPr>
          <p:nvPr>
            <p:ph type="dt" sz="half" idx="2"/>
          </p:nvPr>
        </p:nvSpPr>
        <p:spPr>
          <a:xfrm>
            <a:off x="912813" y="6251575"/>
            <a:ext cx="1905000" cy="457200"/>
          </a:xfrm>
        </p:spPr>
        <p:txBody>
          <a:bodyPr/>
          <a:lstStyle>
            <a:lvl1pPr>
              <a:defRPr/>
            </a:lvl1pPr>
          </a:lstStyle>
          <a:p>
            <a:endParaRPr lang="en-US" altLang="tr-TR"/>
          </a:p>
        </p:txBody>
      </p:sp>
      <p:sp>
        <p:nvSpPr>
          <p:cNvPr id="33806" name="Rectangle 14">
            <a:extLst>
              <a:ext uri="{FF2B5EF4-FFF2-40B4-BE49-F238E27FC236}">
                <a16:creationId xmlns:a16="http://schemas.microsoft.com/office/drawing/2014/main" id="{9C69C6C5-E6AD-4B7F-97BF-BECF2AB9037E}"/>
              </a:ext>
            </a:extLst>
          </p:cNvPr>
          <p:cNvSpPr>
            <a:spLocks noGrp="1" noChangeArrowheads="1"/>
          </p:cNvSpPr>
          <p:nvPr>
            <p:ph type="ftr" sz="quarter" idx="3"/>
          </p:nvPr>
        </p:nvSpPr>
        <p:spPr>
          <a:xfrm>
            <a:off x="3354388" y="6248400"/>
            <a:ext cx="2895600" cy="457200"/>
          </a:xfrm>
        </p:spPr>
        <p:txBody>
          <a:bodyPr/>
          <a:lstStyle>
            <a:lvl1pPr>
              <a:defRPr/>
            </a:lvl1pPr>
          </a:lstStyle>
          <a:p>
            <a:endParaRPr lang="en-US" altLang="tr-TR"/>
          </a:p>
        </p:txBody>
      </p:sp>
      <p:sp>
        <p:nvSpPr>
          <p:cNvPr id="33807" name="Rectangle 15">
            <a:extLst>
              <a:ext uri="{FF2B5EF4-FFF2-40B4-BE49-F238E27FC236}">
                <a16:creationId xmlns:a16="http://schemas.microsoft.com/office/drawing/2014/main" id="{A2296FC2-C66B-4E8D-8A16-7F7889B836DF}"/>
              </a:ext>
            </a:extLst>
          </p:cNvPr>
          <p:cNvSpPr>
            <a:spLocks noGrp="1" noChangeArrowheads="1"/>
          </p:cNvSpPr>
          <p:nvPr>
            <p:ph type="sldNum" sz="quarter" idx="4"/>
          </p:nvPr>
        </p:nvSpPr>
        <p:spPr/>
        <p:txBody>
          <a:bodyPr/>
          <a:lstStyle>
            <a:lvl1pPr>
              <a:defRPr/>
            </a:lvl1pPr>
          </a:lstStyle>
          <a:p>
            <a:fld id="{BCEDDF08-D259-4C86-8E6E-F11D6D3E597B}" type="slidenum">
              <a:rPr lang="en-US" altLang="tr-TR"/>
              <a:pPr/>
              <a:t>‹#›</a:t>
            </a:fld>
            <a:endParaRPr lang="en-US" altLang="tr-TR"/>
          </a:p>
        </p:txBody>
      </p:sp>
    </p:spTree>
    <p:extLst>
      <p:ext uri="{BB962C8B-B14F-4D97-AF65-F5344CB8AC3E}">
        <p14:creationId xmlns:p14="http://schemas.microsoft.com/office/powerpoint/2010/main" val="130272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B0F23B29-B313-43C1-B4D7-69B86B80BAE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3084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4A30E02-10E8-4CA7-89AF-D60AB0C8538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91186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B186C971-0E01-452C-8D82-4C63CD20BF4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11261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2.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5" Type="http://schemas.openxmlformats.org/officeDocument/2006/relationships/theme" Target="../theme/theme5.xml"/><Relationship Id="rId4"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540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980728"/>
            <a:ext cx="8229600" cy="51845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1192542"/>
      </p:ext>
    </p:extLst>
  </p:cSld>
  <p:clrMap bg1="lt1" tx1="dk1" bg2="lt2" tx2="dk2" accent1="accent1" accent2="accent2" accent3="accent3" accent4="accent4" accent5="accent5" accent6="accent6" hlink="hlink" folHlink="folHlink"/>
  <p:sldLayoutIdLst>
    <p:sldLayoutId id="2147483749" r:id="rId1"/>
    <p:sldLayoutId id="2147483811" r:id="rId2"/>
    <p:sldLayoutId id="2147483908" r:id="rId3"/>
    <p:sldLayoutId id="2147483909" r:id="rId4"/>
    <p:sldLayoutId id="2147483911" r:id="rId5"/>
    <p:sldLayoutId id="2147483924" r:id="rId6"/>
  </p:sldLayoutIdLst>
  <p:transition>
    <p:plus/>
  </p:transition>
  <p:hf sldNum="0" hdr="0" ftr="0" dt="0"/>
  <p:txStyles>
    <p:titleStyle>
      <a:lvl1pPr algn="l" defTabSz="914400" rtl="0" eaLnBrk="1" latinLnBrk="0" hangingPunct="1">
        <a:spcBef>
          <a:spcPct val="0"/>
        </a:spcBef>
        <a:buNone/>
        <a:defRPr sz="2400" kern="1200">
          <a:solidFill>
            <a:schemeClr val="tx1"/>
          </a:solidFill>
          <a:latin typeface="Comic Sans MS" panose="030F0702030302020204" pitchFamily="66" charset="0"/>
          <a:ea typeface="+mj-ea"/>
          <a:cs typeface="+mj-cs"/>
        </a:defRPr>
      </a:lvl1pPr>
    </p:titleStyle>
    <p:bodyStyle>
      <a:lvl1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1pPr>
      <a:lvl2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2pPr>
      <a:lvl3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3pPr>
      <a:lvl4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4pPr>
      <a:lvl5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vl1pPr>
          </a:lstStyle>
          <a:p>
            <a:endParaRPr lang="en-US" alt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lvl1pPr>
          </a:lstStyle>
          <a:p>
            <a:endParaRPr lang="en-US" alt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lvl1pPr>
          </a:lstStyle>
          <a:p>
            <a:fld id="{8D84B572-B4AF-4F47-9E01-7D40E69E052C}" type="slidenum">
              <a:rPr lang="en-US" altLang="en-US" smtClean="0">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6247080"/>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Lst>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vl1pPr>
          </a:lstStyle>
          <a:p>
            <a:endParaRPr lang="en-US" alt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lvl1pPr>
          </a:lstStyle>
          <a:p>
            <a:endParaRPr lang="en-US" alt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lvl1pPr>
          </a:lstStyle>
          <a:p>
            <a:fld id="{5341644E-9D0C-4E58-8203-931C30A55F6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68807958"/>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2" r:id="rId5"/>
    <p:sldLayoutId id="2147483793" r:id="rId6"/>
    <p:sldLayoutId id="2147483794" r:id="rId7"/>
    <p:sldLayoutId id="2147483795" r:id="rId8"/>
    <p:sldLayoutId id="2147483796" r:id="rId9"/>
    <p:sldLayoutId id="2147483797" r:id="rId10"/>
    <p:sldLayoutId id="2147483798" r:id="rId11"/>
  </p:sldLayoutIdLst>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Arial" charset="0"/>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Arial" charset="0"/>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fld id="{C9CAF0F3-5A86-4AA1-9CB0-418820F9AE5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79612672"/>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50" r:id="rId12"/>
    <p:sldLayoutId id="2147483910" r:id="rId13"/>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th-TH"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th-TH" altLang="en-US"/>
              <a:t>Click to edit Master text styles</a:t>
            </a:r>
          </a:p>
          <a:p>
            <a:pPr lvl="1"/>
            <a:r>
              <a:rPr lang="th-TH" altLang="en-US"/>
              <a:t>Second level</a:t>
            </a:r>
          </a:p>
          <a:p>
            <a:pPr lvl="2"/>
            <a:r>
              <a:rPr lang="th-TH" altLang="en-US"/>
              <a:t>Third level</a:t>
            </a:r>
          </a:p>
          <a:p>
            <a:pPr lvl="3"/>
            <a:r>
              <a:rPr lang="th-TH" altLang="en-US"/>
              <a:t>Fourth level</a:t>
            </a:r>
          </a:p>
          <a:p>
            <a:pPr lvl="4"/>
            <a:r>
              <a:rPr lang="th-TH" altLang="en-US"/>
              <a:t>Fifth level</a:t>
            </a:r>
          </a:p>
        </p:txBody>
      </p:sp>
    </p:spTree>
    <p:extLst>
      <p:ext uri="{BB962C8B-B14F-4D97-AF65-F5344CB8AC3E}">
        <p14:creationId xmlns:p14="http://schemas.microsoft.com/office/powerpoint/2010/main" val="370660191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Lst>
  <p:hf sldNum="0" hdr="0" ftr="0" dt="0"/>
  <p:txStyles>
    <p:title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p:titleStyle>
    <p:bodyStyle>
      <a:lvl1pPr marL="342900" indent="-342900" algn="l" rtl="0" eaLnBrk="0" fontAlgn="base" hangingPunct="0">
        <a:spcBef>
          <a:spcPct val="20000"/>
        </a:spcBef>
        <a:spcAft>
          <a:spcPct val="0"/>
        </a:spcAft>
        <a:buChar char="•"/>
        <a:defRPr sz="2000">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3pPr>
      <a:lvl4pPr marL="16002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4pPr>
      <a:lvl5pPr marL="20574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9">
            <a:extLst>
              <a:ext uri="{FF2B5EF4-FFF2-40B4-BE49-F238E27FC236}">
                <a16:creationId xmlns:a16="http://schemas.microsoft.com/office/drawing/2014/main" id="{F3EF2E78-EB8E-49A0-9737-EB2E5AB9F24C}"/>
              </a:ext>
            </a:extLst>
          </p:cNvPr>
          <p:cNvSpPr>
            <a:spLocks noGrp="1" noChangeArrowheads="1"/>
          </p:cNvSpPr>
          <p:nvPr>
            <p:ph type="body" idx="1"/>
          </p:nvPr>
        </p:nvSpPr>
        <p:spPr bwMode="auto">
          <a:xfrm>
            <a:off x="685800" y="3886200"/>
            <a:ext cx="7772400" cy="2286000"/>
          </a:xfrm>
          <a:prstGeom prst="rect">
            <a:avLst/>
          </a:prstGeom>
          <a:noFill/>
          <a:ln w="12700" cap="rnd">
            <a:solidFill>
              <a:schemeClr val="tx1"/>
            </a:solidFill>
            <a:prstDash val="sysDot"/>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p:txBody>
      </p:sp>
      <p:sp>
        <p:nvSpPr>
          <p:cNvPr id="607244" name="Rectangle 12">
            <a:extLst>
              <a:ext uri="{FF2B5EF4-FFF2-40B4-BE49-F238E27FC236}">
                <a16:creationId xmlns:a16="http://schemas.microsoft.com/office/drawing/2014/main" id="{73348027-F2D5-47C8-8066-17BBD336405A}"/>
              </a:ext>
            </a:extLst>
          </p:cNvPr>
          <p:cNvSpPr>
            <a:spLocks noGrp="1" noChangeArrowheads="1"/>
          </p:cNvSpPr>
          <p:nvPr>
            <p:ph type="sldNum" sz="quarter" idx="4"/>
          </p:nvPr>
        </p:nvSpPr>
        <p:spPr bwMode="auto">
          <a:xfrm>
            <a:off x="6553200" y="6400800"/>
            <a:ext cx="190500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solidFill>
                  <a:srgbClr val="000000"/>
                </a:solidFill>
                <a:latin typeface="+mn-lt"/>
              </a:defRPr>
            </a:lvl1pPr>
          </a:lstStyle>
          <a:p>
            <a:pPr>
              <a:defRPr/>
            </a:pPr>
            <a:fld id="{09F08F92-D5D1-4983-8660-3DAFDC86B53E}" type="slidenum">
              <a:rPr lang="en-US" altLang="en-US"/>
              <a:pPr>
                <a:defRPr/>
              </a:pPr>
              <a:t>‹#›</a:t>
            </a:fld>
            <a:endParaRPr lang="en-US" altLang="en-US"/>
          </a:p>
        </p:txBody>
      </p:sp>
      <p:sp>
        <p:nvSpPr>
          <p:cNvPr id="2054" name="Rectangle 15">
            <a:extLst>
              <a:ext uri="{FF2B5EF4-FFF2-40B4-BE49-F238E27FC236}">
                <a16:creationId xmlns:a16="http://schemas.microsoft.com/office/drawing/2014/main" id="{0C61408A-E03C-4ABB-964F-6C3F98236DCE}"/>
              </a:ext>
            </a:extLst>
          </p:cNvPr>
          <p:cNvSpPr>
            <a:spLocks noGrp="1" noChangeArrowheads="1"/>
          </p:cNvSpPr>
          <p:nvPr>
            <p:ph type="title"/>
          </p:nvPr>
        </p:nvSpPr>
        <p:spPr bwMode="auto">
          <a:xfrm>
            <a:off x="609600" y="152400"/>
            <a:ext cx="7848600" cy="7620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Tree>
    <p:extLst>
      <p:ext uri="{BB962C8B-B14F-4D97-AF65-F5344CB8AC3E}">
        <p14:creationId xmlns:p14="http://schemas.microsoft.com/office/powerpoint/2010/main" val="3988332219"/>
      </p:ext>
    </p:extLst>
  </p:cSld>
  <p:clrMap bg1="lt1" tx1="dk1" bg2="lt2" tx2="dk2" accent1="accent1" accent2="accent2" accent3="accent3" accent4="accent4" accent5="accent5" accent6="accent6" hlink="hlink" folHlink="folHlink"/>
  <p:sldLayoutIdLst>
    <p:sldLayoutId id="2147483882" r:id="rId1"/>
    <p:sldLayoutId id="2147483892" r:id="rId2"/>
    <p:sldLayoutId id="2147483893" r:id="rId3"/>
  </p:sldLayoutIdLst>
  <p:hf sldNum="0" hdr="0" ftr="0" dt="0"/>
  <p:txStyles>
    <p:titleStyle>
      <a:lvl1pPr algn="ctr" rtl="0" eaLnBrk="0" fontAlgn="base" hangingPunct="0">
        <a:spcBef>
          <a:spcPct val="0"/>
        </a:spcBef>
        <a:spcAft>
          <a:spcPct val="0"/>
        </a:spcAft>
        <a:defRPr sz="2400" b="1" kern="12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2400" b="1">
          <a:solidFill>
            <a:schemeClr val="tx2"/>
          </a:solidFill>
          <a:latin typeface="Arial" panose="020B0604020202020204" pitchFamily="34" charset="0"/>
        </a:defRPr>
      </a:lvl2pPr>
      <a:lvl3pPr algn="ctr" rtl="0" eaLnBrk="0" fontAlgn="base" hangingPunct="0">
        <a:spcBef>
          <a:spcPct val="0"/>
        </a:spcBef>
        <a:spcAft>
          <a:spcPct val="0"/>
        </a:spcAft>
        <a:defRPr sz="2400" b="1">
          <a:solidFill>
            <a:schemeClr val="tx2"/>
          </a:solidFill>
          <a:latin typeface="Arial" panose="020B0604020202020204" pitchFamily="34" charset="0"/>
        </a:defRPr>
      </a:lvl3pPr>
      <a:lvl4pPr algn="ctr" rtl="0" eaLnBrk="0" fontAlgn="base" hangingPunct="0">
        <a:spcBef>
          <a:spcPct val="0"/>
        </a:spcBef>
        <a:spcAft>
          <a:spcPct val="0"/>
        </a:spcAft>
        <a:defRPr sz="2400" b="1">
          <a:solidFill>
            <a:schemeClr val="tx2"/>
          </a:solidFill>
          <a:latin typeface="Arial" panose="020B0604020202020204" pitchFamily="34" charset="0"/>
        </a:defRPr>
      </a:lvl4pPr>
      <a:lvl5pPr algn="ctr" rtl="0" eaLnBrk="0" fontAlgn="base" hangingPunct="0">
        <a:spcBef>
          <a:spcPct val="0"/>
        </a:spcBef>
        <a:spcAft>
          <a:spcPct val="0"/>
        </a:spcAft>
        <a:defRPr sz="2400" b="1">
          <a:solidFill>
            <a:schemeClr val="tx2"/>
          </a:solidFill>
          <a:latin typeface="Arial" panose="020B0604020202020204" pitchFamily="34" charset="0"/>
        </a:defRPr>
      </a:lvl5pPr>
      <a:lvl6pPr marL="457200" algn="ctr" rtl="0" fontAlgn="base">
        <a:spcBef>
          <a:spcPct val="0"/>
        </a:spcBef>
        <a:spcAft>
          <a:spcPct val="0"/>
        </a:spcAft>
        <a:defRPr sz="2400" b="1">
          <a:solidFill>
            <a:schemeClr val="tx2"/>
          </a:solidFill>
          <a:latin typeface="Arial" panose="020B0604020202020204" pitchFamily="34" charset="0"/>
        </a:defRPr>
      </a:lvl6pPr>
      <a:lvl7pPr marL="914400" algn="ctr" rtl="0" fontAlgn="base">
        <a:spcBef>
          <a:spcPct val="0"/>
        </a:spcBef>
        <a:spcAft>
          <a:spcPct val="0"/>
        </a:spcAft>
        <a:defRPr sz="2400" b="1">
          <a:solidFill>
            <a:schemeClr val="tx2"/>
          </a:solidFill>
          <a:latin typeface="Arial" panose="020B0604020202020204" pitchFamily="34" charset="0"/>
        </a:defRPr>
      </a:lvl7pPr>
      <a:lvl8pPr marL="1371600" algn="ctr" rtl="0" fontAlgn="base">
        <a:spcBef>
          <a:spcPct val="0"/>
        </a:spcBef>
        <a:spcAft>
          <a:spcPct val="0"/>
        </a:spcAft>
        <a:defRPr sz="2400" b="1">
          <a:solidFill>
            <a:schemeClr val="tx2"/>
          </a:solidFill>
          <a:latin typeface="Arial" panose="020B0604020202020204" pitchFamily="34" charset="0"/>
        </a:defRPr>
      </a:lvl8pPr>
      <a:lvl9pPr marL="1828800" algn="ctr" rtl="0" fontAlgn="base">
        <a:spcBef>
          <a:spcPct val="0"/>
        </a:spcBef>
        <a:spcAft>
          <a:spcPct val="0"/>
        </a:spcAft>
        <a:defRPr sz="24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FF0000"/>
        </a:buClr>
        <a:buFont typeface="Wingdings" panose="05000000000000000000" pitchFamily="2" charset="2"/>
        <a:buChar char="Ø"/>
        <a:defRPr sz="2000" b="1" kern="1200">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8" Type="http://schemas.openxmlformats.org/officeDocument/2006/relationships/image" Target="../media/image205.wmf"/><Relationship Id="rId13" Type="http://schemas.openxmlformats.org/officeDocument/2006/relationships/image" Target="../media/image1890.png"/><Relationship Id="rId18" Type="http://schemas.openxmlformats.org/officeDocument/2006/relationships/image" Target="../media/image210.png"/><Relationship Id="rId3" Type="http://schemas.openxmlformats.org/officeDocument/2006/relationships/image" Target="../media/image206.emf"/><Relationship Id="rId7" Type="http://schemas.openxmlformats.org/officeDocument/2006/relationships/oleObject" Target="../embeddings/oleObject139.bin"/><Relationship Id="rId17" Type="http://schemas.openxmlformats.org/officeDocument/2006/relationships/image" Target="../media/image209.png"/><Relationship Id="rId2" Type="http://schemas.openxmlformats.org/officeDocument/2006/relationships/slideLayout" Target="../slideLayouts/slideLayout5.xml"/><Relationship Id="rId16" Type="http://schemas.openxmlformats.org/officeDocument/2006/relationships/image" Target="../media/image208.png"/><Relationship Id="rId1" Type="http://schemas.openxmlformats.org/officeDocument/2006/relationships/vmlDrawing" Target="../drawings/vmlDrawing63.vml"/><Relationship Id="rId6" Type="http://schemas.openxmlformats.org/officeDocument/2006/relationships/image" Target="../media/image1870.png"/><Relationship Id="rId5" Type="http://schemas.openxmlformats.org/officeDocument/2006/relationships/image" Target="../media/image1860.png"/><Relationship Id="rId15" Type="http://schemas.openxmlformats.org/officeDocument/2006/relationships/image" Target="../media/image207.png"/><Relationship Id="rId4" Type="http://schemas.openxmlformats.org/officeDocument/2006/relationships/image" Target="../media/image1850.png"/><Relationship Id="rId14" Type="http://schemas.openxmlformats.org/officeDocument/2006/relationships/image" Target="../media/image1861.png"/></Relationships>
</file>

<file path=ppt/slides/_rels/slide101.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image" Target="../media/image211.emf"/><Relationship Id="rId1" Type="http://schemas.openxmlformats.org/officeDocument/2006/relationships/slideLayout" Target="../slideLayouts/slideLayout2.xml"/><Relationship Id="rId5" Type="http://schemas.openxmlformats.org/officeDocument/2006/relationships/image" Target="../media/image214.png"/><Relationship Id="rId4" Type="http://schemas.openxmlformats.org/officeDocument/2006/relationships/image" Target="../media/image213.emf"/></Relationships>
</file>

<file path=ppt/slides/_rels/slide102.xml.rels><?xml version="1.0" encoding="UTF-8" standalone="yes"?>
<Relationships xmlns="http://schemas.openxmlformats.org/package/2006/relationships"><Relationship Id="rId8" Type="http://schemas.openxmlformats.org/officeDocument/2006/relationships/image" Target="../media/image205.wmf"/><Relationship Id="rId13" Type="http://schemas.openxmlformats.org/officeDocument/2006/relationships/image" Target="../media/image1760.png"/><Relationship Id="rId3" Type="http://schemas.openxmlformats.org/officeDocument/2006/relationships/image" Target="../media/image211.emf"/><Relationship Id="rId7" Type="http://schemas.openxmlformats.org/officeDocument/2006/relationships/oleObject" Target="../embeddings/oleObject140.bin"/><Relationship Id="rId12" Type="http://schemas.openxmlformats.org/officeDocument/2006/relationships/image" Target="../media/image215.png"/><Relationship Id="rId2" Type="http://schemas.openxmlformats.org/officeDocument/2006/relationships/slideLayout" Target="../slideLayouts/slideLayout2.xml"/><Relationship Id="rId1" Type="http://schemas.openxmlformats.org/officeDocument/2006/relationships/vmlDrawing" Target="../drawings/vmlDrawing64.vml"/><Relationship Id="rId6" Type="http://schemas.openxmlformats.org/officeDocument/2006/relationships/image" Target="../media/image1710.png"/><Relationship Id="rId11" Type="http://schemas.openxmlformats.org/officeDocument/2006/relationships/image" Target="../media/image208.png"/><Relationship Id="rId5" Type="http://schemas.openxmlformats.org/officeDocument/2006/relationships/image" Target="../media/image1700.png"/><Relationship Id="rId10" Type="http://schemas.openxmlformats.org/officeDocument/2006/relationships/image" Target="../media/image210.png"/><Relationship Id="rId4" Type="http://schemas.openxmlformats.org/officeDocument/2006/relationships/image" Target="../media/image1690.png"/><Relationship Id="rId9" Type="http://schemas.openxmlformats.org/officeDocument/2006/relationships/image" Target="../media/image207.png"/></Relationships>
</file>

<file path=ppt/slides/_rels/slide103.xml.rels><?xml version="1.0" encoding="UTF-8" standalone="yes"?>
<Relationships xmlns="http://schemas.openxmlformats.org/package/2006/relationships"><Relationship Id="rId13" Type="http://schemas.openxmlformats.org/officeDocument/2006/relationships/image" Target="../media/image1810.png"/><Relationship Id="rId3" Type="http://schemas.openxmlformats.org/officeDocument/2006/relationships/image" Target="../media/image207.png"/><Relationship Id="rId7" Type="http://schemas.openxmlformats.org/officeDocument/2006/relationships/image" Target="../media/image1830.png"/><Relationship Id="rId12" Type="http://schemas.openxmlformats.org/officeDocument/2006/relationships/image" Target="../media/image205.wmf"/><Relationship Id="rId2" Type="http://schemas.openxmlformats.org/officeDocument/2006/relationships/slideLayout" Target="../slideLayouts/slideLayout5.xml"/><Relationship Id="rId1" Type="http://schemas.openxmlformats.org/officeDocument/2006/relationships/vmlDrawing" Target="../drawings/vmlDrawing65.vml"/><Relationship Id="rId6" Type="http://schemas.openxmlformats.org/officeDocument/2006/relationships/image" Target="../media/image217.png"/><Relationship Id="rId11" Type="http://schemas.openxmlformats.org/officeDocument/2006/relationships/oleObject" Target="../embeddings/oleObject141.bin"/><Relationship Id="rId5" Type="http://schemas.openxmlformats.org/officeDocument/2006/relationships/image" Target="../media/image210.png"/><Relationship Id="rId15" Type="http://schemas.openxmlformats.org/officeDocument/2006/relationships/image" Target="../media/image208.png"/><Relationship Id="rId10" Type="http://schemas.openxmlformats.org/officeDocument/2006/relationships/image" Target="../media/image1840.png"/><Relationship Id="rId4" Type="http://schemas.openxmlformats.org/officeDocument/2006/relationships/image" Target="../media/image216.png"/><Relationship Id="rId9" Type="http://schemas.openxmlformats.org/officeDocument/2006/relationships/image" Target="../media/image1800.png"/><Relationship Id="rId14" Type="http://schemas.openxmlformats.org/officeDocument/2006/relationships/image" Target="../media/image1820.png"/></Relationships>
</file>

<file path=ppt/slides/_rels/slide104.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47.xml"/></Relationships>
</file>

<file path=ppt/slides/_rels/slide105.xml.rels><?xml version="1.0" encoding="UTF-8" standalone="yes"?>
<Relationships xmlns="http://schemas.openxmlformats.org/package/2006/relationships"><Relationship Id="rId3" Type="http://schemas.openxmlformats.org/officeDocument/2006/relationships/image" Target="../media/image2080.png"/><Relationship Id="rId7" Type="http://schemas.openxmlformats.org/officeDocument/2006/relationships/image" Target="../media/image2120.png"/><Relationship Id="rId2" Type="http://schemas.openxmlformats.org/officeDocument/2006/relationships/image" Target="../media/image219.png"/><Relationship Id="rId1" Type="http://schemas.openxmlformats.org/officeDocument/2006/relationships/slideLayout" Target="../slideLayouts/slideLayout46.xml"/><Relationship Id="rId6" Type="http://schemas.openxmlformats.org/officeDocument/2006/relationships/image" Target="../media/image220.png"/><Relationship Id="rId5" Type="http://schemas.openxmlformats.org/officeDocument/2006/relationships/image" Target="../media/image2100.png"/><Relationship Id="rId4" Type="http://schemas.openxmlformats.org/officeDocument/2006/relationships/image" Target="../media/image2090.png"/></Relationships>
</file>

<file path=ppt/slides/_rels/slide10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slideLayout" Target="../slideLayouts/slideLayout3.xml"/><Relationship Id="rId1" Type="http://schemas.openxmlformats.org/officeDocument/2006/relationships/vmlDrawing" Target="../drawings/vmlDrawing66.vml"/><Relationship Id="rId6" Type="http://schemas.openxmlformats.org/officeDocument/2006/relationships/image" Target="../media/image221.wmf"/><Relationship Id="rId5" Type="http://schemas.openxmlformats.org/officeDocument/2006/relationships/oleObject" Target="../embeddings/oleObject142.bin"/><Relationship Id="rId4" Type="http://schemas.openxmlformats.org/officeDocument/2006/relationships/image" Target="../media/image220.png"/></Relationships>
</file>

<file path=ppt/slides/_rels/slide10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slideLayout" Target="../slideLayouts/slideLayout3.xml"/><Relationship Id="rId1" Type="http://schemas.openxmlformats.org/officeDocument/2006/relationships/vmlDrawing" Target="../drawings/vmlDrawing67.vml"/><Relationship Id="rId5" Type="http://schemas.openxmlformats.org/officeDocument/2006/relationships/image" Target="../media/image224.wmf"/><Relationship Id="rId4" Type="http://schemas.openxmlformats.org/officeDocument/2006/relationships/oleObject" Target="../embeddings/oleObject143.bin"/></Relationships>
</file>

<file path=ppt/slides/_rels/slide10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slideLayout" Target="../slideLayouts/slideLayout3.xml"/><Relationship Id="rId1" Type="http://schemas.openxmlformats.org/officeDocument/2006/relationships/vmlDrawing" Target="../drawings/vmlDrawing68.vml"/><Relationship Id="rId5" Type="http://schemas.openxmlformats.org/officeDocument/2006/relationships/image" Target="../media/image226.wmf"/><Relationship Id="rId4" Type="http://schemas.openxmlformats.org/officeDocument/2006/relationships/oleObject" Target="../embeddings/oleObject144.bin"/></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31.png"/><Relationship Id="rId7" Type="http://schemas.openxmlformats.org/officeDocument/2006/relationships/image" Target="../media/image219.png"/><Relationship Id="rId2" Type="http://schemas.openxmlformats.org/officeDocument/2006/relationships/image" Target="../media/image228.png"/><Relationship Id="rId1" Type="http://schemas.openxmlformats.org/officeDocument/2006/relationships/slideLayout" Target="../slideLayouts/slideLayout3.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11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35.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2310.png"/><Relationship Id="rId2" Type="http://schemas.openxmlformats.org/officeDocument/2006/relationships/image" Target="../media/image237.png"/><Relationship Id="rId1" Type="http://schemas.openxmlformats.org/officeDocument/2006/relationships/slideLayout" Target="../slideLayouts/slideLayout3.xml"/><Relationship Id="rId5" Type="http://schemas.openxmlformats.org/officeDocument/2006/relationships/image" Target="../media/image2330.png"/><Relationship Id="rId4" Type="http://schemas.openxmlformats.org/officeDocument/2006/relationships/image" Target="../media/image2320.png"/></Relationships>
</file>

<file path=ppt/slides/_rels/slide114.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39.png"/><Relationship Id="rId7" Type="http://schemas.openxmlformats.org/officeDocument/2006/relationships/image" Target="../media/image2370.png"/><Relationship Id="rId2" Type="http://schemas.openxmlformats.org/officeDocument/2006/relationships/slideLayout" Target="../slideLayouts/slideLayout3.xml"/><Relationship Id="rId1" Type="http://schemas.openxmlformats.org/officeDocument/2006/relationships/vmlDrawing" Target="../drawings/vmlDrawing69.vml"/><Relationship Id="rId6" Type="http://schemas.openxmlformats.org/officeDocument/2006/relationships/image" Target="../media/image241.png"/><Relationship Id="rId5" Type="http://schemas.openxmlformats.org/officeDocument/2006/relationships/image" Target="../media/image238.wmf"/><Relationship Id="rId4" Type="http://schemas.openxmlformats.org/officeDocument/2006/relationships/oleObject" Target="../embeddings/oleObject145.bin"/></Relationships>
</file>

<file path=ppt/slides/_rels/slide11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42.png"/><Relationship Id="rId1" Type="http://schemas.openxmlformats.org/officeDocument/2006/relationships/slideLayout" Target="../slideLayouts/slideLayout3.xml"/><Relationship Id="rId4" Type="http://schemas.openxmlformats.org/officeDocument/2006/relationships/image" Target="../media/image244.png"/></Relationships>
</file>

<file path=ppt/slides/_rels/slide116.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250.png"/><Relationship Id="rId2" Type="http://schemas.openxmlformats.org/officeDocument/2006/relationships/image" Target="../media/image243.png"/><Relationship Id="rId1" Type="http://schemas.openxmlformats.org/officeDocument/2006/relationships/slideLayout" Target="../slideLayouts/slideLayout3.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5.png"/></Relationships>
</file>

<file path=ppt/slides/_rels/slide117.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146.bin"/><Relationship Id="rId3" Type="http://schemas.openxmlformats.org/officeDocument/2006/relationships/image" Target="../media/image253.png"/><Relationship Id="rId7" Type="http://schemas.openxmlformats.org/officeDocument/2006/relationships/image" Target="../media/image261.png"/><Relationship Id="rId2" Type="http://schemas.openxmlformats.org/officeDocument/2006/relationships/slideLayout" Target="../slideLayouts/slideLayout3.xml"/><Relationship Id="rId1" Type="http://schemas.openxmlformats.org/officeDocument/2006/relationships/vmlDrawing" Target="../drawings/vmlDrawing70.vml"/><Relationship Id="rId6" Type="http://schemas.openxmlformats.org/officeDocument/2006/relationships/image" Target="../media/image255.png"/><Relationship Id="rId5" Type="http://schemas.openxmlformats.org/officeDocument/2006/relationships/image" Target="../media/image251.png"/><Relationship Id="rId10" Type="http://schemas.openxmlformats.org/officeDocument/2006/relationships/image" Target="../media/image256.png"/><Relationship Id="rId4" Type="http://schemas.openxmlformats.org/officeDocument/2006/relationships/image" Target="../media/image259.png"/><Relationship Id="rId9" Type="http://schemas.openxmlformats.org/officeDocument/2006/relationships/image" Target="../media/image252.wmf"/></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jpeg"/><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10.wmf"/><Relationship Id="rId5" Type="http://schemas.openxmlformats.org/officeDocument/2006/relationships/oleObject" Target="../embeddings/oleObject5.bin"/><Relationship Id="rId4" Type="http://schemas.openxmlformats.org/officeDocument/2006/relationships/image" Target="../media/image12.jpeg"/></Relationships>
</file>

<file path=ppt/slides/_rels/slide120.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slideLayout" Target="../slideLayouts/slideLayout3.xml"/><Relationship Id="rId1" Type="http://schemas.openxmlformats.org/officeDocument/2006/relationships/vmlDrawing" Target="../drawings/vmlDrawing71.vml"/><Relationship Id="rId6" Type="http://schemas.openxmlformats.org/officeDocument/2006/relationships/image" Target="../media/image221.wmf"/><Relationship Id="rId5" Type="http://schemas.openxmlformats.org/officeDocument/2006/relationships/oleObject" Target="../embeddings/oleObject147.bin"/><Relationship Id="rId4" Type="http://schemas.openxmlformats.org/officeDocument/2006/relationships/image" Target="../media/image251.png"/></Relationships>
</file>

<file path=ppt/slides/_rels/slide12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1.png"/><Relationship Id="rId1" Type="http://schemas.openxmlformats.org/officeDocument/2006/relationships/slideLayout" Target="../slideLayouts/slideLayout3.xml"/><Relationship Id="rId4" Type="http://schemas.openxmlformats.org/officeDocument/2006/relationships/image" Target="../media/image260.png"/></Relationships>
</file>

<file path=ppt/slides/_rels/slide122.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263.jpeg"/><Relationship Id="rId2" Type="http://schemas.openxmlformats.org/officeDocument/2006/relationships/notesSlide" Target="../notesSlides/notesSlide26.xml"/><Relationship Id="rId1" Type="http://schemas.openxmlformats.org/officeDocument/2006/relationships/slideLayout" Target="../slideLayouts/slideLayout29.xml"/><Relationship Id="rId4" Type="http://schemas.openxmlformats.org/officeDocument/2006/relationships/image" Target="../media/image264.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0.xml"/><Relationship Id="rId1" Type="http://schemas.openxmlformats.org/officeDocument/2006/relationships/vmlDrawing" Target="../drawings/vmlDrawing72.vml"/><Relationship Id="rId6" Type="http://schemas.openxmlformats.org/officeDocument/2006/relationships/image" Target="../media/image264.png"/><Relationship Id="rId5" Type="http://schemas.openxmlformats.org/officeDocument/2006/relationships/image" Target="../media/image265.wmf"/><Relationship Id="rId4" Type="http://schemas.openxmlformats.org/officeDocument/2006/relationships/oleObject" Target="../embeddings/oleObject148.bin"/></Relationships>
</file>

<file path=ppt/slides/_rels/slide125.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8.xml"/><Relationship Id="rId1" Type="http://schemas.openxmlformats.org/officeDocument/2006/relationships/slideLayout" Target="../slideLayouts/slideLayout40.xml"/><Relationship Id="rId4" Type="http://schemas.openxmlformats.org/officeDocument/2006/relationships/image" Target="../media/image267.png"/></Relationships>
</file>

<file path=ppt/slides/_rels/slide126.xml.rels><?xml version="1.0" encoding="UTF-8" standalone="yes"?>
<Relationships xmlns="http://schemas.openxmlformats.org/package/2006/relationships"><Relationship Id="rId8" Type="http://schemas.openxmlformats.org/officeDocument/2006/relationships/image" Target="../media/image269.wmf"/><Relationship Id="rId3" Type="http://schemas.openxmlformats.org/officeDocument/2006/relationships/notesSlide" Target="../notesSlides/notesSlide29.xml"/><Relationship Id="rId7" Type="http://schemas.openxmlformats.org/officeDocument/2006/relationships/oleObject" Target="../embeddings/oleObject150.bin"/><Relationship Id="rId2" Type="http://schemas.openxmlformats.org/officeDocument/2006/relationships/slideLayout" Target="../slideLayouts/slideLayout40.xml"/><Relationship Id="rId1" Type="http://schemas.openxmlformats.org/officeDocument/2006/relationships/vmlDrawing" Target="../drawings/vmlDrawing73.vml"/><Relationship Id="rId6" Type="http://schemas.openxmlformats.org/officeDocument/2006/relationships/image" Target="../media/image268.wmf"/><Relationship Id="rId5" Type="http://schemas.openxmlformats.org/officeDocument/2006/relationships/oleObject" Target="../embeddings/oleObject149.bin"/><Relationship Id="rId4" Type="http://schemas.openxmlformats.org/officeDocument/2006/relationships/image" Target="../media/image267.png"/></Relationships>
</file>

<file path=ppt/slides/_rels/slide127.xml.rels><?xml version="1.0" encoding="UTF-8" standalone="yes"?>
<Relationships xmlns="http://schemas.openxmlformats.org/package/2006/relationships"><Relationship Id="rId8" Type="http://schemas.openxmlformats.org/officeDocument/2006/relationships/image" Target="../media/image271.wmf"/><Relationship Id="rId3" Type="http://schemas.openxmlformats.org/officeDocument/2006/relationships/notesSlide" Target="../notesSlides/notesSlide30.xml"/><Relationship Id="rId7" Type="http://schemas.openxmlformats.org/officeDocument/2006/relationships/oleObject" Target="../embeddings/oleObject152.bin"/><Relationship Id="rId2" Type="http://schemas.openxmlformats.org/officeDocument/2006/relationships/slideLayout" Target="../slideLayouts/slideLayout40.xml"/><Relationship Id="rId1" Type="http://schemas.openxmlformats.org/officeDocument/2006/relationships/vmlDrawing" Target="../drawings/vmlDrawing74.vml"/><Relationship Id="rId6" Type="http://schemas.openxmlformats.org/officeDocument/2006/relationships/image" Target="../media/image270.wmf"/><Relationship Id="rId5" Type="http://schemas.openxmlformats.org/officeDocument/2006/relationships/oleObject" Target="../embeddings/oleObject151.bin"/><Relationship Id="rId4" Type="http://schemas.openxmlformats.org/officeDocument/2006/relationships/image" Target="../media/image272.png"/></Relationships>
</file>

<file path=ppt/slides/_rels/slide128.xml.rels><?xml version="1.0" encoding="UTF-8" standalone="yes"?>
<Relationships xmlns="http://schemas.openxmlformats.org/package/2006/relationships"><Relationship Id="rId8" Type="http://schemas.openxmlformats.org/officeDocument/2006/relationships/image" Target="../media/image274.wmf"/><Relationship Id="rId3" Type="http://schemas.openxmlformats.org/officeDocument/2006/relationships/notesSlide" Target="../notesSlides/notesSlide31.xml"/><Relationship Id="rId7" Type="http://schemas.openxmlformats.org/officeDocument/2006/relationships/oleObject" Target="../embeddings/oleObject154.bin"/><Relationship Id="rId2" Type="http://schemas.openxmlformats.org/officeDocument/2006/relationships/slideLayout" Target="../slideLayouts/slideLayout40.xml"/><Relationship Id="rId1" Type="http://schemas.openxmlformats.org/officeDocument/2006/relationships/vmlDrawing" Target="../drawings/vmlDrawing75.vml"/><Relationship Id="rId6" Type="http://schemas.openxmlformats.org/officeDocument/2006/relationships/image" Target="../media/image275.png"/><Relationship Id="rId5" Type="http://schemas.openxmlformats.org/officeDocument/2006/relationships/image" Target="../media/image273.wmf"/><Relationship Id="rId4" Type="http://schemas.openxmlformats.org/officeDocument/2006/relationships/oleObject" Target="../embeddings/oleObject153.bin"/></Relationships>
</file>

<file path=ppt/slides/_rels/slide129.xml.rels><?xml version="1.0" encoding="UTF-8" standalone="yes"?>
<Relationships xmlns="http://schemas.openxmlformats.org/package/2006/relationships"><Relationship Id="rId8" Type="http://schemas.openxmlformats.org/officeDocument/2006/relationships/image" Target="../media/image277.wmf"/><Relationship Id="rId3" Type="http://schemas.openxmlformats.org/officeDocument/2006/relationships/notesSlide" Target="../notesSlides/notesSlide32.xml"/><Relationship Id="rId7" Type="http://schemas.openxmlformats.org/officeDocument/2006/relationships/oleObject" Target="../embeddings/oleObject156.bin"/><Relationship Id="rId2" Type="http://schemas.openxmlformats.org/officeDocument/2006/relationships/slideLayout" Target="../slideLayouts/slideLayout40.xml"/><Relationship Id="rId1" Type="http://schemas.openxmlformats.org/officeDocument/2006/relationships/vmlDrawing" Target="../drawings/vmlDrawing76.vml"/><Relationship Id="rId6" Type="http://schemas.openxmlformats.org/officeDocument/2006/relationships/image" Target="../media/image276.wmf"/><Relationship Id="rId5" Type="http://schemas.openxmlformats.org/officeDocument/2006/relationships/oleObject" Target="../embeddings/oleObject155.bin"/><Relationship Id="rId4" Type="http://schemas.openxmlformats.org/officeDocument/2006/relationships/image" Target="../media/image27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oleObject" Target="../embeddings/oleObject6.bin"/></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279.wmf"/><Relationship Id="rId2" Type="http://schemas.openxmlformats.org/officeDocument/2006/relationships/slideLayout" Target="../slideLayouts/slideLayout40.xml"/><Relationship Id="rId1" Type="http://schemas.openxmlformats.org/officeDocument/2006/relationships/vmlDrawing" Target="../drawings/vmlDrawing77.vml"/><Relationship Id="rId6" Type="http://schemas.openxmlformats.org/officeDocument/2006/relationships/oleObject" Target="../embeddings/oleObject157.bin"/><Relationship Id="rId5" Type="http://schemas.openxmlformats.org/officeDocument/2006/relationships/image" Target="../media/image280.png"/><Relationship Id="rId4" Type="http://schemas.openxmlformats.org/officeDocument/2006/relationships/image" Target="../media/image278.png"/></Relationships>
</file>

<file path=ppt/slides/_rels/slide131.xml.rels><?xml version="1.0" encoding="UTF-8" standalone="yes"?>
<Relationships xmlns="http://schemas.openxmlformats.org/package/2006/relationships"><Relationship Id="rId8" Type="http://schemas.openxmlformats.org/officeDocument/2006/relationships/image" Target="../media/image282.wmf"/><Relationship Id="rId3" Type="http://schemas.openxmlformats.org/officeDocument/2006/relationships/notesSlide" Target="../notesSlides/notesSlide34.xml"/><Relationship Id="rId7" Type="http://schemas.openxmlformats.org/officeDocument/2006/relationships/oleObject" Target="../embeddings/oleObject159.bin"/><Relationship Id="rId2" Type="http://schemas.openxmlformats.org/officeDocument/2006/relationships/slideLayout" Target="../slideLayouts/slideLayout40.xml"/><Relationship Id="rId1" Type="http://schemas.openxmlformats.org/officeDocument/2006/relationships/vmlDrawing" Target="../drawings/vmlDrawing78.vml"/><Relationship Id="rId6" Type="http://schemas.openxmlformats.org/officeDocument/2006/relationships/image" Target="../media/image281.wmf"/><Relationship Id="rId5" Type="http://schemas.openxmlformats.org/officeDocument/2006/relationships/oleObject" Target="../embeddings/oleObject158.bin"/><Relationship Id="rId4" Type="http://schemas.openxmlformats.org/officeDocument/2006/relationships/image" Target="../media/image283.png"/></Relationships>
</file>

<file path=ppt/slides/_rels/slide132.xml.rels><?xml version="1.0" encoding="UTF-8" standalone="yes"?>
<Relationships xmlns="http://schemas.openxmlformats.org/package/2006/relationships"><Relationship Id="rId3" Type="http://schemas.openxmlformats.org/officeDocument/2006/relationships/image" Target="../media/image285.jpeg"/><Relationship Id="rId2" Type="http://schemas.openxmlformats.org/officeDocument/2006/relationships/image" Target="../media/image284.jpeg"/><Relationship Id="rId1" Type="http://schemas.openxmlformats.org/officeDocument/2006/relationships/slideLayout" Target="../slideLayouts/slideLayout6.xml"/><Relationship Id="rId4" Type="http://schemas.openxmlformats.org/officeDocument/2006/relationships/image" Target="../media/image275.png"/></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162.bin"/><Relationship Id="rId13" Type="http://schemas.openxmlformats.org/officeDocument/2006/relationships/image" Target="../media/image290.wmf"/><Relationship Id="rId3" Type="http://schemas.openxmlformats.org/officeDocument/2006/relationships/image" Target="../media/image292.png"/><Relationship Id="rId7" Type="http://schemas.openxmlformats.org/officeDocument/2006/relationships/image" Target="../media/image287.wmf"/><Relationship Id="rId12" Type="http://schemas.openxmlformats.org/officeDocument/2006/relationships/oleObject" Target="../embeddings/oleObject164.bin"/><Relationship Id="rId2" Type="http://schemas.openxmlformats.org/officeDocument/2006/relationships/slideLayout" Target="../slideLayouts/slideLayout6.xml"/><Relationship Id="rId16" Type="http://schemas.openxmlformats.org/officeDocument/2006/relationships/image" Target="../media/image293.png"/><Relationship Id="rId1" Type="http://schemas.openxmlformats.org/officeDocument/2006/relationships/vmlDrawing" Target="../drawings/vmlDrawing79.vml"/><Relationship Id="rId6" Type="http://schemas.openxmlformats.org/officeDocument/2006/relationships/oleObject" Target="../embeddings/oleObject161.bin"/><Relationship Id="rId11" Type="http://schemas.openxmlformats.org/officeDocument/2006/relationships/image" Target="../media/image289.wmf"/><Relationship Id="rId5" Type="http://schemas.openxmlformats.org/officeDocument/2006/relationships/image" Target="../media/image286.wmf"/><Relationship Id="rId15" Type="http://schemas.openxmlformats.org/officeDocument/2006/relationships/image" Target="../media/image291.wmf"/><Relationship Id="rId10" Type="http://schemas.openxmlformats.org/officeDocument/2006/relationships/oleObject" Target="../embeddings/oleObject163.bin"/><Relationship Id="rId4" Type="http://schemas.openxmlformats.org/officeDocument/2006/relationships/oleObject" Target="../embeddings/oleObject160.bin"/><Relationship Id="rId9" Type="http://schemas.openxmlformats.org/officeDocument/2006/relationships/image" Target="../media/image288.wmf"/><Relationship Id="rId14" Type="http://schemas.openxmlformats.org/officeDocument/2006/relationships/oleObject" Target="../embeddings/oleObject165.bin"/></Relationships>
</file>

<file path=ppt/slides/_rels/slide134.xml.rels><?xml version="1.0" encoding="UTF-8" standalone="yes"?>
<Relationships xmlns="http://schemas.openxmlformats.org/package/2006/relationships"><Relationship Id="rId3" Type="http://schemas.openxmlformats.org/officeDocument/2006/relationships/image" Target="../media/image294.jpeg"/><Relationship Id="rId7" Type="http://schemas.openxmlformats.org/officeDocument/2006/relationships/image" Target="../media/image293.wmf"/><Relationship Id="rId2" Type="http://schemas.openxmlformats.org/officeDocument/2006/relationships/slideLayout" Target="../slideLayouts/slideLayout6.xml"/><Relationship Id="rId1" Type="http://schemas.openxmlformats.org/officeDocument/2006/relationships/vmlDrawing" Target="../drawings/vmlDrawing80.vml"/><Relationship Id="rId6" Type="http://schemas.openxmlformats.org/officeDocument/2006/relationships/oleObject" Target="../embeddings/oleObject167.bin"/><Relationship Id="rId5" Type="http://schemas.openxmlformats.org/officeDocument/2006/relationships/image" Target="../media/image292.wmf"/><Relationship Id="rId4" Type="http://schemas.openxmlformats.org/officeDocument/2006/relationships/oleObject" Target="../embeddings/oleObject166.bin"/></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168.bin"/><Relationship Id="rId2" Type="http://schemas.openxmlformats.org/officeDocument/2006/relationships/slideLayout" Target="../slideLayouts/slideLayout6.xml"/><Relationship Id="rId1" Type="http://schemas.openxmlformats.org/officeDocument/2006/relationships/vmlDrawing" Target="../drawings/vmlDrawing81.vml"/><Relationship Id="rId4" Type="http://schemas.openxmlformats.org/officeDocument/2006/relationships/image" Target="../media/image295.emf"/></Relationships>
</file>

<file path=ppt/slides/_rels/slide136.xml.rels><?xml version="1.0" encoding="UTF-8" standalone="yes"?>
<Relationships xmlns="http://schemas.openxmlformats.org/package/2006/relationships"><Relationship Id="rId8" Type="http://schemas.openxmlformats.org/officeDocument/2006/relationships/image" Target="../media/image298.wmf"/><Relationship Id="rId3" Type="http://schemas.openxmlformats.org/officeDocument/2006/relationships/oleObject" Target="../embeddings/oleObject169.bin"/><Relationship Id="rId7" Type="http://schemas.openxmlformats.org/officeDocument/2006/relationships/oleObject" Target="../embeddings/oleObject171.bin"/><Relationship Id="rId2" Type="http://schemas.openxmlformats.org/officeDocument/2006/relationships/slideLayout" Target="../slideLayouts/slideLayout6.xml"/><Relationship Id="rId1" Type="http://schemas.openxmlformats.org/officeDocument/2006/relationships/vmlDrawing" Target="../drawings/vmlDrawing82.vml"/><Relationship Id="rId6" Type="http://schemas.openxmlformats.org/officeDocument/2006/relationships/image" Target="../media/image297.wmf"/><Relationship Id="rId5" Type="http://schemas.openxmlformats.org/officeDocument/2006/relationships/oleObject" Target="../embeddings/oleObject170.bin"/><Relationship Id="rId10" Type="http://schemas.openxmlformats.org/officeDocument/2006/relationships/image" Target="../media/image299.wmf"/><Relationship Id="rId4" Type="http://schemas.openxmlformats.org/officeDocument/2006/relationships/image" Target="../media/image296.wmf"/><Relationship Id="rId9" Type="http://schemas.openxmlformats.org/officeDocument/2006/relationships/oleObject" Target="../embeddings/oleObject172.bin"/></Relationships>
</file>

<file path=ppt/slides/_rels/slide137.xml.rels><?xml version="1.0" encoding="UTF-8" standalone="yes"?>
<Relationships xmlns="http://schemas.openxmlformats.org/package/2006/relationships"><Relationship Id="rId8" Type="http://schemas.openxmlformats.org/officeDocument/2006/relationships/image" Target="../media/image302.wmf"/><Relationship Id="rId3" Type="http://schemas.openxmlformats.org/officeDocument/2006/relationships/oleObject" Target="../embeddings/oleObject173.bin"/><Relationship Id="rId7" Type="http://schemas.openxmlformats.org/officeDocument/2006/relationships/oleObject" Target="../embeddings/oleObject175.bin"/><Relationship Id="rId12" Type="http://schemas.openxmlformats.org/officeDocument/2006/relationships/image" Target="../media/image304.wmf"/><Relationship Id="rId2" Type="http://schemas.openxmlformats.org/officeDocument/2006/relationships/slideLayout" Target="../slideLayouts/slideLayout6.xml"/><Relationship Id="rId1" Type="http://schemas.openxmlformats.org/officeDocument/2006/relationships/vmlDrawing" Target="../drawings/vmlDrawing83.vml"/><Relationship Id="rId6" Type="http://schemas.openxmlformats.org/officeDocument/2006/relationships/image" Target="../media/image301.wmf"/><Relationship Id="rId11" Type="http://schemas.openxmlformats.org/officeDocument/2006/relationships/oleObject" Target="../embeddings/oleObject177.bin"/><Relationship Id="rId5" Type="http://schemas.openxmlformats.org/officeDocument/2006/relationships/oleObject" Target="../embeddings/oleObject174.bin"/><Relationship Id="rId10" Type="http://schemas.openxmlformats.org/officeDocument/2006/relationships/image" Target="../media/image303.wmf"/><Relationship Id="rId4" Type="http://schemas.openxmlformats.org/officeDocument/2006/relationships/image" Target="../media/image300.wmf"/><Relationship Id="rId9" Type="http://schemas.openxmlformats.org/officeDocument/2006/relationships/oleObject" Target="../embeddings/oleObject176.bin"/></Relationships>
</file>

<file path=ppt/slides/_rels/slide138.xml.rels><?xml version="1.0" encoding="UTF-8" standalone="yes"?>
<Relationships xmlns="http://schemas.openxmlformats.org/package/2006/relationships"><Relationship Id="rId8" Type="http://schemas.openxmlformats.org/officeDocument/2006/relationships/image" Target="../media/image307.wmf"/><Relationship Id="rId3" Type="http://schemas.openxmlformats.org/officeDocument/2006/relationships/oleObject" Target="../embeddings/oleObject178.bin"/><Relationship Id="rId7" Type="http://schemas.openxmlformats.org/officeDocument/2006/relationships/oleObject" Target="../embeddings/oleObject180.bin"/><Relationship Id="rId2" Type="http://schemas.openxmlformats.org/officeDocument/2006/relationships/slideLayout" Target="../slideLayouts/slideLayout6.xml"/><Relationship Id="rId1" Type="http://schemas.openxmlformats.org/officeDocument/2006/relationships/vmlDrawing" Target="../drawings/vmlDrawing84.vml"/><Relationship Id="rId6" Type="http://schemas.openxmlformats.org/officeDocument/2006/relationships/image" Target="../media/image306.wmf"/><Relationship Id="rId5" Type="http://schemas.openxmlformats.org/officeDocument/2006/relationships/oleObject" Target="../embeddings/oleObject179.bin"/><Relationship Id="rId10" Type="http://schemas.openxmlformats.org/officeDocument/2006/relationships/image" Target="../media/image308.wmf"/><Relationship Id="rId4" Type="http://schemas.openxmlformats.org/officeDocument/2006/relationships/image" Target="../media/image305.wmf"/><Relationship Id="rId9" Type="http://schemas.openxmlformats.org/officeDocument/2006/relationships/oleObject" Target="../embeddings/oleObject181.bin"/></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82.bin"/><Relationship Id="rId2" Type="http://schemas.openxmlformats.org/officeDocument/2006/relationships/slideLayout" Target="../slideLayouts/slideLayout6.xml"/><Relationship Id="rId1" Type="http://schemas.openxmlformats.org/officeDocument/2006/relationships/vmlDrawing" Target="../drawings/vmlDrawing85.vml"/><Relationship Id="rId6" Type="http://schemas.openxmlformats.org/officeDocument/2006/relationships/image" Target="../media/image310.wmf"/><Relationship Id="rId5" Type="http://schemas.openxmlformats.org/officeDocument/2006/relationships/oleObject" Target="../embeddings/oleObject183.bin"/><Relationship Id="rId4" Type="http://schemas.openxmlformats.org/officeDocument/2006/relationships/image" Target="../media/image309.wmf"/></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21.wmf"/><Relationship Id="rId3" Type="http://schemas.openxmlformats.org/officeDocument/2006/relationships/notesSlide" Target="../notesSlides/notesSlide10.xml"/><Relationship Id="rId7" Type="http://schemas.openxmlformats.org/officeDocument/2006/relationships/image" Target="../media/image19.png"/><Relationship Id="rId12" Type="http://schemas.openxmlformats.org/officeDocument/2006/relationships/oleObject" Target="../embeddings/oleObject11.bin"/><Relationship Id="rId2" Type="http://schemas.openxmlformats.org/officeDocument/2006/relationships/slideLayout" Target="../slideLayouts/slideLayout22.xml"/><Relationship Id="rId1" Type="http://schemas.openxmlformats.org/officeDocument/2006/relationships/vmlDrawing" Target="../drawings/vmlDrawing7.vml"/><Relationship Id="rId6" Type="http://schemas.openxmlformats.org/officeDocument/2006/relationships/oleObject" Target="../embeddings/oleObject8.bin"/><Relationship Id="rId11" Type="http://schemas.openxmlformats.org/officeDocument/2006/relationships/image" Target="../media/image20.wmf"/><Relationship Id="rId5" Type="http://schemas.openxmlformats.org/officeDocument/2006/relationships/image" Target="../media/image18.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10.wmf"/></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8.xml"/><Relationship Id="rId1" Type="http://schemas.openxmlformats.org/officeDocument/2006/relationships/vmlDrawing" Target="../drawings/vmlDrawing8.vml"/><Relationship Id="rId5" Type="http://schemas.openxmlformats.org/officeDocument/2006/relationships/image" Target="../media/image21.wmf"/><Relationship Id="rId4"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4.wmf"/><Relationship Id="rId2" Type="http://schemas.openxmlformats.org/officeDocument/2006/relationships/slideLayout" Target="../slideLayouts/slideLayout22.xml"/><Relationship Id="rId1" Type="http://schemas.openxmlformats.org/officeDocument/2006/relationships/vmlDrawing" Target="../drawings/vmlDrawing9.vml"/><Relationship Id="rId6" Type="http://schemas.openxmlformats.org/officeDocument/2006/relationships/oleObject" Target="../embeddings/oleObject14.bin"/><Relationship Id="rId5" Type="http://schemas.openxmlformats.org/officeDocument/2006/relationships/image" Target="../media/image23.png"/><Relationship Id="rId4" Type="http://schemas.openxmlformats.org/officeDocument/2006/relationships/oleObject" Target="../embeddings/oleObject13.bin"/></Relationships>
</file>

<file path=ppt/slides/_rels/slide18.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notesSlide" Target="../notesSlides/notesSlide12.xml"/><Relationship Id="rId7" Type="http://schemas.openxmlformats.org/officeDocument/2006/relationships/oleObject" Target="../embeddings/oleObject15.bin"/><Relationship Id="rId2" Type="http://schemas.openxmlformats.org/officeDocument/2006/relationships/slideLayout" Target="../slideLayouts/slideLayout21.xml"/><Relationship Id="rId1" Type="http://schemas.openxmlformats.org/officeDocument/2006/relationships/vmlDrawing" Target="../drawings/vmlDrawing10.vml"/><Relationship Id="rId6" Type="http://schemas.openxmlformats.org/officeDocument/2006/relationships/image" Target="../media/image26.png"/><Relationship Id="rId5" Type="http://schemas.openxmlformats.org/officeDocument/2006/relationships/image" Target="../media/image12.jpeg"/><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13.xml"/><Relationship Id="rId7" Type="http://schemas.openxmlformats.org/officeDocument/2006/relationships/image" Target="../media/image28.png"/><Relationship Id="rId2" Type="http://schemas.openxmlformats.org/officeDocument/2006/relationships/slideLayout" Target="../slideLayouts/slideLayout22.xml"/><Relationship Id="rId1" Type="http://schemas.openxmlformats.org/officeDocument/2006/relationships/vmlDrawing" Target="../drawings/vmlDrawing11.vml"/><Relationship Id="rId6" Type="http://schemas.openxmlformats.org/officeDocument/2006/relationships/oleObject" Target="../embeddings/oleObject17.bin"/><Relationship Id="rId11" Type="http://schemas.openxmlformats.org/officeDocument/2006/relationships/image" Target="../media/image29.wmf"/><Relationship Id="rId5" Type="http://schemas.openxmlformats.org/officeDocument/2006/relationships/image" Target="../media/image27.png"/><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png"/><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14.xml"/><Relationship Id="rId7" Type="http://schemas.openxmlformats.org/officeDocument/2006/relationships/image" Target="../media/image31.wmf"/><Relationship Id="rId12" Type="http://schemas.openxmlformats.org/officeDocument/2006/relationships/image" Target="../media/image34.emf"/><Relationship Id="rId2" Type="http://schemas.openxmlformats.org/officeDocument/2006/relationships/slideLayout" Target="../slideLayouts/slideLayout22.xml"/><Relationship Id="rId1" Type="http://schemas.openxmlformats.org/officeDocument/2006/relationships/vmlDrawing" Target="../drawings/vmlDrawing12.vml"/><Relationship Id="rId6" Type="http://schemas.openxmlformats.org/officeDocument/2006/relationships/oleObject" Target="../embeddings/oleObject21.bin"/><Relationship Id="rId11" Type="http://schemas.openxmlformats.org/officeDocument/2006/relationships/image" Target="../media/image33.wmf"/><Relationship Id="rId5" Type="http://schemas.openxmlformats.org/officeDocument/2006/relationships/image" Target="../media/image30.png"/><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32.wmf"/></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15.xml"/><Relationship Id="rId7" Type="http://schemas.openxmlformats.org/officeDocument/2006/relationships/oleObject" Target="../embeddings/oleObject25.bin"/><Relationship Id="rId2" Type="http://schemas.openxmlformats.org/officeDocument/2006/relationships/slideLayout" Target="../slideLayouts/slideLayout27.xml"/><Relationship Id="rId1" Type="http://schemas.openxmlformats.org/officeDocument/2006/relationships/vmlDrawing" Target="../drawings/vmlDrawing13.vml"/><Relationship Id="rId6" Type="http://schemas.openxmlformats.org/officeDocument/2006/relationships/image" Target="../media/image35.wmf"/><Relationship Id="rId5" Type="http://schemas.openxmlformats.org/officeDocument/2006/relationships/oleObject" Target="../embeddings/oleObject24.bin"/><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7.xml"/><Relationship Id="rId1" Type="http://schemas.openxmlformats.org/officeDocument/2006/relationships/vmlDrawing" Target="../drawings/vmlDrawing14.v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21.xml"/><Relationship Id="rId5" Type="http://schemas.openxmlformats.org/officeDocument/2006/relationships/image" Target="../media/image26.png"/><Relationship Id="rId4" Type="http://schemas.openxmlformats.org/officeDocument/2006/relationships/image" Target="../media/image39.jpeg"/></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21.xml"/><Relationship Id="rId5" Type="http://schemas.openxmlformats.org/officeDocument/2006/relationships/image" Target="../media/image41.jpe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43.xml"/><Relationship Id="rId1" Type="http://schemas.openxmlformats.org/officeDocument/2006/relationships/vmlDrawing" Target="../drawings/vmlDrawing15.vml"/><Relationship Id="rId6" Type="http://schemas.openxmlformats.org/officeDocument/2006/relationships/image" Target="../media/image43.png"/><Relationship Id="rId5" Type="http://schemas.openxmlformats.org/officeDocument/2006/relationships/image" Target="../media/image23.png"/><Relationship Id="rId4" Type="http://schemas.openxmlformats.org/officeDocument/2006/relationships/oleObject" Target="../embeddings/oleObject27.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41.xml"/><Relationship Id="rId1" Type="http://schemas.openxmlformats.org/officeDocument/2006/relationships/vmlDrawing" Target="../drawings/vmlDrawing16.vml"/><Relationship Id="rId6" Type="http://schemas.openxmlformats.org/officeDocument/2006/relationships/image" Target="../media/image44.emf"/><Relationship Id="rId5" Type="http://schemas.openxmlformats.org/officeDocument/2006/relationships/oleObject" Target="../embeddings/oleObject29.bin"/><Relationship Id="rId4" Type="http://schemas.openxmlformats.org/officeDocument/2006/relationships/image" Target="../media/image4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42.xml"/><Relationship Id="rId1" Type="http://schemas.openxmlformats.org/officeDocument/2006/relationships/vmlDrawing" Target="../drawings/vmlDrawing17.vml"/><Relationship Id="rId6" Type="http://schemas.openxmlformats.org/officeDocument/2006/relationships/image" Target="../media/image46.wmf"/><Relationship Id="rId5" Type="http://schemas.openxmlformats.org/officeDocument/2006/relationships/oleObject" Target="../embeddings/oleObject31.bin"/><Relationship Id="rId4" Type="http://schemas.openxmlformats.org/officeDocument/2006/relationships/image" Target="../media/image45.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42.xml"/><Relationship Id="rId1" Type="http://schemas.openxmlformats.org/officeDocument/2006/relationships/vmlDrawing" Target="../drawings/vmlDrawing18.vml"/><Relationship Id="rId6" Type="http://schemas.openxmlformats.org/officeDocument/2006/relationships/image" Target="../media/image48.wmf"/><Relationship Id="rId5" Type="http://schemas.openxmlformats.org/officeDocument/2006/relationships/oleObject" Target="../embeddings/oleObject34.bin"/><Relationship Id="rId4" Type="http://schemas.openxmlformats.org/officeDocument/2006/relationships/image" Target="../media/image47.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png"/><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42.xml"/><Relationship Id="rId1" Type="http://schemas.openxmlformats.org/officeDocument/2006/relationships/vmlDrawing" Target="../drawings/vmlDrawing19.vml"/><Relationship Id="rId6" Type="http://schemas.openxmlformats.org/officeDocument/2006/relationships/image" Target="../media/image48.wmf"/><Relationship Id="rId5" Type="http://schemas.openxmlformats.org/officeDocument/2006/relationships/oleObject" Target="../embeddings/oleObject36.bin"/><Relationship Id="rId4" Type="http://schemas.openxmlformats.org/officeDocument/2006/relationships/image" Target="../media/image43.emf"/></Relationships>
</file>

<file path=ppt/slides/_rels/slide31.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42.xml"/><Relationship Id="rId1" Type="http://schemas.openxmlformats.org/officeDocument/2006/relationships/vmlDrawing" Target="../drawings/vmlDrawing20.vml"/><Relationship Id="rId6" Type="http://schemas.openxmlformats.org/officeDocument/2006/relationships/image" Target="../media/image50.wmf"/><Relationship Id="rId5" Type="http://schemas.openxmlformats.org/officeDocument/2006/relationships/oleObject" Target="../embeddings/oleObject38.bin"/><Relationship Id="rId4" Type="http://schemas.openxmlformats.org/officeDocument/2006/relationships/image" Target="../media/image49.wmf"/></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42.xml"/><Relationship Id="rId1" Type="http://schemas.openxmlformats.org/officeDocument/2006/relationships/vmlDrawing" Target="../drawings/vmlDrawing21.vml"/><Relationship Id="rId6" Type="http://schemas.openxmlformats.org/officeDocument/2006/relationships/image" Target="../media/image54.wmf"/><Relationship Id="rId5" Type="http://schemas.openxmlformats.org/officeDocument/2006/relationships/oleObject" Target="../embeddings/oleObject41.bin"/><Relationship Id="rId10" Type="http://schemas.openxmlformats.org/officeDocument/2006/relationships/image" Target="../media/image56.emf"/><Relationship Id="rId4" Type="http://schemas.openxmlformats.org/officeDocument/2006/relationships/image" Target="../media/image53.wmf"/><Relationship Id="rId9" Type="http://schemas.openxmlformats.org/officeDocument/2006/relationships/oleObject" Target="../embeddings/oleObject43.bin"/></Relationships>
</file>

<file path=ppt/slides/_rels/slide34.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slideLayout" Target="../slideLayouts/slideLayout42.xml"/><Relationship Id="rId1" Type="http://schemas.openxmlformats.org/officeDocument/2006/relationships/vmlDrawing" Target="../drawings/vmlDrawing22.vml"/><Relationship Id="rId6" Type="http://schemas.openxmlformats.org/officeDocument/2006/relationships/image" Target="../media/image58.wmf"/><Relationship Id="rId5" Type="http://schemas.openxmlformats.org/officeDocument/2006/relationships/oleObject" Target="../embeddings/oleObject45.bin"/><Relationship Id="rId10" Type="http://schemas.openxmlformats.org/officeDocument/2006/relationships/image" Target="../media/image60.wmf"/><Relationship Id="rId4" Type="http://schemas.openxmlformats.org/officeDocument/2006/relationships/image" Target="../media/image57.emf"/><Relationship Id="rId9" Type="http://schemas.openxmlformats.org/officeDocument/2006/relationships/oleObject" Target="../embeddings/oleObject47.bin"/></Relationships>
</file>

<file path=ppt/slides/_rels/slide35.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48.bin"/><Relationship Id="rId7" Type="http://schemas.openxmlformats.org/officeDocument/2006/relationships/oleObject" Target="../embeddings/oleObject50.bin"/><Relationship Id="rId12" Type="http://schemas.openxmlformats.org/officeDocument/2006/relationships/image" Target="../media/image57.emf"/><Relationship Id="rId2" Type="http://schemas.openxmlformats.org/officeDocument/2006/relationships/slideLayout" Target="../slideLayouts/slideLayout42.xml"/><Relationship Id="rId1" Type="http://schemas.openxmlformats.org/officeDocument/2006/relationships/vmlDrawing" Target="../drawings/vmlDrawing23.vml"/><Relationship Id="rId6" Type="http://schemas.openxmlformats.org/officeDocument/2006/relationships/image" Target="../media/image62.wmf"/><Relationship Id="rId11" Type="http://schemas.openxmlformats.org/officeDocument/2006/relationships/oleObject" Target="../embeddings/oleObject44.bin"/><Relationship Id="rId5" Type="http://schemas.openxmlformats.org/officeDocument/2006/relationships/oleObject" Target="../embeddings/oleObject49.bin"/><Relationship Id="rId10" Type="http://schemas.openxmlformats.org/officeDocument/2006/relationships/image" Target="../media/image55.wmf"/><Relationship Id="rId4" Type="http://schemas.openxmlformats.org/officeDocument/2006/relationships/image" Target="../media/image61.emf"/><Relationship Id="rId9" Type="http://schemas.openxmlformats.org/officeDocument/2006/relationships/oleObject" Target="../embeddings/oleObject42.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42.xml"/><Relationship Id="rId1" Type="http://schemas.openxmlformats.org/officeDocument/2006/relationships/vmlDrawing" Target="../drawings/vmlDrawing24.vml"/><Relationship Id="rId6" Type="http://schemas.openxmlformats.org/officeDocument/2006/relationships/image" Target="../media/image61.emf"/><Relationship Id="rId5" Type="http://schemas.openxmlformats.org/officeDocument/2006/relationships/oleObject" Target="../embeddings/oleObject52.bin"/><Relationship Id="rId4" Type="http://schemas.openxmlformats.org/officeDocument/2006/relationships/image" Target="../media/image64.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42.xml"/><Relationship Id="rId1" Type="http://schemas.openxmlformats.org/officeDocument/2006/relationships/vmlDrawing" Target="../drawings/vmlDrawing25.vml"/><Relationship Id="rId4" Type="http://schemas.openxmlformats.org/officeDocument/2006/relationships/image" Target="../media/image44.emf"/></Relationships>
</file>

<file path=ppt/slides/_rels/slide38.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54.bin"/><Relationship Id="rId7" Type="http://schemas.openxmlformats.org/officeDocument/2006/relationships/oleObject" Target="../embeddings/oleObject56.bin"/><Relationship Id="rId12" Type="http://schemas.openxmlformats.org/officeDocument/2006/relationships/image" Target="../media/image69.wmf"/><Relationship Id="rId2" Type="http://schemas.openxmlformats.org/officeDocument/2006/relationships/slideLayout" Target="../slideLayouts/slideLayout42.xml"/><Relationship Id="rId1" Type="http://schemas.openxmlformats.org/officeDocument/2006/relationships/vmlDrawing" Target="../drawings/vmlDrawing26.vml"/><Relationship Id="rId6" Type="http://schemas.openxmlformats.org/officeDocument/2006/relationships/image" Target="../media/image66.wmf"/><Relationship Id="rId11" Type="http://schemas.openxmlformats.org/officeDocument/2006/relationships/oleObject" Target="../embeddings/oleObject58.bin"/><Relationship Id="rId5" Type="http://schemas.openxmlformats.org/officeDocument/2006/relationships/oleObject" Target="../embeddings/oleObject55.bin"/><Relationship Id="rId10" Type="http://schemas.openxmlformats.org/officeDocument/2006/relationships/image" Target="../media/image68.wmf"/><Relationship Id="rId4" Type="http://schemas.openxmlformats.org/officeDocument/2006/relationships/image" Target="../media/image65.emf"/><Relationship Id="rId9" Type="http://schemas.openxmlformats.org/officeDocument/2006/relationships/oleObject" Target="../embeddings/oleObject57.bin"/></Relationships>
</file>

<file path=ppt/slides/_rels/slide39.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image" Target="../media/image74.wmf"/><Relationship Id="rId2" Type="http://schemas.openxmlformats.org/officeDocument/2006/relationships/slideLayout" Target="../slideLayouts/slideLayout42.xml"/><Relationship Id="rId1" Type="http://schemas.openxmlformats.org/officeDocument/2006/relationships/vmlDrawing" Target="../drawings/vmlDrawing27.vml"/><Relationship Id="rId6" Type="http://schemas.openxmlformats.org/officeDocument/2006/relationships/image" Target="../media/image71.wmf"/><Relationship Id="rId11" Type="http://schemas.openxmlformats.org/officeDocument/2006/relationships/oleObject" Target="../embeddings/oleObject63.bin"/><Relationship Id="rId5" Type="http://schemas.openxmlformats.org/officeDocument/2006/relationships/oleObject" Target="../embeddings/oleObject60.bin"/><Relationship Id="rId10" Type="http://schemas.openxmlformats.org/officeDocument/2006/relationships/image" Target="../media/image73.wmf"/><Relationship Id="rId4" Type="http://schemas.openxmlformats.org/officeDocument/2006/relationships/image" Target="../media/image70.emf"/><Relationship Id="rId9" Type="http://schemas.openxmlformats.org/officeDocument/2006/relationships/oleObject" Target="../embeddings/oleObject62.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png"/><Relationship Id="rId4" Type="http://schemas.openxmlformats.org/officeDocument/2006/relationships/oleObject" Target="../embeddings/oleObject3.bin"/></Relationships>
</file>

<file path=ppt/slides/_rels/slide40.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64.bin"/><Relationship Id="rId7" Type="http://schemas.openxmlformats.org/officeDocument/2006/relationships/oleObject" Target="../embeddings/oleObject66.bin"/><Relationship Id="rId2" Type="http://schemas.openxmlformats.org/officeDocument/2006/relationships/slideLayout" Target="../slideLayouts/slideLayout42.xml"/><Relationship Id="rId1" Type="http://schemas.openxmlformats.org/officeDocument/2006/relationships/vmlDrawing" Target="../drawings/vmlDrawing28.vml"/><Relationship Id="rId6" Type="http://schemas.openxmlformats.org/officeDocument/2006/relationships/image" Target="../media/image75.wmf"/><Relationship Id="rId5" Type="http://schemas.openxmlformats.org/officeDocument/2006/relationships/oleObject" Target="../embeddings/oleObject65.bin"/><Relationship Id="rId10" Type="http://schemas.openxmlformats.org/officeDocument/2006/relationships/image" Target="../media/image77.wmf"/><Relationship Id="rId4" Type="http://schemas.openxmlformats.org/officeDocument/2006/relationships/image" Target="../media/image70.emf"/><Relationship Id="rId9" Type="http://schemas.openxmlformats.org/officeDocument/2006/relationships/oleObject" Target="../embeddings/oleObject67.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42.xml"/><Relationship Id="rId1" Type="http://schemas.openxmlformats.org/officeDocument/2006/relationships/vmlDrawing" Target="../drawings/vmlDrawing29.vml"/><Relationship Id="rId4" Type="http://schemas.openxmlformats.org/officeDocument/2006/relationships/image" Target="../media/image78.wmf"/></Relationships>
</file>

<file path=ppt/slides/_rels/slide42.x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oleObject" Target="../embeddings/oleObject74.bin"/><Relationship Id="rId3" Type="http://schemas.openxmlformats.org/officeDocument/2006/relationships/oleObject" Target="../embeddings/oleObject69.bin"/><Relationship Id="rId7" Type="http://schemas.openxmlformats.org/officeDocument/2006/relationships/oleObject" Target="../embeddings/oleObject71.bin"/><Relationship Id="rId12" Type="http://schemas.openxmlformats.org/officeDocument/2006/relationships/image" Target="../media/image83.wmf"/><Relationship Id="rId2" Type="http://schemas.openxmlformats.org/officeDocument/2006/relationships/slideLayout" Target="../slideLayouts/slideLayout42.xml"/><Relationship Id="rId1" Type="http://schemas.openxmlformats.org/officeDocument/2006/relationships/vmlDrawing" Target="../drawings/vmlDrawing30.vml"/><Relationship Id="rId6" Type="http://schemas.openxmlformats.org/officeDocument/2006/relationships/image" Target="../media/image80.wmf"/><Relationship Id="rId11" Type="http://schemas.openxmlformats.org/officeDocument/2006/relationships/oleObject" Target="../embeddings/oleObject73.bin"/><Relationship Id="rId5" Type="http://schemas.openxmlformats.org/officeDocument/2006/relationships/oleObject" Target="../embeddings/oleObject70.bin"/><Relationship Id="rId10" Type="http://schemas.openxmlformats.org/officeDocument/2006/relationships/image" Target="../media/image82.wmf"/><Relationship Id="rId4" Type="http://schemas.openxmlformats.org/officeDocument/2006/relationships/image" Target="../media/image79.wmf"/><Relationship Id="rId9" Type="http://schemas.openxmlformats.org/officeDocument/2006/relationships/oleObject" Target="../embeddings/oleObject72.bin"/><Relationship Id="rId14" Type="http://schemas.openxmlformats.org/officeDocument/2006/relationships/image" Target="../media/image65.emf"/></Relationships>
</file>

<file path=ppt/slides/_rels/slide43.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oleObject" Target="../embeddings/oleObject75.bin"/><Relationship Id="rId7" Type="http://schemas.openxmlformats.org/officeDocument/2006/relationships/oleObject" Target="../embeddings/oleObject74.bin"/><Relationship Id="rId2" Type="http://schemas.openxmlformats.org/officeDocument/2006/relationships/slideLayout" Target="../slideLayouts/slideLayout42.xml"/><Relationship Id="rId1" Type="http://schemas.openxmlformats.org/officeDocument/2006/relationships/vmlDrawing" Target="../drawings/vmlDrawing31.vml"/><Relationship Id="rId6" Type="http://schemas.openxmlformats.org/officeDocument/2006/relationships/image" Target="../media/image85.wmf"/><Relationship Id="rId5" Type="http://schemas.openxmlformats.org/officeDocument/2006/relationships/oleObject" Target="../embeddings/oleObject76.bin"/><Relationship Id="rId4" Type="http://schemas.openxmlformats.org/officeDocument/2006/relationships/image" Target="../media/image84.wmf"/></Relationships>
</file>

<file path=ppt/slides/_rels/slide44.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oleObject" Target="../embeddings/oleObject77.bin"/><Relationship Id="rId7" Type="http://schemas.openxmlformats.org/officeDocument/2006/relationships/oleObject" Target="../embeddings/oleObject79.bin"/><Relationship Id="rId2" Type="http://schemas.openxmlformats.org/officeDocument/2006/relationships/slideLayout" Target="../slideLayouts/slideLayout42.xml"/><Relationship Id="rId1" Type="http://schemas.openxmlformats.org/officeDocument/2006/relationships/vmlDrawing" Target="../drawings/vmlDrawing32.vml"/><Relationship Id="rId6" Type="http://schemas.openxmlformats.org/officeDocument/2006/relationships/image" Target="../media/image87.wmf"/><Relationship Id="rId5" Type="http://schemas.openxmlformats.org/officeDocument/2006/relationships/oleObject" Target="../embeddings/oleObject78.bin"/><Relationship Id="rId10" Type="http://schemas.openxmlformats.org/officeDocument/2006/relationships/image" Target="../media/image69.wmf"/><Relationship Id="rId4" Type="http://schemas.openxmlformats.org/officeDocument/2006/relationships/image" Target="../media/image86.emf"/><Relationship Id="rId9" Type="http://schemas.openxmlformats.org/officeDocument/2006/relationships/oleObject" Target="../embeddings/oleObject58.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42.xml"/><Relationship Id="rId1" Type="http://schemas.openxmlformats.org/officeDocument/2006/relationships/vmlDrawing" Target="../drawings/vmlDrawing33.vml"/><Relationship Id="rId4" Type="http://schemas.openxmlformats.org/officeDocument/2006/relationships/image" Target="../media/image65.emf"/></Relationships>
</file>

<file path=ppt/slides/_rels/slide46.xml.rels><?xml version="1.0" encoding="UTF-8" standalone="yes"?>
<Relationships xmlns="http://schemas.openxmlformats.org/package/2006/relationships"><Relationship Id="rId8" Type="http://schemas.openxmlformats.org/officeDocument/2006/relationships/image" Target="../media/image91.wmf"/><Relationship Id="rId13" Type="http://schemas.openxmlformats.org/officeDocument/2006/relationships/oleObject" Target="../embeddings/oleObject86.bin"/><Relationship Id="rId3" Type="http://schemas.openxmlformats.org/officeDocument/2006/relationships/oleObject" Target="../embeddings/oleObject81.bin"/><Relationship Id="rId7" Type="http://schemas.openxmlformats.org/officeDocument/2006/relationships/oleObject" Target="../embeddings/oleObject83.bin"/><Relationship Id="rId12" Type="http://schemas.openxmlformats.org/officeDocument/2006/relationships/image" Target="../media/image93.wmf"/><Relationship Id="rId2" Type="http://schemas.openxmlformats.org/officeDocument/2006/relationships/slideLayout" Target="../slideLayouts/slideLayout42.xml"/><Relationship Id="rId16" Type="http://schemas.openxmlformats.org/officeDocument/2006/relationships/image" Target="../media/image93.emf"/><Relationship Id="rId1" Type="http://schemas.openxmlformats.org/officeDocument/2006/relationships/vmlDrawing" Target="../drawings/vmlDrawing34.vml"/><Relationship Id="rId6" Type="http://schemas.openxmlformats.org/officeDocument/2006/relationships/image" Target="../media/image90.wmf"/><Relationship Id="rId11" Type="http://schemas.openxmlformats.org/officeDocument/2006/relationships/oleObject" Target="../embeddings/oleObject85.bin"/><Relationship Id="rId5" Type="http://schemas.openxmlformats.org/officeDocument/2006/relationships/oleObject" Target="../embeddings/oleObject82.bin"/><Relationship Id="rId15" Type="http://schemas.openxmlformats.org/officeDocument/2006/relationships/customXml" Target="../ink/ink1.xml"/><Relationship Id="rId10" Type="http://schemas.openxmlformats.org/officeDocument/2006/relationships/image" Target="../media/image92.wmf"/><Relationship Id="rId4" Type="http://schemas.openxmlformats.org/officeDocument/2006/relationships/image" Target="../media/image89.emf"/><Relationship Id="rId9" Type="http://schemas.openxmlformats.org/officeDocument/2006/relationships/oleObject" Target="../embeddings/oleObject84.bin"/><Relationship Id="rId14" Type="http://schemas.openxmlformats.org/officeDocument/2006/relationships/image" Target="../media/image94.wmf"/></Relationships>
</file>

<file path=ppt/slides/_rels/slide47.x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oleObject" Target="../embeddings/oleObject87.bin"/><Relationship Id="rId7" Type="http://schemas.openxmlformats.org/officeDocument/2006/relationships/oleObject" Target="../embeddings/oleObject89.bin"/><Relationship Id="rId2" Type="http://schemas.openxmlformats.org/officeDocument/2006/relationships/slideLayout" Target="../slideLayouts/slideLayout42.xml"/><Relationship Id="rId1" Type="http://schemas.openxmlformats.org/officeDocument/2006/relationships/vmlDrawing" Target="../drawings/vmlDrawing35.vml"/><Relationship Id="rId6" Type="http://schemas.openxmlformats.org/officeDocument/2006/relationships/image" Target="../media/image96.wmf"/><Relationship Id="rId5" Type="http://schemas.openxmlformats.org/officeDocument/2006/relationships/oleObject" Target="../embeddings/oleObject88.bin"/><Relationship Id="rId10" Type="http://schemas.openxmlformats.org/officeDocument/2006/relationships/image" Target="../media/image98.wmf"/><Relationship Id="rId4" Type="http://schemas.openxmlformats.org/officeDocument/2006/relationships/image" Target="../media/image95.emf"/><Relationship Id="rId9" Type="http://schemas.openxmlformats.org/officeDocument/2006/relationships/oleObject" Target="../embeddings/oleObject90.bin"/></Relationships>
</file>

<file path=ppt/slides/_rels/slide48.x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oleObject" Target="../embeddings/oleObject91.bin"/><Relationship Id="rId7" Type="http://schemas.openxmlformats.org/officeDocument/2006/relationships/oleObject" Target="../embeddings/oleObject93.bin"/><Relationship Id="rId2" Type="http://schemas.openxmlformats.org/officeDocument/2006/relationships/slideLayout" Target="../slideLayouts/slideLayout42.xml"/><Relationship Id="rId1" Type="http://schemas.openxmlformats.org/officeDocument/2006/relationships/vmlDrawing" Target="../drawings/vmlDrawing36.vml"/><Relationship Id="rId6" Type="http://schemas.openxmlformats.org/officeDocument/2006/relationships/image" Target="../media/image100.wmf"/><Relationship Id="rId5" Type="http://schemas.openxmlformats.org/officeDocument/2006/relationships/oleObject" Target="../embeddings/oleObject92.bin"/><Relationship Id="rId10" Type="http://schemas.openxmlformats.org/officeDocument/2006/relationships/image" Target="../media/image94.wmf"/><Relationship Id="rId4" Type="http://schemas.openxmlformats.org/officeDocument/2006/relationships/image" Target="../media/image99.wmf"/><Relationship Id="rId9" Type="http://schemas.openxmlformats.org/officeDocument/2006/relationships/oleObject" Target="../embeddings/oleObject86.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42.xml"/><Relationship Id="rId1" Type="http://schemas.openxmlformats.org/officeDocument/2006/relationships/vmlDrawing" Target="../drawings/vmlDrawing37.vml"/><Relationship Id="rId6" Type="http://schemas.openxmlformats.org/officeDocument/2006/relationships/image" Target="../media/image90.wmf"/><Relationship Id="rId5" Type="http://schemas.openxmlformats.org/officeDocument/2006/relationships/oleObject" Target="../embeddings/oleObject82.bin"/><Relationship Id="rId4" Type="http://schemas.openxmlformats.org/officeDocument/2006/relationships/image" Target="../media/image89.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7.wmf"/><Relationship Id="rId4" Type="http://schemas.openxmlformats.org/officeDocument/2006/relationships/oleObject" Target="../embeddings/oleObject4.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42.xml"/><Relationship Id="rId1" Type="http://schemas.openxmlformats.org/officeDocument/2006/relationships/vmlDrawing" Target="../drawings/vmlDrawing38.vml"/><Relationship Id="rId4" Type="http://schemas.openxmlformats.org/officeDocument/2006/relationships/image" Target="../media/image89.emf"/></Relationships>
</file>

<file path=ppt/slides/_rels/slide51.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oleObject" Target="../embeddings/oleObject95.bin"/><Relationship Id="rId7" Type="http://schemas.openxmlformats.org/officeDocument/2006/relationships/oleObject" Target="../embeddings/oleObject97.bin"/><Relationship Id="rId12" Type="http://schemas.openxmlformats.org/officeDocument/2006/relationships/image" Target="../media/image106.wmf"/><Relationship Id="rId2" Type="http://schemas.openxmlformats.org/officeDocument/2006/relationships/slideLayout" Target="../slideLayouts/slideLayout42.xml"/><Relationship Id="rId1" Type="http://schemas.openxmlformats.org/officeDocument/2006/relationships/vmlDrawing" Target="../drawings/vmlDrawing39.vml"/><Relationship Id="rId6" Type="http://schemas.openxmlformats.org/officeDocument/2006/relationships/image" Target="../media/image103.wmf"/><Relationship Id="rId11" Type="http://schemas.openxmlformats.org/officeDocument/2006/relationships/oleObject" Target="../embeddings/oleObject99.bin"/><Relationship Id="rId5" Type="http://schemas.openxmlformats.org/officeDocument/2006/relationships/oleObject" Target="../embeddings/oleObject96.bin"/><Relationship Id="rId10" Type="http://schemas.openxmlformats.org/officeDocument/2006/relationships/image" Target="../media/image105.wmf"/><Relationship Id="rId4" Type="http://schemas.openxmlformats.org/officeDocument/2006/relationships/image" Target="../media/image102.emf"/><Relationship Id="rId9" Type="http://schemas.openxmlformats.org/officeDocument/2006/relationships/oleObject" Target="../embeddings/oleObject98.bin"/></Relationships>
</file>

<file path=ppt/slides/_rels/slide52.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oleObject" Target="../embeddings/oleObject100.bin"/><Relationship Id="rId7" Type="http://schemas.openxmlformats.org/officeDocument/2006/relationships/oleObject" Target="../embeddings/oleObject102.bin"/><Relationship Id="rId2" Type="http://schemas.openxmlformats.org/officeDocument/2006/relationships/slideLayout" Target="../slideLayouts/slideLayout42.xml"/><Relationship Id="rId1" Type="http://schemas.openxmlformats.org/officeDocument/2006/relationships/vmlDrawing" Target="../drawings/vmlDrawing40.vml"/><Relationship Id="rId6" Type="http://schemas.openxmlformats.org/officeDocument/2006/relationships/image" Target="../media/image108.wmf"/><Relationship Id="rId5" Type="http://schemas.openxmlformats.org/officeDocument/2006/relationships/oleObject" Target="../embeddings/oleObject101.bin"/><Relationship Id="rId10" Type="http://schemas.openxmlformats.org/officeDocument/2006/relationships/image" Target="../media/image110.wmf"/><Relationship Id="rId4" Type="http://schemas.openxmlformats.org/officeDocument/2006/relationships/image" Target="../media/image107.emf"/><Relationship Id="rId9" Type="http://schemas.openxmlformats.org/officeDocument/2006/relationships/oleObject" Target="../embeddings/oleObject103.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42.xml"/><Relationship Id="rId1" Type="http://schemas.openxmlformats.org/officeDocument/2006/relationships/vmlDrawing" Target="../drawings/vmlDrawing41.vml"/><Relationship Id="rId6" Type="http://schemas.openxmlformats.org/officeDocument/2006/relationships/image" Target="../media/image104.wmf"/><Relationship Id="rId5" Type="http://schemas.openxmlformats.org/officeDocument/2006/relationships/oleObject" Target="../embeddings/oleObject97.bin"/><Relationship Id="rId4" Type="http://schemas.openxmlformats.org/officeDocument/2006/relationships/image" Target="../media/image111.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42.xml"/><Relationship Id="rId1" Type="http://schemas.openxmlformats.org/officeDocument/2006/relationships/vmlDrawing" Target="../drawings/vmlDrawing42.vml"/><Relationship Id="rId4" Type="http://schemas.openxmlformats.org/officeDocument/2006/relationships/image" Target="../media/image102.emf"/></Relationships>
</file>

<file path=ppt/slides/_rels/slide55.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oleObject" Target="../embeddings/oleObject106.bin"/><Relationship Id="rId7" Type="http://schemas.openxmlformats.org/officeDocument/2006/relationships/oleObject" Target="../embeddings/oleObject108.bin"/><Relationship Id="rId12" Type="http://schemas.openxmlformats.org/officeDocument/2006/relationships/image" Target="../media/image116.wmf"/><Relationship Id="rId2" Type="http://schemas.openxmlformats.org/officeDocument/2006/relationships/slideLayout" Target="../slideLayouts/slideLayout42.xml"/><Relationship Id="rId1" Type="http://schemas.openxmlformats.org/officeDocument/2006/relationships/vmlDrawing" Target="../drawings/vmlDrawing43.vml"/><Relationship Id="rId6" Type="http://schemas.openxmlformats.org/officeDocument/2006/relationships/image" Target="../media/image113.wmf"/><Relationship Id="rId11" Type="http://schemas.openxmlformats.org/officeDocument/2006/relationships/oleObject" Target="../embeddings/oleObject110.bin"/><Relationship Id="rId5" Type="http://schemas.openxmlformats.org/officeDocument/2006/relationships/oleObject" Target="../embeddings/oleObject107.bin"/><Relationship Id="rId10" Type="http://schemas.openxmlformats.org/officeDocument/2006/relationships/image" Target="../media/image115.wmf"/><Relationship Id="rId4" Type="http://schemas.openxmlformats.org/officeDocument/2006/relationships/image" Target="../media/image112.emf"/><Relationship Id="rId9" Type="http://schemas.openxmlformats.org/officeDocument/2006/relationships/oleObject" Target="../embeddings/oleObject109.bin"/></Relationships>
</file>

<file path=ppt/slides/_rels/slide56.xml.rels><?xml version="1.0" encoding="UTF-8" standalone="yes"?>
<Relationships xmlns="http://schemas.openxmlformats.org/package/2006/relationships"><Relationship Id="rId8" Type="http://schemas.openxmlformats.org/officeDocument/2006/relationships/image" Target="../media/image119.wmf"/><Relationship Id="rId3" Type="http://schemas.openxmlformats.org/officeDocument/2006/relationships/oleObject" Target="../embeddings/oleObject111.bin"/><Relationship Id="rId7" Type="http://schemas.openxmlformats.org/officeDocument/2006/relationships/oleObject" Target="../embeddings/oleObject113.bin"/><Relationship Id="rId2" Type="http://schemas.openxmlformats.org/officeDocument/2006/relationships/slideLayout" Target="../slideLayouts/slideLayout42.xml"/><Relationship Id="rId1" Type="http://schemas.openxmlformats.org/officeDocument/2006/relationships/vmlDrawing" Target="../drawings/vmlDrawing44.vml"/><Relationship Id="rId6" Type="http://schemas.openxmlformats.org/officeDocument/2006/relationships/image" Target="../media/image118.wmf"/><Relationship Id="rId5" Type="http://schemas.openxmlformats.org/officeDocument/2006/relationships/oleObject" Target="../embeddings/oleObject112.bin"/><Relationship Id="rId10" Type="http://schemas.openxmlformats.org/officeDocument/2006/relationships/image" Target="../media/image120.wmf"/><Relationship Id="rId4" Type="http://schemas.openxmlformats.org/officeDocument/2006/relationships/image" Target="../media/image117.emf"/><Relationship Id="rId9" Type="http://schemas.openxmlformats.org/officeDocument/2006/relationships/oleObject" Target="../embeddings/oleObject114.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42.xml"/><Relationship Id="rId1" Type="http://schemas.openxmlformats.org/officeDocument/2006/relationships/vmlDrawing" Target="../drawings/vmlDrawing45.vml"/><Relationship Id="rId6" Type="http://schemas.openxmlformats.org/officeDocument/2006/relationships/image" Target="../media/image113.wmf"/><Relationship Id="rId5" Type="http://schemas.openxmlformats.org/officeDocument/2006/relationships/oleObject" Target="../embeddings/oleObject107.bin"/><Relationship Id="rId4" Type="http://schemas.openxmlformats.org/officeDocument/2006/relationships/image" Target="../media/image112.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42.xml"/><Relationship Id="rId1" Type="http://schemas.openxmlformats.org/officeDocument/2006/relationships/vmlDrawing" Target="../drawings/vmlDrawing46.vml"/><Relationship Id="rId4" Type="http://schemas.openxmlformats.org/officeDocument/2006/relationships/image" Target="../media/image112.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22.png"/><Relationship Id="rId2" Type="http://schemas.openxmlformats.org/officeDocument/2006/relationships/slideLayout" Target="../slideLayouts/slideLayout43.xml"/><Relationship Id="rId1" Type="http://schemas.openxmlformats.org/officeDocument/2006/relationships/vmlDrawing" Target="../drawings/vmlDrawing47.vml"/><Relationship Id="rId6" Type="http://schemas.openxmlformats.org/officeDocument/2006/relationships/oleObject" Target="../embeddings/oleObject118.bin"/><Relationship Id="rId5" Type="http://schemas.openxmlformats.org/officeDocument/2006/relationships/image" Target="../media/image121.png"/><Relationship Id="rId4" Type="http://schemas.openxmlformats.org/officeDocument/2006/relationships/oleObject" Target="../embeddings/oleObject117.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1.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notesSlide" Target="../notesSlides/notesSlide20.xml"/><Relationship Id="rId7" Type="http://schemas.openxmlformats.org/officeDocument/2006/relationships/image" Target="../media/image26.png"/><Relationship Id="rId2" Type="http://schemas.openxmlformats.org/officeDocument/2006/relationships/slideLayout" Target="../slideLayouts/slideLayout43.xml"/><Relationship Id="rId1" Type="http://schemas.openxmlformats.org/officeDocument/2006/relationships/vmlDrawing" Target="../drawings/vmlDrawing48.vml"/><Relationship Id="rId6" Type="http://schemas.openxmlformats.org/officeDocument/2006/relationships/image" Target="../media/image127.wmf"/><Relationship Id="rId5" Type="http://schemas.openxmlformats.org/officeDocument/2006/relationships/oleObject" Target="../embeddings/oleObject119.bin"/><Relationship Id="rId10" Type="http://schemas.openxmlformats.org/officeDocument/2006/relationships/image" Target="../media/image125.png"/><Relationship Id="rId4" Type="http://schemas.openxmlformats.org/officeDocument/2006/relationships/image" Target="../media/image128.png"/><Relationship Id="rId9" Type="http://schemas.openxmlformats.org/officeDocument/2006/relationships/image" Target="../media/image124.png"/></Relationships>
</file>

<file path=ppt/slides/_rels/slide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xml"/><Relationship Id="rId1" Type="http://schemas.openxmlformats.org/officeDocument/2006/relationships/slideLayout" Target="../slideLayouts/slideLayout43.xml"/><Relationship Id="rId5" Type="http://schemas.openxmlformats.org/officeDocument/2006/relationships/image" Target="../media/image130.png"/><Relationship Id="rId4" Type="http://schemas.openxmlformats.org/officeDocument/2006/relationships/image" Target="../media/image125.png"/></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2.xml"/><Relationship Id="rId1" Type="http://schemas.openxmlformats.org/officeDocument/2006/relationships/slideLayout" Target="../slideLayouts/slideLayout43.xml"/><Relationship Id="rId6" Type="http://schemas.openxmlformats.org/officeDocument/2006/relationships/image" Target="../media/image124.png"/><Relationship Id="rId5" Type="http://schemas.openxmlformats.org/officeDocument/2006/relationships/image" Target="../media/image125.png"/><Relationship Id="rId4" Type="http://schemas.openxmlformats.org/officeDocument/2006/relationships/image" Target="../media/image132.png"/></Relationships>
</file>

<file path=ppt/slides/_rels/slide64.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320.png"/><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slideLayout" Target="../slideLayouts/slideLayout34.xml"/><Relationship Id="rId1" Type="http://schemas.openxmlformats.org/officeDocument/2006/relationships/vmlDrawing" Target="../drawings/vmlDrawing49.vml"/><Relationship Id="rId6" Type="http://schemas.openxmlformats.org/officeDocument/2006/relationships/image" Target="../media/image134.wmf"/><Relationship Id="rId5" Type="http://schemas.openxmlformats.org/officeDocument/2006/relationships/oleObject" Target="../embeddings/oleObject120.bin"/><Relationship Id="rId4" Type="http://schemas.openxmlformats.org/officeDocument/2006/relationships/image" Target="../media/image136.png"/></Relationships>
</file>

<file path=ppt/slides/_rels/slide66.xml.rels><?xml version="1.0" encoding="UTF-8" standalone="yes"?>
<Relationships xmlns="http://schemas.openxmlformats.org/package/2006/relationships"><Relationship Id="rId3" Type="http://schemas.openxmlformats.org/officeDocument/2006/relationships/image" Target="../media/image139.jpeg"/><Relationship Id="rId7" Type="http://schemas.openxmlformats.org/officeDocument/2006/relationships/image" Target="../media/image138.wmf"/><Relationship Id="rId2" Type="http://schemas.openxmlformats.org/officeDocument/2006/relationships/slideLayout" Target="../slideLayouts/slideLayout42.xml"/><Relationship Id="rId1" Type="http://schemas.openxmlformats.org/officeDocument/2006/relationships/vmlDrawing" Target="../drawings/vmlDrawing50.vml"/><Relationship Id="rId6" Type="http://schemas.openxmlformats.org/officeDocument/2006/relationships/oleObject" Target="../embeddings/oleObject122.bin"/><Relationship Id="rId5" Type="http://schemas.openxmlformats.org/officeDocument/2006/relationships/image" Target="../media/image137.wmf"/><Relationship Id="rId4" Type="http://schemas.openxmlformats.org/officeDocument/2006/relationships/oleObject" Target="../embeddings/oleObject121.bin"/></Relationships>
</file>

<file path=ppt/slides/_rels/slide67.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slideLayout" Target="../slideLayouts/slideLayout42.xml"/><Relationship Id="rId1" Type="http://schemas.openxmlformats.org/officeDocument/2006/relationships/vmlDrawing" Target="../drawings/vmlDrawing51.vml"/><Relationship Id="rId5" Type="http://schemas.openxmlformats.org/officeDocument/2006/relationships/image" Target="../media/image140.wmf"/><Relationship Id="rId4" Type="http://schemas.openxmlformats.org/officeDocument/2006/relationships/oleObject" Target="../embeddings/oleObject123.bin"/></Relationships>
</file>

<file path=ppt/slides/_rels/slide68.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3.wmf"/><Relationship Id="rId2" Type="http://schemas.openxmlformats.org/officeDocument/2006/relationships/slideLayout" Target="../slideLayouts/slideLayout42.xml"/><Relationship Id="rId1" Type="http://schemas.openxmlformats.org/officeDocument/2006/relationships/vmlDrawing" Target="../drawings/vmlDrawing52.vml"/><Relationship Id="rId6" Type="http://schemas.openxmlformats.org/officeDocument/2006/relationships/oleObject" Target="../embeddings/oleObject125.bin"/><Relationship Id="rId5" Type="http://schemas.openxmlformats.org/officeDocument/2006/relationships/image" Target="../media/image142.wmf"/><Relationship Id="rId4" Type="http://schemas.openxmlformats.org/officeDocument/2006/relationships/oleObject" Target="../embeddings/oleObject124.bin"/></Relationships>
</file>

<file path=ppt/slides/_rels/slide69.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slideLayout" Target="../slideLayouts/slideLayout42.xml"/><Relationship Id="rId1" Type="http://schemas.openxmlformats.org/officeDocument/2006/relationships/vmlDrawing" Target="../drawings/vmlDrawing53.vml"/><Relationship Id="rId5" Type="http://schemas.openxmlformats.org/officeDocument/2006/relationships/image" Target="../media/image145.wmf"/><Relationship Id="rId4" Type="http://schemas.openxmlformats.org/officeDocument/2006/relationships/oleObject" Target="../embeddings/oleObject126.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42.xml"/><Relationship Id="rId1" Type="http://schemas.openxmlformats.org/officeDocument/2006/relationships/vmlDrawing" Target="../drawings/vmlDrawing54.vml"/><Relationship Id="rId5" Type="http://schemas.openxmlformats.org/officeDocument/2006/relationships/image" Target="../media/image148.png"/><Relationship Id="rId4" Type="http://schemas.openxmlformats.org/officeDocument/2006/relationships/image" Target="../media/image147.wmf"/></Relationships>
</file>

<file path=ppt/slides/_rels/slide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41.xml"/><Relationship Id="rId4" Type="http://schemas.openxmlformats.org/officeDocument/2006/relationships/image" Target="../media/image151.jpg"/></Relationships>
</file>

<file path=ppt/slides/_rels/slide7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2.png"/><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42.xml"/><Relationship Id="rId4" Type="http://schemas.openxmlformats.org/officeDocument/2006/relationships/image" Target="../media/image159.png"/></Relationships>
</file>

<file path=ppt/slides/_rels/slide7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emf"/><Relationship Id="rId1" Type="http://schemas.openxmlformats.org/officeDocument/2006/relationships/slideLayout" Target="../slideLayouts/slideLayout42.xml"/><Relationship Id="rId4" Type="http://schemas.openxmlformats.org/officeDocument/2006/relationships/image" Target="../media/image16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slideLayout" Target="../slideLayouts/slideLayout42.xml"/></Relationships>
</file>

<file path=ppt/slides/_rels/slide81.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23.xml"/><Relationship Id="rId1" Type="http://schemas.openxmlformats.org/officeDocument/2006/relationships/slideLayout" Target="../slideLayouts/slideLayout44.xml"/><Relationship Id="rId5" Type="http://schemas.openxmlformats.org/officeDocument/2006/relationships/image" Target="../media/image166.jpeg"/><Relationship Id="rId4" Type="http://schemas.openxmlformats.org/officeDocument/2006/relationships/image" Target="../media/image165.jpeg"/></Relationships>
</file>

<file path=ppt/slides/_rels/slide82.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24.xml"/><Relationship Id="rId1" Type="http://schemas.openxmlformats.org/officeDocument/2006/relationships/slideLayout" Target="../slideLayouts/slideLayout44.xml"/><Relationship Id="rId4" Type="http://schemas.openxmlformats.org/officeDocument/2006/relationships/image" Target="../media/image168.jpeg"/></Relationships>
</file>

<file path=ppt/slides/_rels/slide83.xml.rels><?xml version="1.0" encoding="UTF-8" standalone="yes"?>
<Relationships xmlns="http://schemas.openxmlformats.org/package/2006/relationships"><Relationship Id="rId8" Type="http://schemas.openxmlformats.org/officeDocument/2006/relationships/image" Target="../media/image169.wmf"/><Relationship Id="rId13" Type="http://schemas.openxmlformats.org/officeDocument/2006/relationships/image" Target="../media/image1620.png"/><Relationship Id="rId3" Type="http://schemas.openxmlformats.org/officeDocument/2006/relationships/notesSlide" Target="../notesSlides/notesSlide25.xml"/><Relationship Id="rId7" Type="http://schemas.openxmlformats.org/officeDocument/2006/relationships/oleObject" Target="../embeddings/oleObject128.bin"/><Relationship Id="rId12" Type="http://schemas.openxmlformats.org/officeDocument/2006/relationships/image" Target="../media/image1610.png"/><Relationship Id="rId2" Type="http://schemas.openxmlformats.org/officeDocument/2006/relationships/slideLayout" Target="../slideLayouts/slideLayout34.xml"/><Relationship Id="rId1" Type="http://schemas.openxmlformats.org/officeDocument/2006/relationships/vmlDrawing" Target="../drawings/vmlDrawing55.vml"/><Relationship Id="rId6" Type="http://schemas.openxmlformats.org/officeDocument/2006/relationships/image" Target="../media/image171.png"/><Relationship Id="rId11" Type="http://schemas.openxmlformats.org/officeDocument/2006/relationships/image" Target="../media/image1600.png"/><Relationship Id="rId5" Type="http://schemas.openxmlformats.org/officeDocument/2006/relationships/image" Target="../media/image1560.png"/><Relationship Id="rId10" Type="http://schemas.openxmlformats.org/officeDocument/2006/relationships/image" Target="../media/image1590.png"/><Relationship Id="rId4" Type="http://schemas.openxmlformats.org/officeDocument/2006/relationships/image" Target="../media/image170.png"/><Relationship Id="rId9" Type="http://schemas.openxmlformats.org/officeDocument/2006/relationships/image" Target="../media/image171.emf"/></Relationships>
</file>

<file path=ppt/slides/_rels/slide8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34.xml"/><Relationship Id="rId5" Type="http://schemas.openxmlformats.org/officeDocument/2006/relationships/image" Target="../media/image175.png"/><Relationship Id="rId4" Type="http://schemas.openxmlformats.org/officeDocument/2006/relationships/image" Target="../media/image174.png"/></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130.bin"/><Relationship Id="rId3" Type="http://schemas.openxmlformats.org/officeDocument/2006/relationships/oleObject" Target="../embeddings/oleObject129.bin"/><Relationship Id="rId7" Type="http://schemas.openxmlformats.org/officeDocument/2006/relationships/image" Target="../media/image179.png"/><Relationship Id="rId2" Type="http://schemas.openxmlformats.org/officeDocument/2006/relationships/slideLayout" Target="../slideLayouts/slideLayout5.xml"/><Relationship Id="rId1" Type="http://schemas.openxmlformats.org/officeDocument/2006/relationships/vmlDrawing" Target="../drawings/vmlDrawing56.vml"/><Relationship Id="rId6" Type="http://schemas.openxmlformats.org/officeDocument/2006/relationships/image" Target="../media/image183.png"/><Relationship Id="rId5" Type="http://schemas.openxmlformats.org/officeDocument/2006/relationships/image" Target="../media/image178.jpg"/><Relationship Id="rId4" Type="http://schemas.openxmlformats.org/officeDocument/2006/relationships/image" Target="../media/image176.wmf"/><Relationship Id="rId9" Type="http://schemas.openxmlformats.org/officeDocument/2006/relationships/image" Target="../media/image177.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4.xml"/></Relationships>
</file>

<file path=ppt/slides/_rels/slide8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2.jpg"/><Relationship Id="rId1" Type="http://schemas.openxmlformats.org/officeDocument/2006/relationships/slideLayout" Target="../slideLayouts/slideLayout34.xml"/></Relationships>
</file>

<file path=ppt/slides/_rels/slide9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slideLayout" Target="../slideLayouts/slideLayout2.xml"/><Relationship Id="rId1" Type="http://schemas.openxmlformats.org/officeDocument/2006/relationships/vmlDrawing" Target="../drawings/vmlDrawing57.vml"/><Relationship Id="rId5" Type="http://schemas.openxmlformats.org/officeDocument/2006/relationships/image" Target="../media/image185.wmf"/><Relationship Id="rId4" Type="http://schemas.openxmlformats.org/officeDocument/2006/relationships/oleObject" Target="../embeddings/oleObject131.bin"/></Relationships>
</file>

<file path=ppt/slides/_rels/slide9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slideLayout" Target="../slideLayouts/slideLayout39.xml"/><Relationship Id="rId1" Type="http://schemas.openxmlformats.org/officeDocument/2006/relationships/vmlDrawing" Target="../drawings/vmlDrawing58.vml"/><Relationship Id="rId5" Type="http://schemas.openxmlformats.org/officeDocument/2006/relationships/image" Target="../media/image187.wmf"/><Relationship Id="rId4" Type="http://schemas.openxmlformats.org/officeDocument/2006/relationships/oleObject" Target="../embeddings/oleObject132.bin"/></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39.xml"/><Relationship Id="rId1" Type="http://schemas.openxmlformats.org/officeDocument/2006/relationships/vmlDrawing" Target="../drawings/vmlDrawing59.vml"/><Relationship Id="rId5" Type="http://schemas.openxmlformats.org/officeDocument/2006/relationships/image" Target="../media/image190.png"/><Relationship Id="rId4" Type="http://schemas.openxmlformats.org/officeDocument/2006/relationships/image" Target="../media/image189.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34.bin"/><Relationship Id="rId7" Type="http://schemas.openxmlformats.org/officeDocument/2006/relationships/image" Target="../media/image193.png"/><Relationship Id="rId2" Type="http://schemas.openxmlformats.org/officeDocument/2006/relationships/slideLayout" Target="../slideLayouts/slideLayout39.xml"/><Relationship Id="rId1" Type="http://schemas.openxmlformats.org/officeDocument/2006/relationships/vmlDrawing" Target="../drawings/vmlDrawing60.vml"/><Relationship Id="rId6" Type="http://schemas.openxmlformats.org/officeDocument/2006/relationships/image" Target="../media/image192.wmf"/><Relationship Id="rId5" Type="http://schemas.openxmlformats.org/officeDocument/2006/relationships/oleObject" Target="../embeddings/oleObject135.bin"/><Relationship Id="rId4" Type="http://schemas.openxmlformats.org/officeDocument/2006/relationships/image" Target="../media/image191.wmf"/></Relationships>
</file>

<file path=ppt/slides/_rels/slide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4.png"/><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195.png"/></Relationships>
</file>

<file path=ppt/slides/_rels/slide9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4.xml"/><Relationship Id="rId6" Type="http://schemas.openxmlformats.org/officeDocument/2006/relationships/image" Target="../media/image2000.png"/><Relationship Id="rId5" Type="http://schemas.openxmlformats.org/officeDocument/2006/relationships/image" Target="../media/image1990.png"/><Relationship Id="rId4" Type="http://schemas.openxmlformats.org/officeDocument/2006/relationships/image" Target="../media/image1980.png"/></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36.bin"/><Relationship Id="rId7" Type="http://schemas.openxmlformats.org/officeDocument/2006/relationships/image" Target="../media/image200.png"/><Relationship Id="rId2" Type="http://schemas.openxmlformats.org/officeDocument/2006/relationships/slideLayout" Target="../slideLayouts/slideLayout46.xml"/><Relationship Id="rId1" Type="http://schemas.openxmlformats.org/officeDocument/2006/relationships/vmlDrawing" Target="../drawings/vmlDrawing61.vml"/><Relationship Id="rId6" Type="http://schemas.openxmlformats.org/officeDocument/2006/relationships/image" Target="../media/image199.wmf"/><Relationship Id="rId5" Type="http://schemas.openxmlformats.org/officeDocument/2006/relationships/oleObject" Target="../embeddings/oleObject137.bin"/><Relationship Id="rId4" Type="http://schemas.openxmlformats.org/officeDocument/2006/relationships/image" Target="../media/image198.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3.xml"/><Relationship Id="rId1" Type="http://schemas.openxmlformats.org/officeDocument/2006/relationships/vmlDrawing" Target="../drawings/vmlDrawing62.vml"/><Relationship Id="rId5" Type="http://schemas.openxmlformats.org/officeDocument/2006/relationships/image" Target="../media/image202.png"/><Relationship Id="rId4" Type="http://schemas.openxmlformats.org/officeDocument/2006/relationships/image" Target="../media/image201.wmf"/></Relationships>
</file>

<file path=ppt/slides/_rels/slide9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297344" y="400115"/>
            <a:ext cx="8229600" cy="1858218"/>
          </a:xfrm>
        </p:spPr>
        <p:txBody>
          <a:bodyPr>
            <a:normAutofit/>
          </a:bodyPr>
          <a:lstStyle/>
          <a:p>
            <a:pPr algn="ctr"/>
            <a:br>
              <a:rPr lang="en-US" altLang="en-US" dirty="0"/>
            </a:br>
            <a:r>
              <a:rPr lang="tr-TR" altLang="en-US" dirty="0"/>
              <a:t>BJT </a:t>
            </a:r>
            <a:r>
              <a:rPr lang="en-US" altLang="en-US" dirty="0"/>
              <a:t> (</a:t>
            </a:r>
            <a:r>
              <a:rPr lang="tr-TR" dirty="0" err="1"/>
              <a:t>Bipolar</a:t>
            </a:r>
            <a:r>
              <a:rPr lang="tr-TR" dirty="0"/>
              <a:t> </a:t>
            </a:r>
            <a:r>
              <a:rPr lang="tr-TR" dirty="0" err="1"/>
              <a:t>Junction</a:t>
            </a:r>
            <a:r>
              <a:rPr lang="tr-TR" dirty="0"/>
              <a:t> Transistor</a:t>
            </a:r>
            <a:r>
              <a:rPr lang="en-US" altLang="en-US" dirty="0"/>
              <a:t>)</a:t>
            </a:r>
            <a:endParaRPr lang="en-US" alt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1844824"/>
            <a:ext cx="2495550" cy="18383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2213718"/>
            <a:ext cx="2395671" cy="154007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3728" y="4042008"/>
            <a:ext cx="4762500" cy="21717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256363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3" y="2015526"/>
            <a:ext cx="8712968" cy="4104456"/>
          </a:xfrm>
        </p:spPr>
        <p:txBody>
          <a:bodyPr>
            <a:normAutofit lnSpcReduction="10000"/>
          </a:bodyPr>
          <a:lstStyle/>
          <a:p>
            <a:r>
              <a:rPr lang="en-US" sz="1700" dirty="0">
                <a:latin typeface="Comic Sans MS" panose="030F0702030302020204" pitchFamily="66" charset="0"/>
              </a:rPr>
              <a:t>The collector is connected to high positive voltage with respect to base i.e. </a:t>
            </a:r>
            <a:r>
              <a:rPr lang="en-US" sz="1700" dirty="0" err="1">
                <a:latin typeface="Comic Sans MS" panose="030F0702030302020204" pitchFamily="66" charset="0"/>
              </a:rPr>
              <a:t>V</a:t>
            </a:r>
            <a:r>
              <a:rPr lang="en-US" sz="1700" baseline="-25000" dirty="0" err="1">
                <a:latin typeface="Comic Sans MS" panose="030F0702030302020204" pitchFamily="66" charset="0"/>
              </a:rPr>
              <a:t>cb</a:t>
            </a:r>
            <a:r>
              <a:rPr lang="en-US" sz="1700" dirty="0">
                <a:latin typeface="Comic Sans MS" panose="030F0702030302020204" pitchFamily="66" charset="0"/>
              </a:rPr>
              <a:t> is very high. So c-b junction is reverse biased.</a:t>
            </a:r>
          </a:p>
          <a:p>
            <a:r>
              <a:rPr lang="en-US" sz="1700">
                <a:latin typeface="Comic Sans MS" panose="030F0702030302020204" pitchFamily="66" charset="0"/>
              </a:rPr>
              <a:t>When </a:t>
            </a:r>
            <a:r>
              <a:rPr lang="en-US" sz="1700" dirty="0">
                <a:latin typeface="Comic Sans MS" panose="030F0702030302020204" pitchFamily="66" charset="0"/>
              </a:rPr>
              <a:t>we increase </a:t>
            </a:r>
            <a:r>
              <a:rPr lang="en-US" sz="1700" dirty="0" err="1">
                <a:latin typeface="Comic Sans MS" panose="030F0702030302020204" pitchFamily="66" charset="0"/>
              </a:rPr>
              <a:t>V</a:t>
            </a:r>
            <a:r>
              <a:rPr lang="en-US" sz="1700" baseline="-25000" dirty="0" err="1">
                <a:latin typeface="Comic Sans MS" panose="030F0702030302020204" pitchFamily="66" charset="0"/>
              </a:rPr>
              <a:t>be</a:t>
            </a:r>
            <a:r>
              <a:rPr lang="en-US" sz="1700" dirty="0">
                <a:latin typeface="Comic Sans MS" panose="030F0702030302020204" pitchFamily="66" charset="0"/>
              </a:rPr>
              <a:t> ≥ 0.7V (the value 0.7V is a typical value of potential barrier voltage) the </a:t>
            </a:r>
            <a:r>
              <a:rPr lang="en-US" sz="1700" b="1" dirty="0">
                <a:latin typeface="Comic Sans MS" panose="030F0702030302020204" pitchFamily="66" charset="0"/>
              </a:rPr>
              <a:t>transistor</a:t>
            </a:r>
            <a:r>
              <a:rPr lang="en-US" sz="1700" dirty="0">
                <a:latin typeface="Comic Sans MS" panose="030F0702030302020204" pitchFamily="66" charset="0"/>
              </a:rPr>
              <a:t> (b-e junction) is forward biased.</a:t>
            </a:r>
          </a:p>
          <a:p>
            <a:r>
              <a:rPr lang="en-US" sz="1700" dirty="0">
                <a:latin typeface="Comic Sans MS" panose="030F0702030302020204" pitchFamily="66" charset="0"/>
              </a:rPr>
              <a:t>Now large number of electrons in emitter layer is repelled by negative terminal of </a:t>
            </a:r>
            <a:r>
              <a:rPr lang="en-US" sz="1700" dirty="0" err="1">
                <a:latin typeface="Comic Sans MS" panose="030F0702030302020204" pitchFamily="66" charset="0"/>
              </a:rPr>
              <a:t>V</a:t>
            </a:r>
            <a:r>
              <a:rPr lang="en-US" sz="1700" baseline="-25000" dirty="0" err="1">
                <a:latin typeface="Comic Sans MS" panose="030F0702030302020204" pitchFamily="66" charset="0"/>
              </a:rPr>
              <a:t>be</a:t>
            </a:r>
            <a:r>
              <a:rPr lang="en-US" sz="1700" dirty="0">
                <a:latin typeface="Comic Sans MS" panose="030F0702030302020204" pitchFamily="66" charset="0"/>
              </a:rPr>
              <a:t> and they flow towards b-e junction.</a:t>
            </a:r>
          </a:p>
          <a:p>
            <a:r>
              <a:rPr lang="en-US" sz="1700" dirty="0">
                <a:latin typeface="Comic Sans MS" panose="030F0702030302020204" pitchFamily="66" charset="0"/>
              </a:rPr>
              <a:t>They cross the junction and enter into small base layer. Here some electrons combine with holes. Also some of them are attracted by positive terminal of </a:t>
            </a:r>
            <a:r>
              <a:rPr lang="en-US" sz="1700" dirty="0" err="1">
                <a:latin typeface="Comic Sans MS" panose="030F0702030302020204" pitchFamily="66" charset="0"/>
              </a:rPr>
              <a:t>V</a:t>
            </a:r>
            <a:r>
              <a:rPr lang="en-US" sz="1700" baseline="-25000" dirty="0" err="1">
                <a:latin typeface="Comic Sans MS" panose="030F0702030302020204" pitchFamily="66" charset="0"/>
              </a:rPr>
              <a:t>be</a:t>
            </a:r>
            <a:r>
              <a:rPr lang="en-US" sz="1700" dirty="0">
                <a:latin typeface="Comic Sans MS" panose="030F0702030302020204" pitchFamily="66" charset="0"/>
              </a:rPr>
              <a:t> and remaining maximum number of electrons flow into collector layer, crossing the second junction i.e. c-b junction.</a:t>
            </a:r>
          </a:p>
          <a:p>
            <a:r>
              <a:rPr lang="en-US" sz="1700" dirty="0">
                <a:latin typeface="Comic Sans MS" panose="030F0702030302020204" pitchFamily="66" charset="0"/>
              </a:rPr>
              <a:t>The resident electrons of collector are repelled by these (guest) electrons and thus, then all the electrons are present in collector layer are attracted by positive terminal of </a:t>
            </a:r>
            <a:r>
              <a:rPr lang="en-US" sz="1700" dirty="0" err="1">
                <a:latin typeface="Comic Sans MS" panose="030F0702030302020204" pitchFamily="66" charset="0"/>
              </a:rPr>
              <a:t>V</a:t>
            </a:r>
            <a:r>
              <a:rPr lang="en-US" sz="1700" baseline="-25000" dirty="0" err="1">
                <a:latin typeface="Comic Sans MS" panose="030F0702030302020204" pitchFamily="66" charset="0"/>
              </a:rPr>
              <a:t>cb</a:t>
            </a:r>
            <a:r>
              <a:rPr lang="en-US" sz="1700" dirty="0">
                <a:latin typeface="Comic Sans MS" panose="030F0702030302020204" pitchFamily="66" charset="0"/>
              </a:rPr>
              <a:t>.</a:t>
            </a:r>
            <a:r>
              <a:rPr lang="tr-TR" sz="1700" dirty="0">
                <a:latin typeface="Comic Sans MS" panose="030F0702030302020204" pitchFamily="66" charset="0"/>
              </a:rPr>
              <a:t> </a:t>
            </a:r>
            <a:r>
              <a:rPr lang="en-US" sz="1700" dirty="0">
                <a:latin typeface="Comic Sans MS" panose="030F0702030302020204" pitchFamily="66" charset="0"/>
              </a:rPr>
              <a:t>Thus, all these electrons complete their journey back into emitter layer and produce conventional currents in the transistor as shown in the above circuit.</a:t>
            </a:r>
          </a:p>
        </p:txBody>
      </p:sp>
      <p:sp>
        <p:nvSpPr>
          <p:cNvPr id="2" name="Title 1"/>
          <p:cNvSpPr>
            <a:spLocks noGrp="1"/>
          </p:cNvSpPr>
          <p:nvPr>
            <p:ph type="title"/>
          </p:nvPr>
        </p:nvSpPr>
        <p:spPr>
          <a:xfrm>
            <a:off x="395536" y="261156"/>
            <a:ext cx="7772400" cy="4682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b="0" i="0" dirty="0">
                <a:effectLst>
                  <a:outerShdw blurRad="38100" dist="38100" dir="2700000" algn="tl">
                    <a:srgbClr val="000000">
                      <a:alpha val="43137"/>
                    </a:srgbClr>
                  </a:outerShdw>
                </a:effectLst>
                <a:latin typeface="Comic Sans MS" panose="030F0702030302020204" pitchFamily="66" charset="0"/>
              </a:rPr>
              <a:t>npn BJTs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3039" y="0"/>
            <a:ext cx="3261897" cy="1997596"/>
          </a:xfrm>
          <a:prstGeom prst="rect">
            <a:avLst/>
          </a:prstGeom>
        </p:spPr>
      </p:pic>
    </p:spTree>
    <p:extLst>
      <p:ext uri="{BB962C8B-B14F-4D97-AF65-F5344CB8AC3E}">
        <p14:creationId xmlns:p14="http://schemas.microsoft.com/office/powerpoint/2010/main" val="2835291792"/>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520" y="188640"/>
            <a:ext cx="8568952" cy="1200329"/>
          </a:xfrm>
          <a:prstGeom prst="rect">
            <a:avLst/>
          </a:prstGeom>
        </p:spPr>
        <p:txBody>
          <a:bodyPr wrap="square">
            <a:spAutoFit/>
          </a:bodyPr>
          <a:lstStyle/>
          <a:p>
            <a:r>
              <a:rPr lang="en-US" b="1" dirty="0">
                <a:solidFill>
                  <a:srgbClr val="000000"/>
                </a:solidFill>
                <a:latin typeface="Comic Sans MS" panose="030F0702030302020204" pitchFamily="66" charset="0"/>
              </a:rPr>
              <a:t>Consider an amplifier shown below</a:t>
            </a:r>
            <a:r>
              <a:rPr lang="en-US" b="1" i="1" dirty="0">
                <a:solidFill>
                  <a:srgbClr val="000000"/>
                </a:solidFill>
                <a:latin typeface="Comic Sans MS" panose="030F0702030302020204" pitchFamily="66" charset="0"/>
              </a:rPr>
              <a:t>. </a:t>
            </a:r>
            <a:r>
              <a:rPr lang="en-US" b="1" dirty="0">
                <a:solidFill>
                  <a:srgbClr val="000000"/>
                </a:solidFill>
                <a:latin typeface="Comic Sans MS" panose="030F0702030302020204" pitchFamily="66" charset="0"/>
              </a:rPr>
              <a:t>Suppose that the value of the coupling capacitors </a:t>
            </a:r>
            <a:r>
              <a:rPr lang="en-US" b="1" i="1" dirty="0">
                <a:solidFill>
                  <a:srgbClr val="000000"/>
                </a:solidFill>
                <a:latin typeface="Comic Sans MS" panose="030F0702030302020204" pitchFamily="66" charset="0"/>
              </a:rPr>
              <a:t>Cc</a:t>
            </a:r>
            <a:r>
              <a:rPr lang="en-US" sz="1100" b="1" dirty="0">
                <a:solidFill>
                  <a:srgbClr val="000000"/>
                </a:solidFill>
                <a:latin typeface="Comic Sans MS" panose="030F0702030302020204" pitchFamily="66" charset="0"/>
              </a:rPr>
              <a:t>1 </a:t>
            </a:r>
            <a:r>
              <a:rPr lang="en-US" b="1" dirty="0">
                <a:solidFill>
                  <a:srgbClr val="000000"/>
                </a:solidFill>
                <a:latin typeface="Comic Sans MS" panose="030F0702030302020204" pitchFamily="66" charset="0"/>
              </a:rPr>
              <a:t>and </a:t>
            </a:r>
            <a:r>
              <a:rPr lang="en-US" b="1" i="1" dirty="0">
                <a:solidFill>
                  <a:srgbClr val="000000"/>
                </a:solidFill>
                <a:latin typeface="Comic Sans MS" panose="030F0702030302020204" pitchFamily="66" charset="0"/>
              </a:rPr>
              <a:t>Cc</a:t>
            </a:r>
            <a:r>
              <a:rPr lang="en-US" sz="1100" b="1" dirty="0">
                <a:solidFill>
                  <a:srgbClr val="000000"/>
                </a:solidFill>
                <a:latin typeface="Comic Sans MS" panose="030F0702030302020204" pitchFamily="66" charset="0"/>
              </a:rPr>
              <a:t>2 </a:t>
            </a:r>
            <a:r>
              <a:rPr lang="en-US" b="1" dirty="0">
                <a:solidFill>
                  <a:srgbClr val="000000"/>
                </a:solidFill>
                <a:latin typeface="Comic Sans MS" panose="030F0702030302020204" pitchFamily="66" charset="0"/>
              </a:rPr>
              <a:t>are high enough, so they can be considered shorted in small signal analysis. </a:t>
            </a:r>
            <a:r>
              <a:rPr lang="en-US" dirty="0">
                <a:solidFill>
                  <a:srgbClr val="000000"/>
                </a:solidFill>
                <a:latin typeface="Comic Sans MS" panose="030F0702030302020204" pitchFamily="66" charset="0"/>
              </a:rPr>
              <a:t>Find the small signal values of </a:t>
            </a:r>
            <a:r>
              <a:rPr lang="tr-TR" b="1" i="1" dirty="0">
                <a:solidFill>
                  <a:srgbClr val="000000"/>
                </a:solidFill>
                <a:latin typeface="Comic Sans MS" panose="030F0702030302020204" pitchFamily="66" charset="0"/>
              </a:rPr>
              <a:t>Z</a:t>
            </a:r>
            <a:r>
              <a:rPr lang="en-US" sz="1100" b="1" i="1" dirty="0">
                <a:solidFill>
                  <a:srgbClr val="000000"/>
                </a:solidFill>
                <a:latin typeface="Comic Sans MS" panose="030F0702030302020204" pitchFamily="66" charset="0"/>
              </a:rPr>
              <a:t>in</a:t>
            </a:r>
            <a:r>
              <a:rPr lang="en-US" dirty="0">
                <a:solidFill>
                  <a:srgbClr val="000000"/>
                </a:solidFill>
                <a:latin typeface="Comic Sans MS" panose="030F0702030302020204" pitchFamily="66" charset="0"/>
              </a:rPr>
              <a:t>, </a:t>
            </a:r>
            <a:r>
              <a:rPr lang="tr-TR" b="1" i="1" dirty="0">
                <a:solidFill>
                  <a:srgbClr val="000000"/>
                </a:solidFill>
                <a:latin typeface="Comic Sans MS" panose="030F0702030302020204" pitchFamily="66" charset="0"/>
              </a:rPr>
              <a:t>Z</a:t>
            </a:r>
            <a:r>
              <a:rPr lang="en-US" sz="1100" b="1" i="1" dirty="0">
                <a:solidFill>
                  <a:srgbClr val="000000"/>
                </a:solidFill>
                <a:latin typeface="Comic Sans MS" panose="030F0702030302020204" pitchFamily="66" charset="0"/>
              </a:rPr>
              <a:t>out</a:t>
            </a:r>
            <a:r>
              <a:rPr lang="en-US" dirty="0">
                <a:solidFill>
                  <a:srgbClr val="000000"/>
                </a:solidFill>
                <a:latin typeface="Comic Sans MS" panose="030F0702030302020204" pitchFamily="66" charset="0"/>
              </a:rPr>
              <a:t>, and </a:t>
            </a:r>
            <a:r>
              <a:rPr lang="en-US" b="1" i="1" dirty="0" err="1">
                <a:solidFill>
                  <a:srgbClr val="000000"/>
                </a:solidFill>
                <a:latin typeface="Comic Sans MS" panose="030F0702030302020204" pitchFamily="66" charset="0"/>
              </a:rPr>
              <a:t>v</a:t>
            </a:r>
            <a:r>
              <a:rPr lang="en-US" sz="1100" b="1" i="1" dirty="0" err="1">
                <a:solidFill>
                  <a:srgbClr val="000000"/>
                </a:solidFill>
                <a:latin typeface="Comic Sans MS" panose="030F0702030302020204" pitchFamily="66" charset="0"/>
              </a:rPr>
              <a:t>out</a:t>
            </a:r>
            <a:r>
              <a:rPr lang="en-US" b="1" i="1" dirty="0">
                <a:solidFill>
                  <a:srgbClr val="000000"/>
                </a:solidFill>
                <a:latin typeface="Comic Sans MS" panose="030F0702030302020204" pitchFamily="66" charset="0"/>
              </a:rPr>
              <a:t>/v</a:t>
            </a:r>
            <a:r>
              <a:rPr lang="en-US" sz="1100" b="1" i="1" dirty="0">
                <a:solidFill>
                  <a:srgbClr val="000000"/>
                </a:solidFill>
                <a:latin typeface="Comic Sans MS" panose="030F0702030302020204" pitchFamily="66" charset="0"/>
              </a:rPr>
              <a:t>in</a:t>
            </a:r>
            <a:r>
              <a:rPr lang="en-US" dirty="0">
                <a:solidFill>
                  <a:srgbClr val="000000"/>
                </a:solidFill>
                <a:latin typeface="Comic Sans MS" panose="030F0702030302020204" pitchFamily="66" charset="0"/>
              </a:rPr>
              <a:t>. </a:t>
            </a:r>
          </a:p>
          <a:p>
            <a:r>
              <a:rPr lang="en-US" i="1" dirty="0">
                <a:solidFill>
                  <a:srgbClr val="000000"/>
                </a:solidFill>
                <a:latin typeface="Comic Sans MS" panose="030F0702030302020204" pitchFamily="66" charset="0"/>
              </a:rPr>
              <a:t>NPN Transistor Parameters: V</a:t>
            </a:r>
            <a:r>
              <a:rPr lang="en-US" sz="1100" i="1" dirty="0">
                <a:solidFill>
                  <a:srgbClr val="000000"/>
                </a:solidFill>
                <a:latin typeface="Comic Sans MS" panose="030F0702030302020204" pitchFamily="66" charset="0"/>
              </a:rPr>
              <a:t>BE </a:t>
            </a:r>
            <a:r>
              <a:rPr lang="en-US" i="1" dirty="0">
                <a:solidFill>
                  <a:srgbClr val="000000"/>
                </a:solidFill>
                <a:latin typeface="Comic Sans MS" panose="030F0702030302020204" pitchFamily="66" charset="0"/>
              </a:rPr>
              <a:t>= </a:t>
            </a:r>
            <a:r>
              <a:rPr lang="en-US" dirty="0">
                <a:solidFill>
                  <a:srgbClr val="000000"/>
                </a:solidFill>
                <a:latin typeface="Comic Sans MS" panose="030F0702030302020204" pitchFamily="66" charset="0"/>
              </a:rPr>
              <a:t>0.7, </a:t>
            </a:r>
            <a:r>
              <a:rPr lang="el-GR" i="1" dirty="0">
                <a:solidFill>
                  <a:srgbClr val="000000"/>
                </a:solidFill>
                <a:latin typeface="Comic Sans MS" panose="030F0702030302020204" pitchFamily="66" charset="0"/>
              </a:rPr>
              <a:t>β = </a:t>
            </a:r>
            <a:r>
              <a:rPr lang="el-GR" dirty="0">
                <a:solidFill>
                  <a:srgbClr val="000000"/>
                </a:solidFill>
                <a:latin typeface="Comic Sans MS" panose="030F0702030302020204" pitchFamily="66" charset="0"/>
              </a:rPr>
              <a:t>40</a:t>
            </a:r>
            <a:r>
              <a:rPr lang="el-GR" i="1" dirty="0">
                <a:solidFill>
                  <a:srgbClr val="000000"/>
                </a:solidFill>
                <a:latin typeface="Comic Sans MS" panose="030F0702030302020204" pitchFamily="66" charset="0"/>
              </a:rPr>
              <a:t>, </a:t>
            </a:r>
            <a:r>
              <a:rPr lang="en-US" i="1" dirty="0">
                <a:solidFill>
                  <a:srgbClr val="000000"/>
                </a:solidFill>
                <a:latin typeface="Comic Sans MS" panose="030F0702030302020204" pitchFamily="66" charset="0"/>
              </a:rPr>
              <a:t>V</a:t>
            </a:r>
            <a:r>
              <a:rPr lang="en-US" sz="1100" i="1" dirty="0">
                <a:solidFill>
                  <a:srgbClr val="000000"/>
                </a:solidFill>
                <a:latin typeface="Comic Sans MS" panose="030F0702030302020204" pitchFamily="66" charset="0"/>
              </a:rPr>
              <a:t>A </a:t>
            </a:r>
            <a:r>
              <a:rPr lang="en-US" i="1" dirty="0">
                <a:solidFill>
                  <a:srgbClr val="000000"/>
                </a:solidFill>
                <a:latin typeface="Comic Sans MS" panose="030F0702030302020204" pitchFamily="66" charset="0"/>
              </a:rPr>
              <a:t>= </a:t>
            </a:r>
            <a:r>
              <a:rPr lang="en-US" dirty="0">
                <a:solidFill>
                  <a:srgbClr val="000000"/>
                </a:solidFill>
                <a:latin typeface="Comic Sans MS" panose="030F0702030302020204" pitchFamily="66" charset="0"/>
              </a:rPr>
              <a:t>∞</a:t>
            </a:r>
            <a:r>
              <a:rPr lang="en-US" i="1" dirty="0">
                <a:solidFill>
                  <a:srgbClr val="000000"/>
                </a:solidFill>
                <a:latin typeface="Comic Sans MS" panose="030F0702030302020204" pitchFamily="66" charset="0"/>
              </a:rPr>
              <a:t>, V</a:t>
            </a:r>
            <a:r>
              <a:rPr lang="en-US" sz="1100" i="1" dirty="0">
                <a:solidFill>
                  <a:srgbClr val="000000"/>
                </a:solidFill>
                <a:latin typeface="Comic Sans MS" panose="030F0702030302020204" pitchFamily="66" charset="0"/>
              </a:rPr>
              <a:t>T </a:t>
            </a:r>
            <a:r>
              <a:rPr lang="en-US" i="1" dirty="0">
                <a:solidFill>
                  <a:srgbClr val="000000"/>
                </a:solidFill>
                <a:latin typeface="Comic Sans MS" panose="030F0702030302020204" pitchFamily="66" charset="0"/>
              </a:rPr>
              <a:t>= </a:t>
            </a:r>
            <a:r>
              <a:rPr lang="en-US" dirty="0">
                <a:solidFill>
                  <a:srgbClr val="000000"/>
                </a:solidFill>
                <a:latin typeface="Comic Sans MS" panose="030F0702030302020204" pitchFamily="66" charset="0"/>
              </a:rPr>
              <a:t>25 </a:t>
            </a:r>
            <a:r>
              <a:rPr lang="en-US" i="1" dirty="0">
                <a:solidFill>
                  <a:srgbClr val="000000"/>
                </a:solidFill>
                <a:latin typeface="Comic Sans MS" panose="030F0702030302020204" pitchFamily="66" charset="0"/>
              </a:rPr>
              <a:t>mV. </a:t>
            </a:r>
            <a:endParaRPr lang="en-US" dirty="0">
              <a:latin typeface="Comic Sans MS" panose="030F0702030302020204" pitchFamily="66" charset="0"/>
            </a:endParaRPr>
          </a:p>
        </p:txBody>
      </p:sp>
      <p:pic>
        <p:nvPicPr>
          <p:cNvPr id="5" name="Picture 4"/>
          <p:cNvPicPr>
            <a:picLocks noChangeAspect="1"/>
          </p:cNvPicPr>
          <p:nvPr/>
        </p:nvPicPr>
        <p:blipFill>
          <a:blip r:embed="rId3"/>
          <a:stretch>
            <a:fillRect/>
          </a:stretch>
        </p:blipFill>
        <p:spPr>
          <a:xfrm>
            <a:off x="41296" y="1618591"/>
            <a:ext cx="3619252" cy="3361765"/>
          </a:xfrm>
          <a:prstGeom prst="rect">
            <a:avLst/>
          </a:prstGeom>
        </p:spPr>
      </p:pic>
      <mc:AlternateContent xmlns:mc="http://schemas.openxmlformats.org/markup-compatibility/2006" xmlns:a14="http://schemas.microsoft.com/office/drawing/2010/main">
        <mc:Choice Requires="a14">
          <p:sp>
            <p:nvSpPr>
              <p:cNvPr id="61" name="Rectangle 60"/>
              <p:cNvSpPr/>
              <p:nvPr/>
            </p:nvSpPr>
            <p:spPr>
              <a:xfrm>
                <a:off x="3987510" y="4221088"/>
                <a:ext cx="4328906" cy="400110"/>
              </a:xfrm>
              <a:prstGeom prst="rect">
                <a:avLst/>
              </a:prstGeom>
            </p:spPr>
            <p:txBody>
              <a:bodyPr wrap="square">
                <a:spAutoFit/>
              </a:bodyPr>
              <a:lstStyle/>
              <a:p>
                <a14:m>
                  <m:oMath xmlns:m="http://schemas.openxmlformats.org/officeDocument/2006/math">
                    <m:sSub>
                      <m:sSubPr>
                        <m:ctrlPr>
                          <a:rPr lang="tr-TR" altLang="en-US" sz="2000" b="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𝑣</m:t>
                        </m:r>
                      </m:e>
                      <m:sub>
                        <m:r>
                          <a:rPr lang="tr-TR" altLang="en-US" sz="2000" b="0" i="1" kern="0" smtClean="0">
                            <a:latin typeface="Cambria Math" panose="02040503050406030204" pitchFamily="18" charset="0"/>
                            <a:sym typeface="Symbol" panose="05050102010706020507" pitchFamily="18" charset="2"/>
                          </a:rPr>
                          <m:t>𝑏𝑒</m:t>
                        </m:r>
                      </m:sub>
                    </m:sSub>
                    <m:r>
                      <a:rPr lang="tr-TR" altLang="en-US" sz="2000" b="0" i="1" kern="0" smtClean="0">
                        <a:latin typeface="Cambria Math" panose="02040503050406030204" pitchFamily="18" charset="0"/>
                        <a:sym typeface="Symbol" panose="05050102010706020507" pitchFamily="18" charset="2"/>
                      </a:rPr>
                      <m:t>=</m:t>
                    </m:r>
                    <m:sSub>
                      <m:sSubPr>
                        <m:ctrlPr>
                          <a:rPr lang="tr-TR" altLang="en-US" sz="200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𝑣</m:t>
                        </m:r>
                      </m:e>
                      <m:sub>
                        <m:r>
                          <a:rPr lang="tr-TR" altLang="en-US" sz="2000" b="0" i="1" kern="0" smtClean="0">
                            <a:latin typeface="Cambria Math" panose="02040503050406030204" pitchFamily="18" charset="0"/>
                            <a:sym typeface="Symbol" panose="05050102010706020507" pitchFamily="18" charset="2"/>
                          </a:rPr>
                          <m:t>𝑖𝑛</m:t>
                        </m:r>
                      </m:sub>
                    </m:sSub>
                  </m:oMath>
                </a14:m>
                <a:r>
                  <a:rPr lang="tr-TR" sz="2000" dirty="0"/>
                  <a:t> = </a:t>
                </a:r>
                <a14:m>
                  <m:oMath xmlns:m="http://schemas.openxmlformats.org/officeDocument/2006/math">
                    <m:sSub>
                      <m:sSubPr>
                        <m:ctrlPr>
                          <a:rPr lang="tr-TR" altLang="en-US" sz="200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𝑖</m:t>
                        </m:r>
                      </m:e>
                      <m:sub>
                        <m:r>
                          <a:rPr lang="tr-TR" altLang="en-US" sz="2000" b="0" i="1" kern="0" smtClean="0">
                            <a:latin typeface="Cambria Math" panose="02040503050406030204" pitchFamily="18" charset="0"/>
                            <a:sym typeface="Symbol" panose="05050102010706020507" pitchFamily="18" charset="2"/>
                          </a:rPr>
                          <m:t>𝑏</m:t>
                        </m:r>
                      </m:sub>
                    </m:sSub>
                    <m:sSub>
                      <m:sSubPr>
                        <m:ctrlPr>
                          <a:rPr lang="tr-TR" altLang="en-US" sz="200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 </m:t>
                        </m:r>
                        <m:r>
                          <a:rPr lang="tr-TR" altLang="en-US" sz="2000" i="1" kern="0">
                            <a:latin typeface="Cambria Math" panose="02040503050406030204" pitchFamily="18" charset="0"/>
                            <a:sym typeface="Symbol" panose="05050102010706020507" pitchFamily="18" charset="2"/>
                          </a:rPr>
                          <m:t>𝑟</m:t>
                        </m:r>
                      </m:e>
                      <m:sub>
                        <m:r>
                          <m:rPr>
                            <m:sty m:val="p"/>
                          </m:rPr>
                          <a:rPr lang="el-GR" altLang="en-US" sz="2000" i="1" kern="0">
                            <a:latin typeface="Cambria Math" panose="02040503050406030204" pitchFamily="18" charset="0"/>
                            <a:sym typeface="Symbol" panose="05050102010706020507" pitchFamily="18" charset="2"/>
                          </a:rPr>
                          <m:t>π</m:t>
                        </m:r>
                      </m:sub>
                    </m:sSub>
                    <m:r>
                      <a:rPr lang="tr-TR" altLang="en-US" sz="2000" b="0" i="1" kern="0" smtClean="0">
                        <a:latin typeface="Cambria Math" panose="02040503050406030204" pitchFamily="18" charset="0"/>
                        <a:sym typeface="Symbol" panose="05050102010706020507" pitchFamily="18" charset="2"/>
                      </a:rPr>
                      <m:t>=</m:t>
                    </m:r>
                    <m:sSub>
                      <m:sSubPr>
                        <m:ctrlPr>
                          <a:rPr lang="tr-TR" altLang="en-US" sz="2000" i="1" ker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𝑖</m:t>
                        </m:r>
                      </m:e>
                      <m:sub>
                        <m:r>
                          <a:rPr lang="tr-TR" altLang="en-US" sz="2000" i="1" kern="0">
                            <a:latin typeface="Cambria Math" panose="02040503050406030204" pitchFamily="18" charset="0"/>
                            <a:sym typeface="Symbol" panose="05050102010706020507" pitchFamily="18" charset="2"/>
                          </a:rPr>
                          <m:t>𝑖</m:t>
                        </m:r>
                        <m:r>
                          <a:rPr lang="tr-TR" altLang="en-US" sz="2000" b="0" i="1" kern="0" smtClean="0">
                            <a:latin typeface="Cambria Math" panose="02040503050406030204" pitchFamily="18" charset="0"/>
                            <a:sym typeface="Symbol" panose="05050102010706020507" pitchFamily="18" charset="2"/>
                          </a:rPr>
                          <m:t>𝑛</m:t>
                        </m:r>
                      </m:sub>
                    </m:sSub>
                    <m:sSub>
                      <m:sSubPr>
                        <m:ctrlPr>
                          <a:rPr lang="tr-TR" altLang="en-US" sz="200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m:t>
                        </m:r>
                        <m:r>
                          <a:rPr lang="tr-TR" altLang="en-US" sz="2000" b="0" i="1" kern="0" smtClean="0">
                            <a:latin typeface="Cambria Math" panose="02040503050406030204" pitchFamily="18" charset="0"/>
                            <a:sym typeface="Symbol" panose="05050102010706020507" pitchFamily="18" charset="2"/>
                          </a:rPr>
                          <m:t>𝑅</m:t>
                        </m:r>
                      </m:e>
                      <m:sub>
                        <m:r>
                          <a:rPr lang="tr-TR" altLang="en-US" sz="2000" b="0" i="1" kern="0" smtClean="0">
                            <a:latin typeface="Cambria Math" panose="02040503050406030204" pitchFamily="18" charset="0"/>
                            <a:sym typeface="Symbol" panose="05050102010706020507" pitchFamily="18" charset="2"/>
                          </a:rPr>
                          <m:t>1 </m:t>
                        </m:r>
                      </m:sub>
                    </m:sSub>
                    <m:sSub>
                      <m:sSubPr>
                        <m:ctrlPr>
                          <a:rPr lang="tr-TR" altLang="en-US" sz="2000" i="1" ker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m:t>
                        </m:r>
                        <m:r>
                          <a:rPr lang="tr-TR" altLang="en-US" sz="2000" i="1" kern="0">
                            <a:latin typeface="Cambria Math" panose="02040503050406030204" pitchFamily="18" charset="0"/>
                            <a:sym typeface="Symbol" panose="05050102010706020507" pitchFamily="18" charset="2"/>
                          </a:rPr>
                          <m:t>𝑅</m:t>
                        </m:r>
                      </m:e>
                      <m:sub>
                        <m:r>
                          <a:rPr lang="tr-TR" altLang="en-US" sz="2000" b="0" i="1" kern="0" smtClean="0">
                            <a:latin typeface="Cambria Math" panose="02040503050406030204" pitchFamily="18" charset="0"/>
                            <a:sym typeface="Symbol" panose="05050102010706020507" pitchFamily="18" charset="2"/>
                          </a:rPr>
                          <m:t>2</m:t>
                        </m:r>
                      </m:sub>
                    </m:sSub>
                    <m:sSub>
                      <m:sSubPr>
                        <m:ctrlPr>
                          <a:rPr lang="tr-TR" altLang="en-US" sz="2000" i="1" ker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m:t>
                        </m:r>
                        <m:r>
                          <a:rPr lang="tr-TR" altLang="en-US" sz="2000" b="0" i="1" kern="0" smtClean="0">
                            <a:latin typeface="Cambria Math" panose="02040503050406030204" pitchFamily="18" charset="0"/>
                            <a:sym typeface="Symbol" panose="05050102010706020507" pitchFamily="18" charset="2"/>
                          </a:rPr>
                          <m:t>𝑟</m:t>
                        </m:r>
                      </m:e>
                      <m:sub>
                        <m:r>
                          <m:rPr>
                            <m:sty m:val="p"/>
                          </m:rPr>
                          <a:rPr lang="el-GR" altLang="en-US" sz="2000" i="1" kern="0" smtClean="0">
                            <a:latin typeface="Cambria Math" panose="02040503050406030204" pitchFamily="18" charset="0"/>
                            <a:sym typeface="Symbol" panose="05050102010706020507" pitchFamily="18" charset="2"/>
                          </a:rPr>
                          <m:t>π</m:t>
                        </m:r>
                      </m:sub>
                    </m:sSub>
                    <m:r>
                      <a:rPr lang="tr-TR" altLang="en-US" sz="2000" b="0" i="1" kern="0" smtClean="0">
                        <a:latin typeface="Cambria Math" panose="02040503050406030204" pitchFamily="18" charset="0"/>
                        <a:sym typeface="Symbol" panose="05050102010706020507" pitchFamily="18" charset="2"/>
                      </a:rPr>
                      <m:t>)</m:t>
                    </m:r>
                  </m:oMath>
                </a14:m>
                <a:endParaRPr lang="tr-TR" sz="2000" dirty="0"/>
              </a:p>
            </p:txBody>
          </p:sp>
        </mc:Choice>
        <mc:Fallback xmlns="">
          <p:sp>
            <p:nvSpPr>
              <p:cNvPr id="61" name="Rectangle 60"/>
              <p:cNvSpPr>
                <a:spLocks noRot="1" noChangeAspect="1" noMove="1" noResize="1" noEditPoints="1" noAdjustHandles="1" noChangeArrowheads="1" noChangeShapeType="1" noTextEdit="1"/>
              </p:cNvSpPr>
              <p:nvPr/>
            </p:nvSpPr>
            <p:spPr>
              <a:xfrm>
                <a:off x="3987510" y="4221088"/>
                <a:ext cx="4328906" cy="400110"/>
              </a:xfrm>
              <a:prstGeom prst="rect">
                <a:avLst/>
              </a:prstGeom>
              <a:blipFill rotWithShape="0">
                <a:blip r:embed="rId4"/>
                <a:stretch>
                  <a:fillRect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p:cNvSpPr/>
              <p:nvPr/>
            </p:nvSpPr>
            <p:spPr>
              <a:xfrm>
                <a:off x="3987510" y="4877075"/>
                <a:ext cx="199246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altLang="en-US" sz="2000" b="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𝑣</m:t>
                          </m:r>
                        </m:e>
                        <m:sub>
                          <m:r>
                            <a:rPr lang="tr-TR" altLang="en-US" sz="2000" b="0" i="1" kern="0" smtClean="0">
                              <a:latin typeface="Cambria Math" panose="02040503050406030204" pitchFamily="18" charset="0"/>
                              <a:sym typeface="Symbol" panose="05050102010706020507" pitchFamily="18" charset="2"/>
                            </a:rPr>
                            <m:t>𝑜𝑢𝑡</m:t>
                          </m:r>
                        </m:sub>
                      </m:sSub>
                      <m:r>
                        <a:rPr lang="tr-TR" altLang="en-US" sz="2000" b="0" i="1" kern="0" smtClean="0">
                          <a:latin typeface="Cambria Math" panose="02040503050406030204" pitchFamily="18" charset="0"/>
                          <a:sym typeface="Symbol" panose="05050102010706020507" pitchFamily="18" charset="2"/>
                        </a:rPr>
                        <m:t>=</m:t>
                      </m:r>
                      <m:sSub>
                        <m:sSubPr>
                          <m:ctrlPr>
                            <a:rPr lang="tr-TR" altLang="en-US" sz="2000" i="1" kern="0" smtClean="0">
                              <a:latin typeface="Cambria Math" panose="02040503050406030204" pitchFamily="18" charset="0"/>
                              <a:sym typeface="Symbol" panose="05050102010706020507" pitchFamily="18" charset="2"/>
                            </a:rPr>
                          </m:ctrlPr>
                        </m:sSubPr>
                        <m:e>
                          <m:sSub>
                            <m:sSubPr>
                              <m:ctrlPr>
                                <a:rPr lang="tr-TR" altLang="en-US" sz="2000" i="1" ker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m:t>
                              </m:r>
                              <m:r>
                                <a:rPr lang="tr-TR" altLang="en-US" sz="2000" b="0" i="1" kern="0" smtClean="0">
                                  <a:latin typeface="Cambria Math" panose="02040503050406030204" pitchFamily="18" charset="0"/>
                                  <a:sym typeface="Symbol" panose="05050102010706020507" pitchFamily="18" charset="2"/>
                                </a:rPr>
                                <m:t>𝑅</m:t>
                              </m:r>
                            </m:e>
                            <m:sub>
                              <m:r>
                                <a:rPr lang="tr-TR" altLang="en-US" sz="2000" b="0" i="1" kern="0" smtClean="0">
                                  <a:latin typeface="Cambria Math" panose="02040503050406030204" pitchFamily="18" charset="0"/>
                                  <a:sym typeface="Symbol" panose="05050102010706020507" pitchFamily="18" charset="2"/>
                                </a:rPr>
                                <m:t>3</m:t>
                              </m:r>
                            </m:sub>
                          </m:sSub>
                          <m:r>
                            <a:rPr lang="tr-TR" altLang="en-US" sz="2000" b="0" i="1" kern="0">
                              <a:latin typeface="Cambria Math" panose="02040503050406030204" pitchFamily="18" charset="0"/>
                              <a:sym typeface="Symbol" panose="05050102010706020507" pitchFamily="18" charset="2"/>
                            </a:rPr>
                            <m:t> </m:t>
                          </m:r>
                          <m:r>
                            <m:rPr>
                              <m:sty m:val="p"/>
                            </m:rPr>
                            <a:rPr lang="el-GR" altLang="en-US" sz="2000" b="0" i="1" kern="0" smtClean="0">
                              <a:latin typeface="Cambria Math" panose="02040503050406030204" pitchFamily="18" charset="0"/>
                              <a:sym typeface="Symbol" panose="05050102010706020507" pitchFamily="18" charset="2"/>
                            </a:rPr>
                            <m:t>β</m:t>
                          </m:r>
                          <m:r>
                            <a:rPr lang="tr-TR" altLang="en-US" sz="2000" b="0" i="1" kern="0" smtClean="0">
                              <a:latin typeface="Cambria Math" panose="02040503050406030204" pitchFamily="18" charset="0"/>
                              <a:sym typeface="Symbol" panose="05050102010706020507" pitchFamily="18" charset="2"/>
                            </a:rPr>
                            <m:t> </m:t>
                          </m:r>
                          <m:r>
                            <a:rPr lang="tr-TR" altLang="en-US" sz="2000" b="0" i="1" kern="0" smtClean="0">
                              <a:latin typeface="Cambria Math" panose="02040503050406030204" pitchFamily="18" charset="0"/>
                              <a:sym typeface="Symbol" panose="05050102010706020507" pitchFamily="18" charset="2"/>
                            </a:rPr>
                            <m:t>𝑖</m:t>
                          </m:r>
                        </m:e>
                        <m:sub>
                          <m:r>
                            <a:rPr lang="tr-TR" altLang="en-US" sz="2000" b="0" i="1" kern="0" smtClean="0">
                              <a:latin typeface="Cambria Math" panose="02040503050406030204" pitchFamily="18" charset="0"/>
                              <a:sym typeface="Symbol" panose="05050102010706020507" pitchFamily="18" charset="2"/>
                            </a:rPr>
                            <m:t>𝑏</m:t>
                          </m:r>
                        </m:sub>
                      </m:sSub>
                    </m:oMath>
                  </m:oMathPara>
                </a14:m>
                <a:endParaRPr lang="tr-TR" sz="2000" dirty="0"/>
              </a:p>
            </p:txBody>
          </p:sp>
        </mc:Choice>
        <mc:Fallback xmlns="">
          <p:sp>
            <p:nvSpPr>
              <p:cNvPr id="62" name="Rectangle 61"/>
              <p:cNvSpPr>
                <a:spLocks noRot="1" noChangeAspect="1" noMove="1" noResize="1" noEditPoints="1" noAdjustHandles="1" noChangeArrowheads="1" noChangeShapeType="1" noTextEdit="1"/>
              </p:cNvSpPr>
              <p:nvPr/>
            </p:nvSpPr>
            <p:spPr>
              <a:xfrm>
                <a:off x="3987510" y="4877075"/>
                <a:ext cx="1992469" cy="400110"/>
              </a:xfrm>
              <a:prstGeom prst="rect">
                <a:avLst/>
              </a:prstGeom>
              <a:blipFill rotWithShape="0">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p:cNvSpPr/>
              <p:nvPr/>
            </p:nvSpPr>
            <p:spPr>
              <a:xfrm>
                <a:off x="3987510" y="5503104"/>
                <a:ext cx="1797287" cy="7294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tr-TR" altLang="en-US" sz="2000" b="0" i="1" kern="0" smtClean="0">
                              <a:latin typeface="Cambria Math" panose="02040503050406030204" pitchFamily="18" charset="0"/>
                              <a:sym typeface="Symbol" panose="05050102010706020507" pitchFamily="18" charset="2"/>
                            </a:rPr>
                          </m:ctrlPr>
                        </m:fPr>
                        <m:num>
                          <m:sSub>
                            <m:sSubPr>
                              <m:ctrlPr>
                                <a:rPr lang="tr-TR" altLang="en-US" sz="2000" i="1" kern="0" smtClea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𝑣</m:t>
                              </m:r>
                            </m:e>
                            <m:sub>
                              <m:r>
                                <a:rPr lang="tr-TR" altLang="en-US" sz="2000" b="0" i="1" kern="0" smtClean="0">
                                  <a:latin typeface="Cambria Math" panose="02040503050406030204" pitchFamily="18" charset="0"/>
                                  <a:sym typeface="Symbol" panose="05050102010706020507" pitchFamily="18" charset="2"/>
                                </a:rPr>
                                <m:t>𝑜𝑢𝑡</m:t>
                              </m:r>
                            </m:sub>
                          </m:sSub>
                        </m:num>
                        <m:den>
                          <m:sSub>
                            <m:sSubPr>
                              <m:ctrlPr>
                                <a:rPr lang="tr-TR" altLang="en-US" sz="2000" i="1" ker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𝑣</m:t>
                              </m:r>
                            </m:e>
                            <m:sub>
                              <m:r>
                                <a:rPr lang="tr-TR" altLang="en-US" sz="2000" b="0" i="1" kern="0" smtClean="0">
                                  <a:latin typeface="Cambria Math" panose="02040503050406030204" pitchFamily="18" charset="0"/>
                                  <a:sym typeface="Symbol" panose="05050102010706020507" pitchFamily="18" charset="2"/>
                                </a:rPr>
                                <m:t>𝑖𝑛</m:t>
                              </m:r>
                            </m:sub>
                          </m:sSub>
                        </m:den>
                      </m:f>
                      <m:r>
                        <a:rPr lang="tr-TR" altLang="en-US" sz="2000" b="0" i="1" kern="0" smtClean="0">
                          <a:latin typeface="Cambria Math" panose="02040503050406030204" pitchFamily="18" charset="0"/>
                          <a:sym typeface="Symbol" panose="05050102010706020507" pitchFamily="18" charset="2"/>
                        </a:rPr>
                        <m:t>=</m:t>
                      </m:r>
                      <m:f>
                        <m:fPr>
                          <m:ctrlPr>
                            <a:rPr lang="tr-TR" altLang="en-US" sz="2000" b="0" i="1" kern="0" smtClean="0">
                              <a:latin typeface="Cambria Math" panose="02040503050406030204" pitchFamily="18" charset="0"/>
                              <a:sym typeface="Symbol" panose="05050102010706020507" pitchFamily="18" charset="2"/>
                            </a:rPr>
                          </m:ctrlPr>
                        </m:fPr>
                        <m:num>
                          <m:sSub>
                            <m:sSubPr>
                              <m:ctrlPr>
                                <a:rPr lang="tr-TR" altLang="en-US" sz="2000" i="1" ker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m:t>
                              </m:r>
                              <m:r>
                                <a:rPr lang="tr-TR" altLang="en-US" sz="2000" i="1" kern="0">
                                  <a:latin typeface="Cambria Math" panose="02040503050406030204" pitchFamily="18" charset="0"/>
                                  <a:sym typeface="Symbol" panose="05050102010706020507" pitchFamily="18" charset="2"/>
                                </a:rPr>
                                <m:t>𝑅</m:t>
                              </m:r>
                            </m:e>
                            <m:sub>
                              <m:r>
                                <a:rPr lang="tr-TR" altLang="en-US" sz="2000" i="1" kern="0">
                                  <a:latin typeface="Cambria Math" panose="02040503050406030204" pitchFamily="18" charset="0"/>
                                  <a:sym typeface="Symbol" panose="05050102010706020507" pitchFamily="18" charset="2"/>
                                </a:rPr>
                                <m:t>3</m:t>
                              </m:r>
                            </m:sub>
                          </m:sSub>
                          <m:r>
                            <a:rPr lang="tr-TR" altLang="en-US" sz="2000" i="1" kern="0">
                              <a:latin typeface="Cambria Math" panose="02040503050406030204" pitchFamily="18" charset="0"/>
                              <a:sym typeface="Symbol" panose="05050102010706020507" pitchFamily="18" charset="2"/>
                            </a:rPr>
                            <m:t> </m:t>
                          </m:r>
                          <m:r>
                            <m:rPr>
                              <m:sty m:val="p"/>
                            </m:rPr>
                            <a:rPr lang="el-GR" altLang="en-US" sz="2000" i="1" kern="0">
                              <a:latin typeface="Cambria Math" panose="02040503050406030204" pitchFamily="18" charset="0"/>
                              <a:sym typeface="Symbol" panose="05050102010706020507" pitchFamily="18" charset="2"/>
                            </a:rPr>
                            <m:t>β</m:t>
                          </m:r>
                          <m:r>
                            <m:rPr>
                              <m:nor/>
                            </m:rPr>
                            <a:rPr lang="tr-TR" sz="2000" dirty="0"/>
                            <m:t> </m:t>
                          </m:r>
                        </m:num>
                        <m:den>
                          <m:sSub>
                            <m:sSubPr>
                              <m:ctrlPr>
                                <a:rPr lang="tr-TR" altLang="en-US" sz="2000" i="1" ker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 </m:t>
                              </m:r>
                              <m:r>
                                <a:rPr lang="tr-TR" altLang="en-US" sz="2000" i="1" kern="0">
                                  <a:latin typeface="Cambria Math" panose="02040503050406030204" pitchFamily="18" charset="0"/>
                                  <a:sym typeface="Symbol" panose="05050102010706020507" pitchFamily="18" charset="2"/>
                                </a:rPr>
                                <m:t>𝑟</m:t>
                              </m:r>
                            </m:e>
                            <m:sub>
                              <m:r>
                                <m:rPr>
                                  <m:sty m:val="p"/>
                                </m:rPr>
                                <a:rPr lang="el-GR" altLang="en-US" sz="2000" i="1" kern="0">
                                  <a:latin typeface="Cambria Math" panose="02040503050406030204" pitchFamily="18" charset="0"/>
                                  <a:sym typeface="Symbol" panose="05050102010706020507" pitchFamily="18" charset="2"/>
                                </a:rPr>
                                <m:t>π</m:t>
                              </m:r>
                            </m:sub>
                          </m:sSub>
                        </m:den>
                      </m:f>
                    </m:oMath>
                  </m:oMathPara>
                </a14:m>
                <a:endParaRPr lang="tr-TR" sz="2000" dirty="0"/>
              </a:p>
            </p:txBody>
          </p:sp>
        </mc:Choice>
        <mc:Fallback xmlns="">
          <p:sp>
            <p:nvSpPr>
              <p:cNvPr id="63" name="Rectangle 62"/>
              <p:cNvSpPr>
                <a:spLocks noRot="1" noChangeAspect="1" noMove="1" noResize="1" noEditPoints="1" noAdjustHandles="1" noChangeArrowheads="1" noChangeShapeType="1" noTextEdit="1"/>
              </p:cNvSpPr>
              <p:nvPr/>
            </p:nvSpPr>
            <p:spPr>
              <a:xfrm>
                <a:off x="3987510" y="5503104"/>
                <a:ext cx="1797287" cy="729430"/>
              </a:xfrm>
              <a:prstGeom prst="rect">
                <a:avLst/>
              </a:prstGeom>
              <a:blipFill rotWithShape="0">
                <a:blip r:embed="rId6"/>
                <a:stretch>
                  <a:fillRect/>
                </a:stretch>
              </a:blipFill>
            </p:spPr>
            <p:txBody>
              <a:bodyPr/>
              <a:lstStyle/>
              <a:p>
                <a:r>
                  <a:rPr lang="en-US">
                    <a:noFill/>
                  </a:rPr>
                  <a:t> </a:t>
                </a:r>
              </a:p>
            </p:txBody>
          </p:sp>
        </mc:Fallback>
      </mc:AlternateContent>
      <p:graphicFrame>
        <p:nvGraphicFramePr>
          <p:cNvPr id="42" name="Object 16"/>
          <p:cNvGraphicFramePr>
            <a:graphicFrameLocks noChangeAspect="1"/>
          </p:cNvGraphicFramePr>
          <p:nvPr>
            <p:extLst/>
          </p:nvPr>
        </p:nvGraphicFramePr>
        <p:xfrm>
          <a:off x="6324626" y="1505197"/>
          <a:ext cx="810822" cy="574966"/>
        </p:xfrm>
        <a:graphic>
          <a:graphicData uri="http://schemas.openxmlformats.org/presentationml/2006/ole">
            <mc:AlternateContent xmlns:mc="http://schemas.openxmlformats.org/markup-compatibility/2006">
              <mc:Choice xmlns:v="urn:schemas-microsoft-com:vml" Requires="v">
                <p:oleObj spid="_x0000_s247851" name="Equation" r:id="rId7" imgW="558720" imgH="444240" progId="Equation.3">
                  <p:embed/>
                </p:oleObj>
              </mc:Choice>
              <mc:Fallback>
                <p:oleObj name="Equation" r:id="rId7" imgW="558720" imgH="444240" progId="Equation.3">
                  <p:embed/>
                  <p:pic>
                    <p:nvPicPr>
                      <p:cNvPr id="42" name="Object 16"/>
                      <p:cNvPicPr>
                        <a:picLocks noChangeAspect="1" noChangeArrowheads="1"/>
                      </p:cNvPicPr>
                      <p:nvPr/>
                    </p:nvPicPr>
                    <p:blipFill>
                      <a:blip r:embed="rId8"/>
                      <a:srcRect/>
                      <a:stretch>
                        <a:fillRect/>
                      </a:stretch>
                    </p:blipFill>
                    <p:spPr bwMode="auto">
                      <a:xfrm>
                        <a:off x="6324626" y="1505197"/>
                        <a:ext cx="810822" cy="574966"/>
                      </a:xfrm>
                      <a:prstGeom prst="rect">
                        <a:avLst/>
                      </a:prstGeom>
                      <a:noFill/>
                      <a:ln w="19050">
                        <a:solidFill>
                          <a:schemeClr val="tx1"/>
                        </a:solidFill>
                        <a:prstDash val="dashDot"/>
                      </a:ln>
                      <a:extLst/>
                    </p:spPr>
                  </p:pic>
                </p:oleObj>
              </mc:Fallback>
            </mc:AlternateContent>
          </a:graphicData>
        </a:graphic>
      </p:graphicFrame>
      <mc:AlternateContent xmlns:mc="http://schemas.openxmlformats.org/markup-compatibility/2006" xmlns:a14="http://schemas.microsoft.com/office/drawing/2010/main">
        <mc:Choice Requires="a14">
          <p:sp>
            <p:nvSpPr>
              <p:cNvPr id="49" name="Rectangle 48"/>
              <p:cNvSpPr/>
              <p:nvPr/>
            </p:nvSpPr>
            <p:spPr>
              <a:xfrm>
                <a:off x="219077" y="5077130"/>
                <a:ext cx="2933304" cy="544188"/>
              </a:xfrm>
              <a:prstGeom prst="rect">
                <a:avLst/>
              </a:prstGeom>
            </p:spPr>
            <p:txBody>
              <a:bodyPr wrap="none">
                <a:spAutoFit/>
              </a:bodyPr>
              <a:lstStyle/>
              <a:p>
                <a14:m>
                  <m:oMath xmlns:m="http://schemas.openxmlformats.org/officeDocument/2006/math">
                    <m:sSub>
                      <m:sSubPr>
                        <m:ctrlPr>
                          <a:rPr lang="tr-TR" altLang="en-US" sz="2000" b="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𝑍</m:t>
                        </m:r>
                      </m:e>
                      <m:sub>
                        <m:r>
                          <a:rPr lang="tr-TR" altLang="en-US" sz="2000" b="0" i="1" kern="0" smtClean="0">
                            <a:latin typeface="Cambria Math" panose="02040503050406030204" pitchFamily="18" charset="0"/>
                            <a:sym typeface="Symbol" panose="05050102010706020507" pitchFamily="18" charset="2"/>
                          </a:rPr>
                          <m:t>𝑖𝑛</m:t>
                        </m:r>
                      </m:sub>
                    </m:sSub>
                    <m:r>
                      <a:rPr lang="tr-TR" altLang="en-US" sz="2000" b="0" i="1" kern="0" smtClean="0">
                        <a:latin typeface="Cambria Math" panose="02040503050406030204" pitchFamily="18" charset="0"/>
                        <a:sym typeface="Symbol" panose="05050102010706020507" pitchFamily="18" charset="2"/>
                      </a:rPr>
                      <m:t>=</m:t>
                    </m:r>
                    <m:f>
                      <m:fPr>
                        <m:ctrlPr>
                          <a:rPr lang="tr-TR" altLang="en-US" sz="2000" i="1" kern="0">
                            <a:latin typeface="Cambria Math" panose="02040503050406030204" pitchFamily="18" charset="0"/>
                            <a:sym typeface="Symbol" panose="05050102010706020507" pitchFamily="18" charset="2"/>
                          </a:rPr>
                        </m:ctrlPr>
                      </m:fPr>
                      <m:num>
                        <m:sSub>
                          <m:sSubPr>
                            <m:ctrlPr>
                              <a:rPr lang="tr-TR" altLang="en-US" sz="2000" i="1" ker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𝑣</m:t>
                            </m:r>
                          </m:e>
                          <m:sub>
                            <m:r>
                              <a:rPr lang="tr-TR" altLang="en-US" sz="2000" i="1" kern="0">
                                <a:latin typeface="Cambria Math" panose="02040503050406030204" pitchFamily="18" charset="0"/>
                                <a:sym typeface="Symbol" panose="05050102010706020507" pitchFamily="18" charset="2"/>
                              </a:rPr>
                              <m:t>𝑖𝑛</m:t>
                            </m:r>
                          </m:sub>
                        </m:sSub>
                      </m:num>
                      <m:den>
                        <m:sSub>
                          <m:sSubPr>
                            <m:ctrlPr>
                              <a:rPr lang="tr-TR" altLang="en-US" sz="2000" i="1" ker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 </m:t>
                            </m:r>
                            <m:r>
                              <a:rPr lang="tr-TR" altLang="en-US" sz="2000" b="0" i="1" kern="0" smtClean="0">
                                <a:latin typeface="Cambria Math" panose="02040503050406030204" pitchFamily="18" charset="0"/>
                                <a:sym typeface="Symbol" panose="05050102010706020507" pitchFamily="18" charset="2"/>
                              </a:rPr>
                              <m:t>𝑖</m:t>
                            </m:r>
                          </m:e>
                          <m:sub>
                            <m:r>
                              <a:rPr lang="tr-TR" altLang="en-US" sz="2000" b="0" i="1" kern="0" smtClean="0">
                                <a:latin typeface="Cambria Math" panose="02040503050406030204" pitchFamily="18" charset="0"/>
                                <a:sym typeface="Symbol" panose="05050102010706020507" pitchFamily="18" charset="2"/>
                              </a:rPr>
                              <m:t>𝑖𝑛</m:t>
                            </m:r>
                            <m:r>
                              <a:rPr lang="tr-TR" altLang="en-US" sz="2000" i="1" kern="0">
                                <a:latin typeface="Cambria Math" panose="02040503050406030204" pitchFamily="18" charset="0"/>
                                <a:sym typeface="Symbol" panose="05050102010706020507" pitchFamily="18" charset="2"/>
                              </a:rPr>
                              <m:t> </m:t>
                            </m:r>
                          </m:sub>
                        </m:sSub>
                      </m:den>
                    </m:f>
                    <m:r>
                      <a:rPr lang="tr-TR" altLang="en-US" sz="2000" b="0" i="1" kern="0" smtClean="0">
                        <a:latin typeface="Cambria Math" panose="02040503050406030204" pitchFamily="18" charset="0"/>
                        <a:sym typeface="Symbol" panose="05050102010706020507" pitchFamily="18" charset="2"/>
                      </a:rPr>
                      <m:t> =</m:t>
                    </m:r>
                    <m:r>
                      <m:rPr>
                        <m:sty m:val="p"/>
                      </m:rPr>
                      <a:rPr lang="tr-TR" sz="2000" dirty="0">
                        <a:latin typeface="Cambria Math" panose="02040503050406030204" pitchFamily="18" charset="0"/>
                      </a:rPr>
                      <m:t>R</m:t>
                    </m:r>
                    <m:r>
                      <a:rPr lang="tr-TR" sz="2000" baseline="-25000" dirty="0">
                        <a:latin typeface="Cambria Math" panose="02040503050406030204" pitchFamily="18" charset="0"/>
                      </a:rPr>
                      <m:t>1 </m:t>
                    </m:r>
                    <m:r>
                      <a:rPr lang="tr-TR" sz="2000" dirty="0">
                        <a:latin typeface="Cambria Math" panose="02040503050406030204" pitchFamily="18" charset="0"/>
                      </a:rPr>
                      <m:t>//</m:t>
                    </m:r>
                    <m:r>
                      <m:rPr>
                        <m:sty m:val="p"/>
                      </m:rPr>
                      <a:rPr lang="tr-TR" sz="2000" dirty="0">
                        <a:latin typeface="Cambria Math" panose="02040503050406030204" pitchFamily="18" charset="0"/>
                      </a:rPr>
                      <m:t>R</m:t>
                    </m:r>
                    <m:r>
                      <a:rPr lang="tr-TR" sz="2000" baseline="-25000" dirty="0">
                        <a:latin typeface="Cambria Math" panose="02040503050406030204" pitchFamily="18" charset="0"/>
                      </a:rPr>
                      <m:t>2 </m:t>
                    </m:r>
                    <m:r>
                      <a:rPr lang="tr-TR" sz="2000" dirty="0">
                        <a:latin typeface="Cambria Math" panose="02040503050406030204" pitchFamily="18" charset="0"/>
                      </a:rPr>
                      <m:t>//</m:t>
                    </m:r>
                    <m:r>
                      <m:rPr>
                        <m:sty m:val="p"/>
                      </m:rPr>
                      <a:rPr lang="tr-TR" sz="2000" b="0" i="0" dirty="0" smtClean="0">
                        <a:latin typeface="Cambria Math" panose="02040503050406030204" pitchFamily="18" charset="0"/>
                      </a:rPr>
                      <m:t>r</m:t>
                    </m:r>
                  </m:oMath>
                </a14:m>
                <a:r>
                  <a:rPr lang="el-GR" sz="2000" i="0" baseline="-25000" dirty="0">
                    <a:latin typeface="+mj-lt"/>
                  </a:rPr>
                  <a:t>π</a:t>
                </a:r>
                <a14:m>
                  <m:oMath xmlns:m="http://schemas.openxmlformats.org/officeDocument/2006/math">
                    <m:r>
                      <a:rPr lang="tr-TR" altLang="en-US" sz="2000" b="0" i="1" kern="0" baseline="-25000" smtClean="0">
                        <a:latin typeface="Cambria Math" panose="02040503050406030204" pitchFamily="18" charset="0"/>
                        <a:sym typeface="Symbol" panose="05050102010706020507" pitchFamily="18" charset="2"/>
                      </a:rPr>
                      <m:t> </m:t>
                    </m:r>
                  </m:oMath>
                </a14:m>
                <a:endParaRPr lang="tr-TR" sz="2000" dirty="0"/>
              </a:p>
            </p:txBody>
          </p:sp>
        </mc:Choice>
        <mc:Fallback xmlns="">
          <p:sp>
            <p:nvSpPr>
              <p:cNvPr id="49" name="Rectangle 48"/>
              <p:cNvSpPr>
                <a:spLocks noRot="1" noChangeAspect="1" noMove="1" noResize="1" noEditPoints="1" noAdjustHandles="1" noChangeArrowheads="1" noChangeShapeType="1" noTextEdit="1"/>
              </p:cNvSpPr>
              <p:nvPr/>
            </p:nvSpPr>
            <p:spPr>
              <a:xfrm>
                <a:off x="219077" y="5077130"/>
                <a:ext cx="2933304" cy="544188"/>
              </a:xfrm>
              <a:prstGeom prst="rect">
                <a:avLst/>
              </a:prstGeom>
              <a:blipFill rotWithShape="0">
                <a:blip r:embed="rId13"/>
                <a:stretch>
                  <a:fillRect b="-22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205360" y="5856973"/>
                <a:ext cx="2044919" cy="6721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altLang="en-US" sz="2000" b="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𝑍</m:t>
                          </m:r>
                        </m:e>
                        <m:sub>
                          <m:r>
                            <a:rPr lang="tr-TR" altLang="en-US" sz="2000" b="0" i="1" kern="0" smtClean="0">
                              <a:latin typeface="Cambria Math" panose="02040503050406030204" pitchFamily="18" charset="0"/>
                              <a:sym typeface="Symbol" panose="05050102010706020507" pitchFamily="18" charset="2"/>
                            </a:rPr>
                            <m:t>𝑜𝑢𝑡</m:t>
                          </m:r>
                        </m:sub>
                      </m:sSub>
                      <m:r>
                        <a:rPr lang="tr-TR" altLang="en-US" sz="2000" b="0" i="1" kern="0" smtClean="0">
                          <a:latin typeface="Cambria Math" panose="02040503050406030204" pitchFamily="18" charset="0"/>
                          <a:sym typeface="Symbol" panose="05050102010706020507" pitchFamily="18" charset="2"/>
                        </a:rPr>
                        <m:t>=</m:t>
                      </m:r>
                      <m:f>
                        <m:fPr>
                          <m:ctrlPr>
                            <a:rPr lang="tr-TR" altLang="en-US" sz="2000" i="1" kern="0">
                              <a:latin typeface="Cambria Math" panose="02040503050406030204" pitchFamily="18" charset="0"/>
                              <a:sym typeface="Symbol" panose="05050102010706020507" pitchFamily="18" charset="2"/>
                            </a:rPr>
                          </m:ctrlPr>
                        </m:fPr>
                        <m:num>
                          <m:sSub>
                            <m:sSubPr>
                              <m:ctrlPr>
                                <a:rPr lang="tr-TR" altLang="en-US" sz="2000" i="1" ker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𝑣</m:t>
                              </m:r>
                            </m:e>
                            <m:sub>
                              <m:r>
                                <a:rPr lang="tr-TR" altLang="en-US" sz="2000" b="0" i="1" kern="0" smtClean="0">
                                  <a:latin typeface="Cambria Math" panose="02040503050406030204" pitchFamily="18" charset="0"/>
                                  <a:sym typeface="Symbol" panose="05050102010706020507" pitchFamily="18" charset="2"/>
                                </a:rPr>
                                <m:t>0</m:t>
                              </m:r>
                            </m:sub>
                          </m:sSub>
                        </m:num>
                        <m:den>
                          <m:sSub>
                            <m:sSubPr>
                              <m:ctrlPr>
                                <a:rPr lang="tr-TR" altLang="en-US" sz="2000" i="1" ker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 </m:t>
                              </m:r>
                              <m:r>
                                <a:rPr lang="tr-TR" altLang="en-US" sz="2000" b="0" i="1" kern="0" smtClean="0">
                                  <a:latin typeface="Cambria Math" panose="02040503050406030204" pitchFamily="18" charset="0"/>
                                  <a:sym typeface="Symbol" panose="05050102010706020507" pitchFamily="18" charset="2"/>
                                </a:rPr>
                                <m:t>𝑖</m:t>
                              </m:r>
                            </m:e>
                            <m:sub>
                              <m:r>
                                <a:rPr lang="tr-TR" altLang="en-US" sz="2000" b="0" i="1" kern="0" smtClean="0">
                                  <a:latin typeface="Cambria Math" panose="02040503050406030204" pitchFamily="18" charset="0"/>
                                  <a:sym typeface="Symbol" panose="05050102010706020507" pitchFamily="18" charset="2"/>
                                </a:rPr>
                                <m:t>0</m:t>
                              </m:r>
                              <m:r>
                                <a:rPr lang="tr-TR" altLang="en-US" sz="2000" i="1" kern="0">
                                  <a:latin typeface="Cambria Math" panose="02040503050406030204" pitchFamily="18" charset="0"/>
                                  <a:sym typeface="Symbol" panose="05050102010706020507" pitchFamily="18" charset="2"/>
                                </a:rPr>
                                <m:t> </m:t>
                              </m:r>
                            </m:sub>
                          </m:sSub>
                        </m:den>
                      </m:f>
                      <m:r>
                        <a:rPr lang="tr-TR" altLang="en-US" sz="2000" b="0" i="1" kern="0" smtClean="0">
                          <a:latin typeface="Cambria Math" panose="02040503050406030204" pitchFamily="18" charset="0"/>
                          <a:sym typeface="Symbol" panose="05050102010706020507" pitchFamily="18" charset="2"/>
                        </a:rPr>
                        <m:t> =</m:t>
                      </m:r>
                      <m:r>
                        <m:rPr>
                          <m:sty m:val="p"/>
                        </m:rPr>
                        <a:rPr lang="tr-TR" sz="2000" dirty="0">
                          <a:latin typeface="Cambria Math" panose="02040503050406030204" pitchFamily="18" charset="0"/>
                        </a:rPr>
                        <m:t>R</m:t>
                      </m:r>
                      <m:r>
                        <a:rPr lang="tr-TR" sz="2000" b="0" i="0" baseline="-25000" dirty="0" smtClean="0">
                          <a:latin typeface="Cambria Math" panose="02040503050406030204" pitchFamily="18" charset="0"/>
                        </a:rPr>
                        <m:t>3</m:t>
                      </m:r>
                      <m:r>
                        <a:rPr lang="tr-TR" altLang="en-US" sz="2000" b="0" i="1" kern="0" baseline="-25000" smtClean="0">
                          <a:latin typeface="Cambria Math" panose="02040503050406030204" pitchFamily="18" charset="0"/>
                          <a:sym typeface="Symbol" panose="05050102010706020507" pitchFamily="18" charset="2"/>
                        </a:rPr>
                        <m:t> </m:t>
                      </m:r>
                    </m:oMath>
                  </m:oMathPara>
                </a14:m>
                <a:endParaRPr lang="tr-TR" sz="2000" dirty="0"/>
              </a:p>
            </p:txBody>
          </p:sp>
        </mc:Choice>
        <mc:Fallback xmlns="">
          <p:sp>
            <p:nvSpPr>
              <p:cNvPr id="50" name="Rectangle 49"/>
              <p:cNvSpPr>
                <a:spLocks noRot="1" noChangeAspect="1" noMove="1" noResize="1" noEditPoints="1" noAdjustHandles="1" noChangeArrowheads="1" noChangeShapeType="1" noTextEdit="1"/>
              </p:cNvSpPr>
              <p:nvPr/>
            </p:nvSpPr>
            <p:spPr>
              <a:xfrm>
                <a:off x="205360" y="5856973"/>
                <a:ext cx="2044919" cy="672172"/>
              </a:xfrm>
              <a:prstGeom prst="rect">
                <a:avLst/>
              </a:prstGeom>
              <a:blipFill>
                <a:blip r:embed="rId14"/>
                <a:stretch>
                  <a:fillRect/>
                </a:stretch>
              </a:blipFill>
            </p:spPr>
            <p:txBody>
              <a:bodyPr/>
              <a:lstStyle/>
              <a:p>
                <a:r>
                  <a:rPr lang="tr-TR">
                    <a:noFill/>
                  </a:rPr>
                  <a:t> </a:t>
                </a:r>
              </a:p>
            </p:txBody>
          </p:sp>
        </mc:Fallback>
      </mc:AlternateContent>
      <p:grpSp>
        <p:nvGrpSpPr>
          <p:cNvPr id="2" name="Group 1"/>
          <p:cNvGrpSpPr/>
          <p:nvPr/>
        </p:nvGrpSpPr>
        <p:grpSpPr>
          <a:xfrm>
            <a:off x="3275856" y="1916832"/>
            <a:ext cx="5602080" cy="2162750"/>
            <a:chOff x="3275856" y="1916832"/>
            <a:chExt cx="5602080" cy="2162750"/>
          </a:xfrm>
        </p:grpSpPr>
        <p:sp>
          <p:nvSpPr>
            <p:cNvPr id="39" name="TextBox 38"/>
            <p:cNvSpPr txBox="1"/>
            <p:nvPr/>
          </p:nvSpPr>
          <p:spPr>
            <a:xfrm>
              <a:off x="4977031" y="2760862"/>
              <a:ext cx="631583" cy="276999"/>
            </a:xfrm>
            <a:prstGeom prst="rect">
              <a:avLst/>
            </a:prstGeom>
            <a:noFill/>
          </p:spPr>
          <p:txBody>
            <a:bodyPr wrap="none" lIns="0" tIns="0" rIns="0" bIns="0" rtlCol="0">
              <a:spAutoFit/>
            </a:bodyPr>
            <a:lstStyle/>
            <a:p>
              <a:r>
                <a:rPr lang="tr-TR" dirty="0"/>
                <a:t>R</a:t>
              </a:r>
              <a:r>
                <a:rPr lang="tr-TR" baseline="-25000" dirty="0"/>
                <a:t>1</a:t>
              </a:r>
              <a:r>
                <a:rPr lang="tr-TR" dirty="0"/>
                <a:t>//R</a:t>
              </a:r>
              <a:r>
                <a:rPr lang="tr-TR" baseline="-25000" dirty="0"/>
                <a:t>2</a:t>
              </a:r>
            </a:p>
          </p:txBody>
        </p:sp>
        <p:grpSp>
          <p:nvGrpSpPr>
            <p:cNvPr id="35" name="Group 34"/>
            <p:cNvGrpSpPr/>
            <p:nvPr/>
          </p:nvGrpSpPr>
          <p:grpSpPr>
            <a:xfrm>
              <a:off x="3275856" y="1936934"/>
              <a:ext cx="5602080" cy="2142648"/>
              <a:chOff x="2267744" y="1268760"/>
              <a:chExt cx="6014695" cy="2396880"/>
            </a:xfrm>
          </p:grpSpPr>
          <p:sp>
            <p:nvSpPr>
              <p:cNvPr id="36" name="TextBox 35"/>
              <p:cNvSpPr txBox="1"/>
              <p:nvPr/>
            </p:nvSpPr>
            <p:spPr>
              <a:xfrm>
                <a:off x="2267744" y="2132856"/>
                <a:ext cx="269304" cy="276999"/>
              </a:xfrm>
              <a:prstGeom prst="rect">
                <a:avLst/>
              </a:prstGeom>
              <a:noFill/>
            </p:spPr>
            <p:txBody>
              <a:bodyPr wrap="none" lIns="0" tIns="0" rIns="0" bIns="0" rtlCol="0">
                <a:spAutoFit/>
              </a:bodyPr>
              <a:lstStyle/>
              <a:p>
                <a:r>
                  <a:rPr lang="tr-TR" dirty="0"/>
                  <a:t>=&gt;</a:t>
                </a:r>
                <a:endParaRPr lang="tr-TR" baseline="-25000" dirty="0"/>
              </a:p>
            </p:txBody>
          </p:sp>
          <p:grpSp>
            <p:nvGrpSpPr>
              <p:cNvPr id="64" name="Group 63"/>
              <p:cNvGrpSpPr/>
              <p:nvPr/>
            </p:nvGrpSpPr>
            <p:grpSpPr>
              <a:xfrm>
                <a:off x="2555775" y="1418782"/>
                <a:ext cx="5250087" cy="2246858"/>
                <a:chOff x="2555775" y="1418782"/>
                <a:chExt cx="5250087" cy="2246858"/>
              </a:xfrm>
            </p:grpSpPr>
            <p:grpSp>
              <p:nvGrpSpPr>
                <p:cNvPr id="72" name="Group 71"/>
                <p:cNvGrpSpPr/>
                <p:nvPr/>
              </p:nvGrpSpPr>
              <p:grpSpPr>
                <a:xfrm>
                  <a:off x="2555775" y="1681215"/>
                  <a:ext cx="5174033" cy="1984425"/>
                  <a:chOff x="3938978" y="1843941"/>
                  <a:chExt cx="3243022" cy="1243814"/>
                </a:xfrm>
              </p:grpSpPr>
              <p:pic>
                <p:nvPicPr>
                  <p:cNvPr id="85" name="Picture 8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938978" y="1850830"/>
                    <a:ext cx="669513" cy="669513"/>
                  </a:xfrm>
                  <a:prstGeom prst="rect">
                    <a:avLst/>
                  </a:prstGeom>
                </p:spPr>
              </p:pic>
              <p:pic>
                <p:nvPicPr>
                  <p:cNvPr id="90" name="Picture 8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flipH="1">
                    <a:off x="5961947" y="2602495"/>
                    <a:ext cx="319250" cy="485260"/>
                  </a:xfrm>
                  <a:prstGeom prst="rect">
                    <a:avLst/>
                  </a:prstGeom>
                </p:spPr>
              </p:pic>
              <p:cxnSp>
                <p:nvCxnSpPr>
                  <p:cNvPr id="91" name="Straight Connector 90"/>
                  <p:cNvCxnSpPr/>
                  <p:nvPr/>
                </p:nvCxnSpPr>
                <p:spPr bwMode="auto">
                  <a:xfrm>
                    <a:off x="4266000" y="2664000"/>
                    <a:ext cx="29160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92" name="Straight Connector 91"/>
                  <p:cNvCxnSpPr/>
                  <p:nvPr/>
                </p:nvCxnSpPr>
                <p:spPr bwMode="auto">
                  <a:xfrm>
                    <a:off x="4388397" y="1886920"/>
                    <a:ext cx="1380901"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93" name="Picture 9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flipV="1">
                    <a:off x="6125791" y="1843941"/>
                    <a:ext cx="669600" cy="669600"/>
                  </a:xfrm>
                  <a:prstGeom prst="rect">
                    <a:avLst/>
                  </a:prstGeom>
                </p:spPr>
              </p:pic>
              <p:cxnSp>
                <p:nvCxnSpPr>
                  <p:cNvPr id="94" name="Straight Connector 93"/>
                  <p:cNvCxnSpPr/>
                  <p:nvPr/>
                </p:nvCxnSpPr>
                <p:spPr bwMode="auto">
                  <a:xfrm flipV="1">
                    <a:off x="4273734" y="2401471"/>
                    <a:ext cx="0" cy="262529"/>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95" name="Straight Connector 94"/>
                  <p:cNvCxnSpPr/>
                  <p:nvPr/>
                </p:nvCxnSpPr>
                <p:spPr bwMode="auto">
                  <a:xfrm flipV="1">
                    <a:off x="6459559" y="2406735"/>
                    <a:ext cx="0" cy="252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96" name="Straight Connector 95"/>
                  <p:cNvCxnSpPr/>
                  <p:nvPr/>
                </p:nvCxnSpPr>
                <p:spPr bwMode="auto">
                  <a:xfrm>
                    <a:off x="4266000" y="1886920"/>
                    <a:ext cx="216024"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sp>
              <p:nvSpPr>
                <p:cNvPr id="75" name="TextBox 74"/>
                <p:cNvSpPr txBox="1"/>
                <p:nvPr/>
              </p:nvSpPr>
              <p:spPr>
                <a:xfrm>
                  <a:off x="5628415" y="2230380"/>
                  <a:ext cx="182742" cy="276999"/>
                </a:xfrm>
                <a:prstGeom prst="rect">
                  <a:avLst/>
                </a:prstGeom>
                <a:noFill/>
              </p:spPr>
              <p:txBody>
                <a:bodyPr wrap="none" lIns="0" tIns="0" rIns="0" bIns="0" rtlCol="0">
                  <a:spAutoFit/>
                </a:bodyPr>
                <a:lstStyle/>
                <a:p>
                  <a:r>
                    <a:rPr lang="tr-TR" dirty="0"/>
                    <a:t>r</a:t>
                  </a:r>
                  <a:r>
                    <a:rPr lang="el-GR" baseline="-25000" dirty="0"/>
                    <a:t>π</a:t>
                  </a:r>
                  <a:endParaRPr lang="tr-TR" baseline="-25000" dirty="0"/>
                </a:p>
              </p:txBody>
            </p:sp>
            <p:sp>
              <p:nvSpPr>
                <p:cNvPr id="76" name="TextBox 75"/>
                <p:cNvSpPr txBox="1"/>
                <p:nvPr/>
              </p:nvSpPr>
              <p:spPr>
                <a:xfrm>
                  <a:off x="7524328" y="2215897"/>
                  <a:ext cx="281534" cy="309866"/>
                </a:xfrm>
                <a:prstGeom prst="rect">
                  <a:avLst/>
                </a:prstGeom>
                <a:noFill/>
              </p:spPr>
              <p:txBody>
                <a:bodyPr wrap="none" lIns="0" tIns="0" rIns="0" bIns="0" rtlCol="0">
                  <a:spAutoFit/>
                </a:bodyPr>
                <a:lstStyle/>
                <a:p>
                  <a:r>
                    <a:rPr lang="tr-TR" dirty="0"/>
                    <a:t>R</a:t>
                  </a:r>
                  <a:r>
                    <a:rPr lang="tr-TR" baseline="-25000" dirty="0"/>
                    <a:t>3</a:t>
                  </a:r>
                </a:p>
              </p:txBody>
            </p:sp>
            <p:sp>
              <p:nvSpPr>
                <p:cNvPr id="77" name="Oval 76"/>
                <p:cNvSpPr/>
                <p:nvPr/>
              </p:nvSpPr>
              <p:spPr bwMode="auto">
                <a:xfrm>
                  <a:off x="6945330" y="1717026"/>
                  <a:ext cx="72008" cy="7200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3600" b="1" i="0" u="none" strike="noStrike" cap="none" normalizeH="0" baseline="0">
                    <a:ln>
                      <a:noFill/>
                    </a:ln>
                    <a:solidFill>
                      <a:schemeClr val="tx1"/>
                    </a:solidFill>
                    <a:effectLst/>
                    <a:latin typeface="Arial" charset="0"/>
                  </a:endParaRPr>
                </a:p>
              </p:txBody>
            </p:sp>
            <p:sp>
              <p:nvSpPr>
                <p:cNvPr id="78" name="Oval 77"/>
                <p:cNvSpPr/>
                <p:nvPr/>
              </p:nvSpPr>
              <p:spPr bwMode="auto">
                <a:xfrm>
                  <a:off x="4962314" y="1713783"/>
                  <a:ext cx="72008" cy="7200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3600" b="1" i="0" u="none" strike="noStrike" cap="none" normalizeH="0" baseline="0">
                    <a:ln>
                      <a:noFill/>
                    </a:ln>
                    <a:solidFill>
                      <a:schemeClr val="tx1"/>
                    </a:solidFill>
                    <a:effectLst/>
                    <a:latin typeface="Arial" charset="0"/>
                  </a:endParaRPr>
                </a:p>
              </p:txBody>
            </p:sp>
            <p:sp>
              <p:nvSpPr>
                <p:cNvPr id="79" name="Oval 78"/>
                <p:cNvSpPr/>
                <p:nvPr/>
              </p:nvSpPr>
              <p:spPr bwMode="auto">
                <a:xfrm>
                  <a:off x="6006408" y="2953813"/>
                  <a:ext cx="72008" cy="7200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3600" b="1" i="0" u="none" strike="noStrike" cap="none" normalizeH="0" baseline="0">
                    <a:ln>
                      <a:noFill/>
                    </a:ln>
                    <a:solidFill>
                      <a:schemeClr val="tx1"/>
                    </a:solidFill>
                    <a:effectLst/>
                    <a:latin typeface="Arial" charset="0"/>
                  </a:endParaRPr>
                </a:p>
              </p:txBody>
            </p:sp>
            <p:sp>
              <p:nvSpPr>
                <p:cNvPr id="80" name="TextBox 79"/>
                <p:cNvSpPr txBox="1"/>
                <p:nvPr/>
              </p:nvSpPr>
              <p:spPr>
                <a:xfrm>
                  <a:off x="4935858" y="1418782"/>
                  <a:ext cx="128240" cy="276999"/>
                </a:xfrm>
                <a:prstGeom prst="rect">
                  <a:avLst/>
                </a:prstGeom>
                <a:noFill/>
              </p:spPr>
              <p:txBody>
                <a:bodyPr wrap="none" lIns="0" tIns="0" rIns="0" bIns="0" rtlCol="0">
                  <a:spAutoFit/>
                </a:bodyPr>
                <a:lstStyle/>
                <a:p>
                  <a:r>
                    <a:rPr lang="tr-TR" dirty="0"/>
                    <a:t>b</a:t>
                  </a:r>
                  <a:endParaRPr lang="tr-TR" baseline="-25000" dirty="0"/>
                </a:p>
              </p:txBody>
            </p:sp>
            <p:sp>
              <p:nvSpPr>
                <p:cNvPr id="81" name="TextBox 80"/>
                <p:cNvSpPr txBox="1"/>
                <p:nvPr/>
              </p:nvSpPr>
              <p:spPr>
                <a:xfrm>
                  <a:off x="5958273" y="2653594"/>
                  <a:ext cx="128240" cy="276999"/>
                </a:xfrm>
                <a:prstGeom prst="rect">
                  <a:avLst/>
                </a:prstGeom>
                <a:noFill/>
              </p:spPr>
              <p:txBody>
                <a:bodyPr wrap="none" lIns="0" tIns="0" rIns="0" bIns="0" rtlCol="0">
                  <a:spAutoFit/>
                </a:bodyPr>
                <a:lstStyle/>
                <a:p>
                  <a:r>
                    <a:rPr lang="tr-TR" dirty="0"/>
                    <a:t>e</a:t>
                  </a:r>
                  <a:endParaRPr lang="tr-TR" baseline="-25000" dirty="0"/>
                </a:p>
              </p:txBody>
            </p:sp>
            <p:sp>
              <p:nvSpPr>
                <p:cNvPr id="82" name="TextBox 81"/>
                <p:cNvSpPr txBox="1"/>
                <p:nvPr/>
              </p:nvSpPr>
              <p:spPr>
                <a:xfrm>
                  <a:off x="6917214" y="1428120"/>
                  <a:ext cx="115416" cy="276999"/>
                </a:xfrm>
                <a:prstGeom prst="rect">
                  <a:avLst/>
                </a:prstGeom>
                <a:noFill/>
              </p:spPr>
              <p:txBody>
                <a:bodyPr wrap="none" lIns="0" tIns="0" rIns="0" bIns="0" rtlCol="0">
                  <a:spAutoFit/>
                </a:bodyPr>
                <a:lstStyle/>
                <a:p>
                  <a:r>
                    <a:rPr lang="tr-TR" dirty="0"/>
                    <a:t>c</a:t>
                  </a:r>
                  <a:endParaRPr lang="tr-TR" baseline="-25000" dirty="0"/>
                </a:p>
              </p:txBody>
            </p:sp>
            <p:sp>
              <p:nvSpPr>
                <p:cNvPr id="83" name="TextBox 82"/>
                <p:cNvSpPr txBox="1"/>
                <p:nvPr/>
              </p:nvSpPr>
              <p:spPr>
                <a:xfrm>
                  <a:off x="3459791" y="2073189"/>
                  <a:ext cx="261807" cy="309866"/>
                </a:xfrm>
                <a:prstGeom prst="rect">
                  <a:avLst/>
                </a:prstGeom>
                <a:noFill/>
              </p:spPr>
              <p:txBody>
                <a:bodyPr wrap="none" lIns="0" tIns="0" rIns="0" bIns="0" rtlCol="0">
                  <a:spAutoFit/>
                </a:bodyPr>
                <a:lstStyle/>
                <a:p>
                  <a:r>
                    <a:rPr lang="tr-TR" dirty="0" err="1"/>
                    <a:t>v</a:t>
                  </a:r>
                  <a:r>
                    <a:rPr lang="tr-TR" baseline="-25000" dirty="0" err="1"/>
                    <a:t>in</a:t>
                  </a:r>
                  <a:endParaRPr lang="tr-TR" baseline="-25000" dirty="0"/>
                </a:p>
              </p:txBody>
            </p:sp>
            <p:sp>
              <p:nvSpPr>
                <p:cNvPr id="84" name="TextBox 83"/>
                <p:cNvSpPr txBox="1"/>
                <p:nvPr/>
              </p:nvSpPr>
              <p:spPr>
                <a:xfrm>
                  <a:off x="5940152" y="1988840"/>
                  <a:ext cx="270908" cy="276999"/>
                </a:xfrm>
                <a:prstGeom prst="rect">
                  <a:avLst/>
                </a:prstGeom>
                <a:noFill/>
              </p:spPr>
              <p:txBody>
                <a:bodyPr wrap="none" lIns="0" tIns="0" rIns="0" bIns="0" rtlCol="0">
                  <a:spAutoFit/>
                </a:bodyPr>
                <a:lstStyle/>
                <a:p>
                  <a:r>
                    <a:rPr lang="en-US" dirty="0">
                      <a:latin typeface="Comic Sans MS" panose="030F0702030302020204" pitchFamily="66" charset="0"/>
                    </a:rPr>
                    <a:t>β</a:t>
                  </a:r>
                  <a:r>
                    <a:rPr lang="tr-TR" dirty="0" err="1"/>
                    <a:t>i</a:t>
                  </a:r>
                  <a:r>
                    <a:rPr lang="tr-TR" baseline="-25000" dirty="0" err="1"/>
                    <a:t>b</a:t>
                  </a:r>
                  <a:endParaRPr lang="tr-TR" baseline="-25000" dirty="0"/>
                </a:p>
              </p:txBody>
            </p:sp>
          </p:grpSp>
          <p:cxnSp>
            <p:nvCxnSpPr>
              <p:cNvPr id="65" name="Straight Arrow Connector 64"/>
              <p:cNvCxnSpPr/>
              <p:nvPr/>
            </p:nvCxnSpPr>
            <p:spPr bwMode="auto">
              <a:xfrm>
                <a:off x="4531689" y="1631244"/>
                <a:ext cx="324000"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4499992" y="1296000"/>
                <a:ext cx="136256" cy="276999"/>
              </a:xfrm>
              <a:prstGeom prst="rect">
                <a:avLst/>
              </a:prstGeom>
              <a:noFill/>
            </p:spPr>
            <p:txBody>
              <a:bodyPr wrap="none" lIns="0" tIns="0" rIns="0" bIns="0" rtlCol="0">
                <a:spAutoFit/>
              </a:bodyPr>
              <a:lstStyle/>
              <a:p>
                <a:r>
                  <a:rPr lang="tr-TR" dirty="0" err="1"/>
                  <a:t>i</a:t>
                </a:r>
                <a:r>
                  <a:rPr lang="tr-TR" baseline="-25000" dirty="0" err="1"/>
                  <a:t>b</a:t>
                </a:r>
                <a:endParaRPr lang="tr-TR" baseline="-25000" dirty="0"/>
              </a:p>
            </p:txBody>
          </p:sp>
          <p:cxnSp>
            <p:nvCxnSpPr>
              <p:cNvPr id="67" name="Straight Arrow Connector 66"/>
              <p:cNvCxnSpPr/>
              <p:nvPr/>
            </p:nvCxnSpPr>
            <p:spPr bwMode="auto">
              <a:xfrm flipH="1">
                <a:off x="7128312" y="1628800"/>
                <a:ext cx="252000"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sp>
            <p:nvSpPr>
              <p:cNvPr id="68" name="TextBox 67"/>
              <p:cNvSpPr txBox="1"/>
              <p:nvPr/>
            </p:nvSpPr>
            <p:spPr>
              <a:xfrm>
                <a:off x="7164288" y="1268760"/>
                <a:ext cx="211681" cy="276999"/>
              </a:xfrm>
              <a:prstGeom prst="rect">
                <a:avLst/>
              </a:prstGeom>
              <a:noFill/>
            </p:spPr>
            <p:txBody>
              <a:bodyPr wrap="square" lIns="0" tIns="0" rIns="0" bIns="0" rtlCol="0">
                <a:spAutoFit/>
              </a:bodyPr>
              <a:lstStyle/>
              <a:p>
                <a:r>
                  <a:rPr lang="tr-TR" dirty="0" err="1"/>
                  <a:t>i</a:t>
                </a:r>
                <a:r>
                  <a:rPr lang="tr-TR" baseline="-25000" dirty="0" err="1"/>
                  <a:t>c</a:t>
                </a:r>
                <a:endParaRPr lang="tr-TR" baseline="-25000" dirty="0"/>
              </a:p>
            </p:txBody>
          </p:sp>
          <p:cxnSp>
            <p:nvCxnSpPr>
              <p:cNvPr id="69" name="Straight Connector 68"/>
              <p:cNvCxnSpPr/>
              <p:nvPr/>
            </p:nvCxnSpPr>
            <p:spPr bwMode="auto">
              <a:xfrm>
                <a:off x="6588312" y="1749787"/>
                <a:ext cx="11520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70" name="Oval 69"/>
              <p:cNvSpPr/>
              <p:nvPr/>
            </p:nvSpPr>
            <p:spPr bwMode="auto">
              <a:xfrm>
                <a:off x="7704675" y="1713783"/>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3600" b="1" i="0" u="none" strike="noStrike" cap="none" normalizeH="0" baseline="0">
                  <a:ln>
                    <a:noFill/>
                  </a:ln>
                  <a:solidFill>
                    <a:schemeClr val="tx1"/>
                  </a:solidFill>
                  <a:effectLst/>
                  <a:latin typeface="Arial" charset="0"/>
                </a:endParaRPr>
              </a:p>
            </p:txBody>
          </p:sp>
          <p:sp>
            <p:nvSpPr>
              <p:cNvPr id="71" name="TextBox 70"/>
              <p:cNvSpPr txBox="1"/>
              <p:nvPr/>
            </p:nvSpPr>
            <p:spPr>
              <a:xfrm>
                <a:off x="7821801" y="1562936"/>
                <a:ext cx="460638" cy="309866"/>
              </a:xfrm>
              <a:prstGeom prst="rect">
                <a:avLst/>
              </a:prstGeom>
              <a:noFill/>
            </p:spPr>
            <p:txBody>
              <a:bodyPr wrap="square" lIns="0" tIns="0" rIns="0" bIns="0" rtlCol="0">
                <a:spAutoFit/>
              </a:bodyPr>
              <a:lstStyle/>
              <a:p>
                <a:r>
                  <a:rPr lang="tr-TR" dirty="0" err="1"/>
                  <a:t>v</a:t>
                </a:r>
                <a:r>
                  <a:rPr lang="tr-TR" baseline="-25000" dirty="0" err="1"/>
                  <a:t>out</a:t>
                </a:r>
                <a:endParaRPr lang="tr-TR" baseline="-25000" dirty="0"/>
              </a:p>
            </p:txBody>
          </p:sp>
        </p:grpSp>
        <p:cxnSp>
          <p:nvCxnSpPr>
            <p:cNvPr id="43" name="Straight Arrow Connector 42"/>
            <p:cNvCxnSpPr/>
            <p:nvPr/>
          </p:nvCxnSpPr>
          <p:spPr bwMode="auto">
            <a:xfrm rot="5400000" flipH="1" flipV="1">
              <a:off x="7974392" y="3277919"/>
              <a:ext cx="252000"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8152552" y="3112218"/>
              <a:ext cx="211681" cy="276999"/>
            </a:xfrm>
            <a:prstGeom prst="rect">
              <a:avLst/>
            </a:prstGeom>
            <a:noFill/>
          </p:spPr>
          <p:txBody>
            <a:bodyPr wrap="square" lIns="0" tIns="0" rIns="0" bIns="0" rtlCol="0">
              <a:spAutoFit/>
            </a:bodyPr>
            <a:lstStyle/>
            <a:p>
              <a:r>
                <a:rPr lang="tr-TR" dirty="0" err="1"/>
                <a:t>i</a:t>
              </a:r>
              <a:r>
                <a:rPr lang="tr-TR" baseline="-25000" dirty="0" err="1"/>
                <a:t>c</a:t>
              </a:r>
              <a:endParaRPr lang="tr-TR" baseline="-25000" dirty="0"/>
            </a:p>
          </p:txBody>
        </p:sp>
        <p:cxnSp>
          <p:nvCxnSpPr>
            <p:cNvPr id="45" name="Straight Arrow Connector 44"/>
            <p:cNvCxnSpPr/>
            <p:nvPr/>
          </p:nvCxnSpPr>
          <p:spPr bwMode="auto">
            <a:xfrm>
              <a:off x="4313491" y="2263444"/>
              <a:ext cx="301773"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4283968" y="1963759"/>
              <a:ext cx="169918" cy="276999"/>
            </a:xfrm>
            <a:prstGeom prst="rect">
              <a:avLst/>
            </a:prstGeom>
            <a:noFill/>
          </p:spPr>
          <p:txBody>
            <a:bodyPr wrap="none" lIns="0" tIns="0" rIns="0" bIns="0" rtlCol="0">
              <a:spAutoFit/>
            </a:bodyPr>
            <a:lstStyle/>
            <a:p>
              <a:r>
                <a:rPr lang="tr-TR" dirty="0" err="1"/>
                <a:t>i</a:t>
              </a:r>
              <a:r>
                <a:rPr lang="tr-TR" baseline="-25000" dirty="0" err="1"/>
                <a:t>in</a:t>
              </a:r>
              <a:endParaRPr lang="tr-TR" baseline="-25000" dirty="0"/>
            </a:p>
          </p:txBody>
        </p:sp>
        <p:sp>
          <p:nvSpPr>
            <p:cNvPr id="47" name="Oval 46"/>
            <p:cNvSpPr/>
            <p:nvPr/>
          </p:nvSpPr>
          <p:spPr bwMode="auto">
            <a:xfrm>
              <a:off x="4792964" y="2323799"/>
              <a:ext cx="67068" cy="6437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3600" b="1" i="0" u="none" strike="noStrike" cap="none" normalizeH="0" baseline="0">
                <a:ln>
                  <a:noFill/>
                </a:ln>
                <a:solidFill>
                  <a:schemeClr val="tx1"/>
                </a:solidFill>
                <a:effectLst/>
                <a:latin typeface="Arial" charset="0"/>
              </a:endParaRPr>
            </a:p>
          </p:txBody>
        </p:sp>
        <p:sp>
          <p:nvSpPr>
            <p:cNvPr id="48" name="TextBox 47"/>
            <p:cNvSpPr txBox="1"/>
            <p:nvPr/>
          </p:nvSpPr>
          <p:spPr>
            <a:xfrm>
              <a:off x="4686493" y="1963759"/>
              <a:ext cx="317555" cy="276999"/>
            </a:xfrm>
            <a:prstGeom prst="rect">
              <a:avLst/>
            </a:prstGeom>
            <a:noFill/>
          </p:spPr>
          <p:txBody>
            <a:bodyPr wrap="square" lIns="0" tIns="0" rIns="0" bIns="0" rtlCol="0">
              <a:spAutoFit/>
            </a:bodyPr>
            <a:lstStyle/>
            <a:p>
              <a:r>
                <a:rPr lang="tr-TR" dirty="0" err="1"/>
                <a:t>v</a:t>
              </a:r>
              <a:r>
                <a:rPr lang="tr-TR" baseline="-25000" dirty="0" err="1"/>
                <a:t>in</a:t>
              </a:r>
              <a:endParaRPr lang="tr-TR" baseline="-25000" dirty="0"/>
            </a:p>
          </p:txBody>
        </p:sp>
        <p:cxnSp>
          <p:nvCxnSpPr>
            <p:cNvPr id="51" name="Straight Arrow Connector 50"/>
            <p:cNvCxnSpPr/>
            <p:nvPr/>
          </p:nvCxnSpPr>
          <p:spPr bwMode="auto">
            <a:xfrm flipH="1">
              <a:off x="8172400" y="2251791"/>
              <a:ext cx="242797"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sp>
          <p:nvSpPr>
            <p:cNvPr id="52" name="TextBox 51"/>
            <p:cNvSpPr txBox="1"/>
            <p:nvPr/>
          </p:nvSpPr>
          <p:spPr>
            <a:xfrm>
              <a:off x="8207062" y="1916832"/>
              <a:ext cx="203950" cy="276999"/>
            </a:xfrm>
            <a:prstGeom prst="rect">
              <a:avLst/>
            </a:prstGeom>
            <a:noFill/>
          </p:spPr>
          <p:txBody>
            <a:bodyPr wrap="square" lIns="0" tIns="0" rIns="0" bIns="0" rtlCol="0">
              <a:spAutoFit/>
            </a:bodyPr>
            <a:lstStyle/>
            <a:p>
              <a:r>
                <a:rPr lang="tr-TR" dirty="0"/>
                <a:t>i</a:t>
              </a:r>
              <a:r>
                <a:rPr lang="tr-TR" baseline="-25000" dirty="0"/>
                <a:t>0</a:t>
              </a:r>
            </a:p>
          </p:txBody>
        </p:sp>
      </p:grpSp>
      <p:pic>
        <p:nvPicPr>
          <p:cNvPr id="54" name="Picture 53">
            <a:extLst>
              <a:ext uri="{FF2B5EF4-FFF2-40B4-BE49-F238E27FC236}">
                <a16:creationId xmlns:a16="http://schemas.microsoft.com/office/drawing/2014/main" id="{9FD362A9-C20A-4547-A44C-8D24795899E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16200000">
            <a:off x="5505702" y="2645359"/>
            <a:ext cx="1476000" cy="553500"/>
          </a:xfrm>
          <a:prstGeom prst="rect">
            <a:avLst/>
          </a:prstGeom>
        </p:spPr>
      </p:pic>
      <p:pic>
        <p:nvPicPr>
          <p:cNvPr id="55" name="Picture 54">
            <a:extLst>
              <a:ext uri="{FF2B5EF4-FFF2-40B4-BE49-F238E27FC236}">
                <a16:creationId xmlns:a16="http://schemas.microsoft.com/office/drawing/2014/main" id="{B9F74F70-22AD-4796-A176-50AA41C06AF7}"/>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16200000">
            <a:off x="4096156" y="2647322"/>
            <a:ext cx="1476000" cy="553500"/>
          </a:xfrm>
          <a:prstGeom prst="rect">
            <a:avLst/>
          </a:prstGeom>
        </p:spPr>
      </p:pic>
      <p:pic>
        <p:nvPicPr>
          <p:cNvPr id="56" name="Picture 55">
            <a:extLst>
              <a:ext uri="{FF2B5EF4-FFF2-40B4-BE49-F238E27FC236}">
                <a16:creationId xmlns:a16="http://schemas.microsoft.com/office/drawing/2014/main" id="{CB5A8CE5-0114-4B4F-B569-6C0D78B8343C}"/>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16200000">
            <a:off x="7220381" y="2638279"/>
            <a:ext cx="1476000" cy="553500"/>
          </a:xfrm>
          <a:prstGeom prst="rect">
            <a:avLst/>
          </a:prstGeom>
        </p:spPr>
      </p:pic>
    </p:spTree>
    <p:extLst>
      <p:ext uri="{BB962C8B-B14F-4D97-AF65-F5344CB8AC3E}">
        <p14:creationId xmlns:p14="http://schemas.microsoft.com/office/powerpoint/2010/main" val="278217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49" grpId="0"/>
      <p:bldP spid="5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2263" y="1484784"/>
            <a:ext cx="4083962" cy="3692682"/>
          </a:xfrm>
          <a:prstGeom prst="rect">
            <a:avLst/>
          </a:prstGeom>
        </p:spPr>
      </p:pic>
      <p:sp>
        <p:nvSpPr>
          <p:cNvPr id="3" name="Rectangle 2"/>
          <p:cNvSpPr/>
          <p:nvPr/>
        </p:nvSpPr>
        <p:spPr>
          <a:xfrm>
            <a:off x="251520" y="332656"/>
            <a:ext cx="8784976" cy="1477328"/>
          </a:xfrm>
          <a:prstGeom prst="rect">
            <a:avLst/>
          </a:prstGeom>
        </p:spPr>
        <p:txBody>
          <a:bodyPr wrap="square">
            <a:spAutoFit/>
          </a:bodyPr>
          <a:lstStyle/>
          <a:p>
            <a:r>
              <a:rPr lang="en-US" b="1" dirty="0">
                <a:latin typeface="Comic Sans MS" panose="030F0702030302020204" pitchFamily="66" charset="0"/>
              </a:rPr>
              <a:t>The parameters of the transistor are β = 100</a:t>
            </a:r>
            <a:r>
              <a:rPr lang="tr-TR" b="1" dirty="0">
                <a:latin typeface="Comic Sans MS" panose="030F0702030302020204" pitchFamily="66" charset="0"/>
              </a:rPr>
              <a:t>, </a:t>
            </a:r>
            <a:r>
              <a:rPr lang="en-US" b="1" dirty="0">
                <a:latin typeface="Comic Sans MS" panose="030F0702030302020204" pitchFamily="66" charset="0"/>
              </a:rPr>
              <a:t>V</a:t>
            </a:r>
            <a:r>
              <a:rPr lang="tr-TR" b="1" baseline="-25000" dirty="0">
                <a:latin typeface="Comic Sans MS" panose="030F0702030302020204" pitchFamily="66" charset="0"/>
              </a:rPr>
              <a:t>BE</a:t>
            </a:r>
            <a:r>
              <a:rPr lang="tr-TR" b="1" dirty="0">
                <a:latin typeface="Comic Sans MS" panose="030F0702030302020204" pitchFamily="66" charset="0"/>
              </a:rPr>
              <a:t>=0.7V </a:t>
            </a:r>
            <a:r>
              <a:rPr lang="en-US" b="1" dirty="0">
                <a:latin typeface="Comic Sans MS" panose="030F0702030302020204" pitchFamily="66" charset="0"/>
              </a:rPr>
              <a:t>and V</a:t>
            </a:r>
            <a:r>
              <a:rPr lang="en-US" b="1" baseline="-25000" dirty="0">
                <a:latin typeface="Comic Sans MS" panose="030F0702030302020204" pitchFamily="66" charset="0"/>
              </a:rPr>
              <a:t>A</a:t>
            </a:r>
            <a:r>
              <a:rPr lang="en-US" b="1" dirty="0">
                <a:latin typeface="Comic Sans MS" panose="030F0702030302020204" pitchFamily="66" charset="0"/>
              </a:rPr>
              <a:t> =∞.</a:t>
            </a:r>
          </a:p>
          <a:p>
            <a:r>
              <a:rPr lang="en-US" dirty="0">
                <a:latin typeface="Comic Sans MS" panose="030F0702030302020204" pitchFamily="66" charset="0"/>
              </a:rPr>
              <a:t>(a) Find the </a:t>
            </a:r>
            <a:r>
              <a:rPr lang="tr-TR" dirty="0">
                <a:latin typeface="Comic Sans MS" panose="030F0702030302020204" pitchFamily="66" charset="0"/>
              </a:rPr>
              <a:t>DC</a:t>
            </a:r>
            <a:r>
              <a:rPr lang="en-US" dirty="0">
                <a:latin typeface="Comic Sans MS" panose="030F0702030302020204" pitchFamily="66" charset="0"/>
              </a:rPr>
              <a:t> voltages at the base and emitter terminals.</a:t>
            </a:r>
          </a:p>
          <a:p>
            <a:r>
              <a:rPr lang="en-US" dirty="0">
                <a:latin typeface="Comic Sans MS" panose="030F0702030302020204" pitchFamily="66" charset="0"/>
              </a:rPr>
              <a:t>(b) Find R</a:t>
            </a:r>
            <a:r>
              <a:rPr lang="en-US" baseline="-25000" dirty="0">
                <a:latin typeface="Comic Sans MS" panose="030F0702030302020204" pitchFamily="66" charset="0"/>
              </a:rPr>
              <a:t>C</a:t>
            </a:r>
            <a:r>
              <a:rPr lang="en-US" dirty="0">
                <a:latin typeface="Comic Sans MS" panose="030F0702030302020204" pitchFamily="66" charset="0"/>
              </a:rPr>
              <a:t> such that V</a:t>
            </a:r>
            <a:r>
              <a:rPr lang="en-US" baseline="-25000" dirty="0">
                <a:latin typeface="Comic Sans MS" panose="030F0702030302020204" pitchFamily="66" charset="0"/>
              </a:rPr>
              <a:t>CEQ</a:t>
            </a:r>
            <a:r>
              <a:rPr lang="en-US" dirty="0">
                <a:latin typeface="Comic Sans MS" panose="030F0702030302020204" pitchFamily="66" charset="0"/>
              </a:rPr>
              <a:t> = 3.5 V.</a:t>
            </a:r>
          </a:p>
          <a:p>
            <a:r>
              <a:rPr lang="en-US" dirty="0">
                <a:latin typeface="Comic Sans MS" panose="030F0702030302020204" pitchFamily="66" charset="0"/>
              </a:rPr>
              <a:t>(c) Assuming C</a:t>
            </a:r>
            <a:r>
              <a:rPr lang="en-US" baseline="-25000" dirty="0">
                <a:latin typeface="Comic Sans MS" panose="030F0702030302020204" pitchFamily="66" charset="0"/>
              </a:rPr>
              <a:t>C</a:t>
            </a:r>
            <a:r>
              <a:rPr lang="en-US" dirty="0">
                <a:latin typeface="Comic Sans MS" panose="030F0702030302020204" pitchFamily="66" charset="0"/>
              </a:rPr>
              <a:t> and C</a:t>
            </a:r>
            <a:r>
              <a:rPr lang="en-US" baseline="-25000" dirty="0">
                <a:latin typeface="Comic Sans MS" panose="030F0702030302020204" pitchFamily="66" charset="0"/>
              </a:rPr>
              <a:t>E</a:t>
            </a:r>
            <a:r>
              <a:rPr lang="en-US" dirty="0">
                <a:latin typeface="Comic Sans MS" panose="030F0702030302020204" pitchFamily="66" charset="0"/>
              </a:rPr>
              <a:t> act as short circuits, determine the small-signal voltage gain A</a:t>
            </a:r>
            <a:r>
              <a:rPr lang="en-US" baseline="-25000" dirty="0">
                <a:latin typeface="Comic Sans MS" panose="030F0702030302020204" pitchFamily="66" charset="0"/>
              </a:rPr>
              <a:t>v</a:t>
            </a:r>
            <a:r>
              <a:rPr lang="en-US" dirty="0">
                <a:latin typeface="Comic Sans MS" panose="030F0702030302020204" pitchFamily="66" charset="0"/>
              </a:rPr>
              <a:t> = </a:t>
            </a:r>
            <a:r>
              <a:rPr lang="en-US" dirty="0" err="1">
                <a:latin typeface="Comic Sans MS" panose="030F0702030302020204" pitchFamily="66" charset="0"/>
              </a:rPr>
              <a:t>v</a:t>
            </a:r>
            <a:r>
              <a:rPr lang="en-US" baseline="-25000" dirty="0" err="1">
                <a:latin typeface="Comic Sans MS" panose="030F0702030302020204" pitchFamily="66" charset="0"/>
              </a:rPr>
              <a:t>o</a:t>
            </a:r>
            <a:r>
              <a:rPr lang="en-US" dirty="0">
                <a:latin typeface="Comic Sans MS" panose="030F0702030302020204" pitchFamily="66" charset="0"/>
              </a:rPr>
              <a:t> /v</a:t>
            </a:r>
            <a:r>
              <a:rPr lang="en-US" baseline="-25000" dirty="0">
                <a:latin typeface="Comic Sans MS" panose="030F0702030302020204" pitchFamily="66" charset="0"/>
              </a:rPr>
              <a:t>s</a:t>
            </a:r>
            <a:r>
              <a:rPr lang="en-US" dirty="0">
                <a:latin typeface="Comic Sans MS" panose="030F0702030302020204" pitchFamily="66" charset="0"/>
              </a:rPr>
              <a:t>.</a:t>
            </a:r>
          </a:p>
        </p:txBody>
      </p:sp>
      <p:pic>
        <p:nvPicPr>
          <p:cNvPr id="6" name="Picture 5"/>
          <p:cNvPicPr>
            <a:picLocks noChangeAspect="1"/>
          </p:cNvPicPr>
          <p:nvPr/>
        </p:nvPicPr>
        <p:blipFill>
          <a:blip r:embed="rId3"/>
          <a:stretch>
            <a:fillRect/>
          </a:stretch>
        </p:blipFill>
        <p:spPr>
          <a:xfrm>
            <a:off x="4391897" y="4005064"/>
            <a:ext cx="3578283" cy="2004237"/>
          </a:xfrm>
          <a:prstGeom prst="rect">
            <a:avLst/>
          </a:prstGeom>
        </p:spPr>
      </p:pic>
      <p:grpSp>
        <p:nvGrpSpPr>
          <p:cNvPr id="8" name="Group 7"/>
          <p:cNvGrpSpPr/>
          <p:nvPr/>
        </p:nvGrpSpPr>
        <p:grpSpPr>
          <a:xfrm>
            <a:off x="4211960" y="1741086"/>
            <a:ext cx="4678378" cy="2174405"/>
            <a:chOff x="4211960" y="1741086"/>
            <a:chExt cx="4678378" cy="2174405"/>
          </a:xfrm>
        </p:grpSpPr>
        <p:pic>
          <p:nvPicPr>
            <p:cNvPr id="5" name="Picture 4"/>
            <p:cNvPicPr>
              <a:picLocks noChangeAspect="1"/>
            </p:cNvPicPr>
            <p:nvPr/>
          </p:nvPicPr>
          <p:blipFill>
            <a:blip r:embed="rId4"/>
            <a:stretch>
              <a:fillRect/>
            </a:stretch>
          </p:blipFill>
          <p:spPr>
            <a:xfrm>
              <a:off x="4211960" y="1741086"/>
              <a:ext cx="4678378" cy="2174405"/>
            </a:xfrm>
            <a:prstGeom prst="rect">
              <a:avLst/>
            </a:prstGeom>
          </p:spPr>
        </p:pic>
        <p:pic>
          <p:nvPicPr>
            <p:cNvPr id="7" name="Picture 6"/>
            <p:cNvPicPr>
              <a:picLocks noChangeAspect="1"/>
            </p:cNvPicPr>
            <p:nvPr/>
          </p:nvPicPr>
          <p:blipFill>
            <a:blip r:embed="rId5"/>
            <a:stretch>
              <a:fillRect/>
            </a:stretch>
          </p:blipFill>
          <p:spPr>
            <a:xfrm>
              <a:off x="6386400" y="3600000"/>
              <a:ext cx="709960" cy="234000"/>
            </a:xfrm>
            <a:prstGeom prst="rect">
              <a:avLst/>
            </a:prstGeom>
          </p:spPr>
        </p:pic>
      </p:grpSp>
    </p:spTree>
    <p:extLst>
      <p:ext uri="{BB962C8B-B14F-4D97-AF65-F5344CB8AC3E}">
        <p14:creationId xmlns:p14="http://schemas.microsoft.com/office/powerpoint/2010/main" val="84038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0575" y="908720"/>
            <a:ext cx="2508322" cy="2268000"/>
          </a:xfrm>
          <a:prstGeom prst="rect">
            <a:avLst/>
          </a:prstGeom>
        </p:spPr>
      </p:pic>
      <p:sp>
        <p:nvSpPr>
          <p:cNvPr id="3" name="Rectangle 2"/>
          <p:cNvSpPr/>
          <p:nvPr/>
        </p:nvSpPr>
        <p:spPr>
          <a:xfrm>
            <a:off x="251520" y="332656"/>
            <a:ext cx="8784976" cy="707886"/>
          </a:xfrm>
          <a:prstGeom prst="rect">
            <a:avLst/>
          </a:prstGeom>
        </p:spPr>
        <p:txBody>
          <a:bodyPr wrap="square">
            <a:spAutoFit/>
          </a:bodyPr>
          <a:lstStyle/>
          <a:p>
            <a:r>
              <a:rPr lang="tr-TR" sz="2000" b="1" dirty="0" err="1">
                <a:latin typeface="Comic Sans MS" panose="030F0702030302020204" pitchFamily="66" charset="0"/>
              </a:rPr>
              <a:t>Continue</a:t>
            </a:r>
            <a:r>
              <a:rPr lang="tr-TR" sz="2000" b="1" dirty="0">
                <a:latin typeface="Comic Sans MS" panose="030F0702030302020204" pitchFamily="66" charset="0"/>
              </a:rPr>
              <a:t>: </a:t>
            </a:r>
            <a:r>
              <a:rPr lang="en-US" sz="2000" b="1" dirty="0">
                <a:latin typeface="Comic Sans MS" panose="030F0702030302020204" pitchFamily="66" charset="0"/>
              </a:rPr>
              <a:t>The parameters of the transistor are β = 100</a:t>
            </a:r>
            <a:r>
              <a:rPr lang="tr-TR" sz="2000" b="1" dirty="0">
                <a:latin typeface="Comic Sans MS" panose="030F0702030302020204" pitchFamily="66" charset="0"/>
              </a:rPr>
              <a:t>, </a:t>
            </a:r>
            <a:r>
              <a:rPr lang="en-US" sz="2000" b="1" dirty="0">
                <a:latin typeface="Comic Sans MS" panose="030F0702030302020204" pitchFamily="66" charset="0"/>
              </a:rPr>
              <a:t>V</a:t>
            </a:r>
            <a:r>
              <a:rPr lang="tr-TR" sz="2000" b="1" baseline="-25000" dirty="0">
                <a:latin typeface="Comic Sans MS" panose="030F0702030302020204" pitchFamily="66" charset="0"/>
              </a:rPr>
              <a:t>BE</a:t>
            </a:r>
            <a:r>
              <a:rPr lang="tr-TR" sz="2000" b="1" dirty="0">
                <a:latin typeface="Comic Sans MS" panose="030F0702030302020204" pitchFamily="66" charset="0"/>
              </a:rPr>
              <a:t>=0.7V </a:t>
            </a:r>
            <a:r>
              <a:rPr lang="en-US" sz="2000" b="1" dirty="0">
                <a:latin typeface="Comic Sans MS" panose="030F0702030302020204" pitchFamily="66" charset="0"/>
              </a:rPr>
              <a:t>and V</a:t>
            </a:r>
            <a:r>
              <a:rPr lang="en-US" sz="2000" b="1" baseline="-25000" dirty="0">
                <a:latin typeface="Comic Sans MS" panose="030F0702030302020204" pitchFamily="66" charset="0"/>
              </a:rPr>
              <a:t>A</a:t>
            </a:r>
            <a:r>
              <a:rPr lang="en-US" sz="2000" b="1" dirty="0">
                <a:latin typeface="Comic Sans MS" panose="030F0702030302020204" pitchFamily="66" charset="0"/>
              </a:rPr>
              <a:t> =∞.</a:t>
            </a:r>
          </a:p>
        </p:txBody>
      </p:sp>
      <mc:AlternateContent xmlns:mc="http://schemas.openxmlformats.org/markup-compatibility/2006" xmlns:a14="http://schemas.microsoft.com/office/drawing/2010/main">
        <mc:Choice Requires="a14">
          <p:sp>
            <p:nvSpPr>
              <p:cNvPr id="8" name="Rectangle 7"/>
              <p:cNvSpPr/>
              <p:nvPr/>
            </p:nvSpPr>
            <p:spPr>
              <a:xfrm>
                <a:off x="365988" y="3926492"/>
                <a:ext cx="3475587" cy="643318"/>
              </a:xfrm>
              <a:prstGeom prst="rect">
                <a:avLst/>
              </a:prstGeom>
            </p:spPr>
            <p:txBody>
              <a:bodyPr wrap="square">
                <a:spAutoFit/>
              </a:bodyPr>
              <a:lstStyle/>
              <a:p>
                <a14:m>
                  <m:oMath xmlns:m="http://schemas.openxmlformats.org/officeDocument/2006/math">
                    <m:sSub>
                      <m:sSubPr>
                        <m:ctrlPr>
                          <a:rPr lang="tr-TR" altLang="en-US" sz="2200" b="0" i="1" kern="0" smtClean="0">
                            <a:latin typeface="Cambria Math" panose="02040503050406030204" pitchFamily="18" charset="0"/>
                            <a:sym typeface="Symbol" panose="05050102010706020507" pitchFamily="18" charset="2"/>
                          </a:rPr>
                        </m:ctrlPr>
                      </m:sSubPr>
                      <m:e>
                        <m:r>
                          <a:rPr lang="tr-TR" altLang="en-US" sz="2200" b="0" i="1" kern="0" smtClean="0">
                            <a:latin typeface="Cambria Math" panose="02040503050406030204" pitchFamily="18" charset="0"/>
                            <a:sym typeface="Symbol" panose="05050102010706020507" pitchFamily="18" charset="2"/>
                          </a:rPr>
                          <m:t>𝑣</m:t>
                        </m:r>
                      </m:e>
                      <m:sub>
                        <m:r>
                          <a:rPr lang="tr-TR" altLang="en-US" sz="2200" b="0" i="1" kern="0" smtClean="0">
                            <a:latin typeface="Cambria Math" panose="02040503050406030204" pitchFamily="18" charset="0"/>
                            <a:sym typeface="Symbol" panose="05050102010706020507" pitchFamily="18" charset="2"/>
                          </a:rPr>
                          <m:t>𝑏𝑒</m:t>
                        </m:r>
                      </m:sub>
                    </m:sSub>
                    <m:r>
                      <a:rPr lang="tr-TR" altLang="en-US" sz="2200" b="0" i="1" kern="0" smtClean="0">
                        <a:latin typeface="Cambria Math" panose="02040503050406030204" pitchFamily="18" charset="0"/>
                        <a:sym typeface="Symbol" panose="05050102010706020507" pitchFamily="18" charset="2"/>
                      </a:rPr>
                      <m:t>=</m:t>
                    </m:r>
                    <m:f>
                      <m:fPr>
                        <m:ctrlPr>
                          <a:rPr lang="tr-TR" altLang="en-US" sz="2200" i="1" kern="0">
                            <a:latin typeface="Cambria Math" panose="02040503050406030204" pitchFamily="18" charset="0"/>
                            <a:sym typeface="Symbol" panose="05050102010706020507" pitchFamily="18" charset="2"/>
                          </a:rPr>
                        </m:ctrlPr>
                      </m:fPr>
                      <m:num>
                        <m:sSub>
                          <m:sSubPr>
                            <m:ctrlPr>
                              <a:rPr lang="tr-TR" altLang="en-US" sz="2200" i="1" kern="0">
                                <a:latin typeface="Cambria Math" panose="02040503050406030204" pitchFamily="18" charset="0"/>
                                <a:sym typeface="Symbol" panose="05050102010706020507" pitchFamily="18" charset="2"/>
                              </a:rPr>
                            </m:ctrlPr>
                          </m:sSubPr>
                          <m:e>
                            <m:r>
                              <a:rPr lang="tr-TR" altLang="en-US" sz="2200" i="1" kern="0">
                                <a:latin typeface="Cambria Math" panose="02040503050406030204" pitchFamily="18" charset="0"/>
                                <a:sym typeface="Symbol" panose="05050102010706020507" pitchFamily="18" charset="2"/>
                              </a:rPr>
                              <m:t> </m:t>
                            </m:r>
                            <m:r>
                              <a:rPr lang="tr-TR" altLang="en-US" sz="2200" i="1" kern="0">
                                <a:latin typeface="Cambria Math" panose="02040503050406030204" pitchFamily="18" charset="0"/>
                                <a:sym typeface="Symbol" panose="05050102010706020507" pitchFamily="18" charset="2"/>
                              </a:rPr>
                              <m:t>𝑅</m:t>
                            </m:r>
                          </m:e>
                          <m:sub>
                            <m:r>
                              <a:rPr lang="tr-TR" altLang="en-US" sz="2200" i="1" kern="0">
                                <a:latin typeface="Cambria Math" panose="02040503050406030204" pitchFamily="18" charset="0"/>
                                <a:sym typeface="Symbol" panose="05050102010706020507" pitchFamily="18" charset="2"/>
                              </a:rPr>
                              <m:t>𝐵</m:t>
                            </m:r>
                          </m:sub>
                        </m:sSub>
                        <m:r>
                          <a:rPr lang="tr-TR" altLang="en-US" sz="2400" i="1" kern="0">
                            <a:latin typeface="Cambria Math" panose="02040503050406030204" pitchFamily="18" charset="0"/>
                            <a:sym typeface="Symbol" panose="05050102010706020507" pitchFamily="18" charset="2"/>
                          </a:rPr>
                          <m:t>//</m:t>
                        </m:r>
                        <m:sSub>
                          <m:sSubPr>
                            <m:ctrlPr>
                              <a:rPr lang="tr-TR" altLang="en-US" sz="2200" i="1" kern="0">
                                <a:latin typeface="Cambria Math" panose="02040503050406030204" pitchFamily="18" charset="0"/>
                                <a:sym typeface="Symbol" panose="05050102010706020507" pitchFamily="18" charset="2"/>
                              </a:rPr>
                            </m:ctrlPr>
                          </m:sSubPr>
                          <m:e>
                            <m:r>
                              <a:rPr lang="tr-TR" altLang="en-US" sz="2200" i="1" kern="0">
                                <a:latin typeface="Cambria Math" panose="02040503050406030204" pitchFamily="18" charset="0"/>
                                <a:sym typeface="Symbol" panose="05050102010706020507" pitchFamily="18" charset="2"/>
                              </a:rPr>
                              <m:t>𝑟</m:t>
                            </m:r>
                          </m:e>
                          <m:sub>
                            <m:r>
                              <m:rPr>
                                <m:sty m:val="p"/>
                              </m:rPr>
                              <a:rPr lang="el-GR" altLang="en-US" sz="2200" i="1" kern="0">
                                <a:latin typeface="Cambria Math" panose="02040503050406030204" pitchFamily="18" charset="0"/>
                                <a:sym typeface="Symbol" panose="05050102010706020507" pitchFamily="18" charset="2"/>
                              </a:rPr>
                              <m:t>π</m:t>
                            </m:r>
                          </m:sub>
                        </m:sSub>
                      </m:num>
                      <m:den>
                        <m:sSub>
                          <m:sSubPr>
                            <m:ctrlPr>
                              <a:rPr lang="tr-TR" altLang="en-US" sz="2200" i="1" kern="0">
                                <a:latin typeface="Cambria Math" panose="02040503050406030204" pitchFamily="18" charset="0"/>
                                <a:sym typeface="Symbol" panose="05050102010706020507" pitchFamily="18" charset="2"/>
                              </a:rPr>
                            </m:ctrlPr>
                          </m:sSubPr>
                          <m:e>
                            <m:r>
                              <a:rPr lang="tr-TR" altLang="en-US" sz="2200" i="1" kern="0">
                                <a:latin typeface="Cambria Math" panose="02040503050406030204" pitchFamily="18" charset="0"/>
                                <a:sym typeface="Symbol" panose="05050102010706020507" pitchFamily="18" charset="2"/>
                              </a:rPr>
                              <m:t>𝑅</m:t>
                            </m:r>
                          </m:e>
                          <m:sub>
                            <m:r>
                              <a:rPr lang="tr-TR" altLang="en-US" sz="2200" i="1" kern="0">
                                <a:latin typeface="Cambria Math" panose="02040503050406030204" pitchFamily="18" charset="0"/>
                                <a:sym typeface="Symbol" panose="05050102010706020507" pitchFamily="18" charset="2"/>
                              </a:rPr>
                              <m:t>𝑠</m:t>
                            </m:r>
                          </m:sub>
                        </m:sSub>
                        <m:r>
                          <a:rPr lang="tr-TR" altLang="en-US" sz="2200" i="1" kern="0">
                            <a:latin typeface="Cambria Math" panose="02040503050406030204" pitchFamily="18" charset="0"/>
                            <a:sym typeface="Symbol" panose="05050102010706020507" pitchFamily="18" charset="2"/>
                          </a:rPr>
                          <m:t>+</m:t>
                        </m:r>
                        <m:sSub>
                          <m:sSubPr>
                            <m:ctrlPr>
                              <a:rPr lang="tr-TR" altLang="en-US" sz="2200" i="1" kern="0">
                                <a:latin typeface="Cambria Math" panose="02040503050406030204" pitchFamily="18" charset="0"/>
                                <a:sym typeface="Symbol" panose="05050102010706020507" pitchFamily="18" charset="2"/>
                              </a:rPr>
                            </m:ctrlPr>
                          </m:sSubPr>
                          <m:e>
                            <m:r>
                              <a:rPr lang="tr-TR" altLang="en-US" sz="2200" i="1" kern="0">
                                <a:latin typeface="Cambria Math" panose="02040503050406030204" pitchFamily="18" charset="0"/>
                                <a:sym typeface="Symbol" panose="05050102010706020507" pitchFamily="18" charset="2"/>
                              </a:rPr>
                              <m:t> </m:t>
                            </m:r>
                            <m:r>
                              <a:rPr lang="tr-TR" altLang="en-US" sz="2200" i="1" kern="0">
                                <a:latin typeface="Cambria Math" panose="02040503050406030204" pitchFamily="18" charset="0"/>
                                <a:sym typeface="Symbol" panose="05050102010706020507" pitchFamily="18" charset="2"/>
                              </a:rPr>
                              <m:t>𝑅</m:t>
                            </m:r>
                          </m:e>
                          <m:sub>
                            <m:r>
                              <a:rPr lang="tr-TR" altLang="en-US" sz="2200" i="1" kern="0">
                                <a:latin typeface="Cambria Math" panose="02040503050406030204" pitchFamily="18" charset="0"/>
                                <a:sym typeface="Symbol" panose="05050102010706020507" pitchFamily="18" charset="2"/>
                              </a:rPr>
                              <m:t>𝐵</m:t>
                            </m:r>
                          </m:sub>
                        </m:sSub>
                        <m:r>
                          <a:rPr lang="tr-TR" altLang="en-US" sz="2400" i="1" kern="0">
                            <a:latin typeface="Cambria Math" panose="02040503050406030204" pitchFamily="18" charset="0"/>
                            <a:sym typeface="Symbol" panose="05050102010706020507" pitchFamily="18" charset="2"/>
                          </a:rPr>
                          <m:t>//</m:t>
                        </m:r>
                        <m:sSub>
                          <m:sSubPr>
                            <m:ctrlPr>
                              <a:rPr lang="tr-TR" altLang="en-US" sz="2200" i="1" kern="0">
                                <a:latin typeface="Cambria Math" panose="02040503050406030204" pitchFamily="18" charset="0"/>
                                <a:sym typeface="Symbol" panose="05050102010706020507" pitchFamily="18" charset="2"/>
                              </a:rPr>
                            </m:ctrlPr>
                          </m:sSubPr>
                          <m:e>
                            <m:r>
                              <a:rPr lang="tr-TR" altLang="en-US" sz="2200" i="1" kern="0">
                                <a:latin typeface="Cambria Math" panose="02040503050406030204" pitchFamily="18" charset="0"/>
                                <a:sym typeface="Symbol" panose="05050102010706020507" pitchFamily="18" charset="2"/>
                              </a:rPr>
                              <m:t>𝑟</m:t>
                            </m:r>
                          </m:e>
                          <m:sub>
                            <m:r>
                              <m:rPr>
                                <m:sty m:val="p"/>
                              </m:rPr>
                              <a:rPr lang="el-GR" altLang="en-US" sz="2200" i="1" kern="0">
                                <a:latin typeface="Cambria Math" panose="02040503050406030204" pitchFamily="18" charset="0"/>
                                <a:sym typeface="Symbol" panose="05050102010706020507" pitchFamily="18" charset="2"/>
                              </a:rPr>
                              <m:t>π</m:t>
                            </m:r>
                          </m:sub>
                        </m:sSub>
                      </m:den>
                    </m:f>
                    <m:sSub>
                      <m:sSubPr>
                        <m:ctrlPr>
                          <a:rPr lang="tr-TR" altLang="en-US" sz="2200" i="1" kern="0" smtClean="0">
                            <a:latin typeface="Cambria Math" panose="02040503050406030204" pitchFamily="18" charset="0"/>
                            <a:sym typeface="Symbol" panose="05050102010706020507" pitchFamily="18" charset="2"/>
                          </a:rPr>
                        </m:ctrlPr>
                      </m:sSubPr>
                      <m:e>
                        <m:r>
                          <a:rPr lang="tr-TR" altLang="en-US" sz="2200" b="0" i="1" kern="0" smtClean="0">
                            <a:latin typeface="Cambria Math" panose="02040503050406030204" pitchFamily="18" charset="0"/>
                            <a:sym typeface="Symbol" panose="05050102010706020507" pitchFamily="18" charset="2"/>
                          </a:rPr>
                          <m:t>𝑣</m:t>
                        </m:r>
                      </m:e>
                      <m:sub>
                        <m:r>
                          <a:rPr lang="tr-TR" altLang="en-US" sz="2200" b="0" i="1" kern="0" smtClean="0">
                            <a:latin typeface="Cambria Math" panose="02040503050406030204" pitchFamily="18" charset="0"/>
                            <a:sym typeface="Symbol" panose="05050102010706020507" pitchFamily="18" charset="2"/>
                          </a:rPr>
                          <m:t>𝑠</m:t>
                        </m:r>
                      </m:sub>
                    </m:sSub>
                  </m:oMath>
                </a14:m>
                <a:r>
                  <a:rPr lang="tr-TR" sz="2200" dirty="0"/>
                  <a:t>= </a:t>
                </a:r>
                <a14:m>
                  <m:oMath xmlns:m="http://schemas.openxmlformats.org/officeDocument/2006/math">
                    <m:sSub>
                      <m:sSubPr>
                        <m:ctrlPr>
                          <a:rPr lang="tr-TR" altLang="en-US" sz="2200" i="1" kern="0" smtClean="0">
                            <a:latin typeface="Cambria Math" panose="02040503050406030204" pitchFamily="18" charset="0"/>
                            <a:sym typeface="Symbol" panose="05050102010706020507" pitchFamily="18" charset="2"/>
                          </a:rPr>
                        </m:ctrlPr>
                      </m:sSubPr>
                      <m:e>
                        <m:r>
                          <a:rPr lang="tr-TR" altLang="en-US" sz="2200" b="0" i="1" kern="0" smtClean="0">
                            <a:latin typeface="Cambria Math" panose="02040503050406030204" pitchFamily="18" charset="0"/>
                            <a:sym typeface="Symbol" panose="05050102010706020507" pitchFamily="18" charset="2"/>
                          </a:rPr>
                          <m:t>𝑖</m:t>
                        </m:r>
                      </m:e>
                      <m:sub>
                        <m:r>
                          <a:rPr lang="tr-TR" altLang="en-US" sz="2200" b="0" i="1" kern="0" smtClean="0">
                            <a:latin typeface="Cambria Math" panose="02040503050406030204" pitchFamily="18" charset="0"/>
                            <a:sym typeface="Symbol" panose="05050102010706020507" pitchFamily="18" charset="2"/>
                          </a:rPr>
                          <m:t>𝑏</m:t>
                        </m:r>
                      </m:sub>
                    </m:sSub>
                    <m:sSub>
                      <m:sSubPr>
                        <m:ctrlPr>
                          <a:rPr lang="tr-TR" altLang="en-US" sz="2200" i="1" kern="0" smtClean="0">
                            <a:latin typeface="Cambria Math" panose="02040503050406030204" pitchFamily="18" charset="0"/>
                            <a:sym typeface="Symbol" panose="05050102010706020507" pitchFamily="18" charset="2"/>
                          </a:rPr>
                        </m:ctrlPr>
                      </m:sSubPr>
                      <m:e>
                        <m:r>
                          <a:rPr lang="tr-TR" altLang="en-US" sz="2200" b="0" i="1" kern="0" smtClean="0">
                            <a:latin typeface="Cambria Math" panose="02040503050406030204" pitchFamily="18" charset="0"/>
                            <a:sym typeface="Symbol" panose="05050102010706020507" pitchFamily="18" charset="2"/>
                          </a:rPr>
                          <m:t> </m:t>
                        </m:r>
                        <m:r>
                          <a:rPr lang="tr-TR" altLang="en-US" sz="2200" i="1" kern="0">
                            <a:latin typeface="Cambria Math" panose="02040503050406030204" pitchFamily="18" charset="0"/>
                            <a:sym typeface="Symbol" panose="05050102010706020507" pitchFamily="18" charset="2"/>
                          </a:rPr>
                          <m:t>𝑟</m:t>
                        </m:r>
                      </m:e>
                      <m:sub>
                        <m:r>
                          <m:rPr>
                            <m:sty m:val="p"/>
                          </m:rPr>
                          <a:rPr lang="el-GR" altLang="en-US" sz="2200" i="1" kern="0">
                            <a:latin typeface="Cambria Math" panose="02040503050406030204" pitchFamily="18" charset="0"/>
                            <a:sym typeface="Symbol" panose="05050102010706020507" pitchFamily="18" charset="2"/>
                          </a:rPr>
                          <m:t>π</m:t>
                        </m:r>
                      </m:sub>
                    </m:sSub>
                  </m:oMath>
                </a14:m>
                <a:r>
                  <a:rPr lang="tr-TR" sz="2200" dirty="0"/>
                  <a:t> </a:t>
                </a:r>
              </a:p>
            </p:txBody>
          </p:sp>
        </mc:Choice>
        <mc:Fallback xmlns="">
          <p:sp>
            <p:nvSpPr>
              <p:cNvPr id="8" name="Rectangle 7"/>
              <p:cNvSpPr>
                <a:spLocks noRot="1" noChangeAspect="1" noMove="1" noResize="1" noEditPoints="1" noAdjustHandles="1" noChangeArrowheads="1" noChangeShapeType="1" noTextEdit="1"/>
              </p:cNvSpPr>
              <p:nvPr/>
            </p:nvSpPr>
            <p:spPr>
              <a:xfrm>
                <a:off x="365988" y="3926492"/>
                <a:ext cx="3475587" cy="643318"/>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365988" y="4787395"/>
                <a:ext cx="1931170" cy="43088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tr-TR" altLang="en-US" sz="2200" b="0" i="1" kern="0" smtClean="0">
                              <a:latin typeface="Cambria Math" panose="02040503050406030204" pitchFamily="18" charset="0"/>
                              <a:sym typeface="Symbol" panose="05050102010706020507" pitchFamily="18" charset="2"/>
                            </a:rPr>
                          </m:ctrlPr>
                        </m:sSubPr>
                        <m:e>
                          <m:r>
                            <a:rPr lang="tr-TR" altLang="en-US" sz="2200" b="0" i="1" kern="0" smtClean="0">
                              <a:latin typeface="Cambria Math" panose="02040503050406030204" pitchFamily="18" charset="0"/>
                              <a:sym typeface="Symbol" panose="05050102010706020507" pitchFamily="18" charset="2"/>
                            </a:rPr>
                            <m:t>𝑣</m:t>
                          </m:r>
                        </m:e>
                        <m:sub>
                          <m:r>
                            <a:rPr lang="tr-TR" altLang="en-US" sz="2200" b="0" i="1" kern="0" smtClean="0">
                              <a:latin typeface="Cambria Math" panose="02040503050406030204" pitchFamily="18" charset="0"/>
                              <a:sym typeface="Symbol" panose="05050102010706020507" pitchFamily="18" charset="2"/>
                            </a:rPr>
                            <m:t>0</m:t>
                          </m:r>
                        </m:sub>
                      </m:sSub>
                      <m:r>
                        <a:rPr lang="tr-TR" altLang="en-US" sz="2200" b="0" i="1" kern="0" smtClean="0">
                          <a:latin typeface="Cambria Math" panose="02040503050406030204" pitchFamily="18" charset="0"/>
                          <a:sym typeface="Symbol" panose="05050102010706020507" pitchFamily="18" charset="2"/>
                        </a:rPr>
                        <m:t>=</m:t>
                      </m:r>
                      <m:sSub>
                        <m:sSubPr>
                          <m:ctrlPr>
                            <a:rPr lang="tr-TR" altLang="en-US" sz="2200" i="1" kern="0" smtClean="0">
                              <a:latin typeface="Cambria Math" panose="02040503050406030204" pitchFamily="18" charset="0"/>
                              <a:sym typeface="Symbol" panose="05050102010706020507" pitchFamily="18" charset="2"/>
                            </a:rPr>
                          </m:ctrlPr>
                        </m:sSubPr>
                        <m:e>
                          <m:sSub>
                            <m:sSubPr>
                              <m:ctrlPr>
                                <a:rPr lang="tr-TR" altLang="en-US" sz="2200" i="1" kern="0">
                                  <a:latin typeface="Cambria Math" panose="02040503050406030204" pitchFamily="18" charset="0"/>
                                  <a:sym typeface="Symbol" panose="05050102010706020507" pitchFamily="18" charset="2"/>
                                </a:rPr>
                              </m:ctrlPr>
                            </m:sSubPr>
                            <m:e>
                              <m:r>
                                <a:rPr lang="tr-TR" altLang="en-US" sz="2200" b="0" i="1" kern="0" smtClean="0">
                                  <a:latin typeface="Cambria Math" panose="02040503050406030204" pitchFamily="18" charset="0"/>
                                  <a:sym typeface="Symbol" panose="05050102010706020507" pitchFamily="18" charset="2"/>
                                </a:rPr>
                                <m:t>−</m:t>
                              </m:r>
                              <m:r>
                                <a:rPr lang="tr-TR" altLang="en-US" sz="2200" b="0" i="1" kern="0" smtClean="0">
                                  <a:latin typeface="Cambria Math" panose="02040503050406030204" pitchFamily="18" charset="0"/>
                                  <a:sym typeface="Symbol" panose="05050102010706020507" pitchFamily="18" charset="2"/>
                                </a:rPr>
                                <m:t>𝑅</m:t>
                              </m:r>
                            </m:e>
                            <m:sub>
                              <m:r>
                                <a:rPr lang="tr-TR" altLang="en-US" sz="2200" b="0" i="1" kern="0" smtClean="0">
                                  <a:latin typeface="Cambria Math" panose="02040503050406030204" pitchFamily="18" charset="0"/>
                                  <a:sym typeface="Symbol" panose="05050102010706020507" pitchFamily="18" charset="2"/>
                                </a:rPr>
                                <m:t>𝑐</m:t>
                              </m:r>
                            </m:sub>
                          </m:sSub>
                          <m:r>
                            <a:rPr lang="tr-TR" altLang="en-US" sz="2200" b="0" i="1" kern="0">
                              <a:latin typeface="Cambria Math" panose="02040503050406030204" pitchFamily="18" charset="0"/>
                              <a:sym typeface="Symbol" panose="05050102010706020507" pitchFamily="18" charset="2"/>
                            </a:rPr>
                            <m:t> </m:t>
                          </m:r>
                          <m:r>
                            <m:rPr>
                              <m:sty m:val="p"/>
                            </m:rPr>
                            <a:rPr lang="el-GR" altLang="en-US" sz="2200" b="0" i="1" kern="0" smtClean="0">
                              <a:latin typeface="Cambria Math" panose="02040503050406030204" pitchFamily="18" charset="0"/>
                              <a:sym typeface="Symbol" panose="05050102010706020507" pitchFamily="18" charset="2"/>
                            </a:rPr>
                            <m:t>β</m:t>
                          </m:r>
                          <m:r>
                            <a:rPr lang="tr-TR" altLang="en-US" sz="2200" b="0" i="1" kern="0" smtClean="0">
                              <a:latin typeface="Cambria Math" panose="02040503050406030204" pitchFamily="18" charset="0"/>
                              <a:sym typeface="Symbol" panose="05050102010706020507" pitchFamily="18" charset="2"/>
                            </a:rPr>
                            <m:t> </m:t>
                          </m:r>
                          <m:r>
                            <a:rPr lang="tr-TR" altLang="en-US" sz="2200" b="0" i="1" kern="0" smtClean="0">
                              <a:latin typeface="Cambria Math" panose="02040503050406030204" pitchFamily="18" charset="0"/>
                              <a:sym typeface="Symbol" panose="05050102010706020507" pitchFamily="18" charset="2"/>
                            </a:rPr>
                            <m:t>𝑖</m:t>
                          </m:r>
                        </m:e>
                        <m:sub>
                          <m:r>
                            <a:rPr lang="tr-TR" altLang="en-US" sz="2200" b="0" i="1" kern="0" smtClean="0">
                              <a:latin typeface="Cambria Math" panose="02040503050406030204" pitchFamily="18" charset="0"/>
                              <a:sym typeface="Symbol" panose="05050102010706020507" pitchFamily="18" charset="2"/>
                            </a:rPr>
                            <m:t>𝑏</m:t>
                          </m:r>
                        </m:sub>
                      </m:sSub>
                    </m:oMath>
                  </m:oMathPara>
                </a14:m>
                <a:endParaRPr lang="tr-TR" sz="2200" dirty="0"/>
              </a:p>
            </p:txBody>
          </p:sp>
        </mc:Choice>
        <mc:Fallback xmlns="">
          <p:sp>
            <p:nvSpPr>
              <p:cNvPr id="40" name="Rectangle 39"/>
              <p:cNvSpPr>
                <a:spLocks noRot="1" noChangeAspect="1" noMove="1" noResize="1" noEditPoints="1" noAdjustHandles="1" noChangeArrowheads="1" noChangeShapeType="1" noTextEdit="1"/>
              </p:cNvSpPr>
              <p:nvPr/>
            </p:nvSpPr>
            <p:spPr>
              <a:xfrm>
                <a:off x="365988" y="4787395"/>
                <a:ext cx="1931170" cy="430887"/>
              </a:xfrm>
              <a:prstGeom prst="rect">
                <a:avLst/>
              </a:prstGeom>
              <a:blipFill>
                <a:blip r:embed="rId5"/>
                <a:stretch>
                  <a:fillRect b="-1831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365988" y="5445224"/>
                <a:ext cx="3669659" cy="81560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
                        <m:fPr>
                          <m:ctrlPr>
                            <a:rPr lang="tr-TR" altLang="en-US" sz="2200" b="0" i="1" kern="0" smtClean="0">
                              <a:latin typeface="Cambria Math" panose="02040503050406030204" pitchFamily="18" charset="0"/>
                              <a:sym typeface="Symbol" panose="05050102010706020507" pitchFamily="18" charset="2"/>
                            </a:rPr>
                          </m:ctrlPr>
                        </m:fPr>
                        <m:num>
                          <m:sSub>
                            <m:sSubPr>
                              <m:ctrlPr>
                                <a:rPr lang="tr-TR" altLang="en-US" sz="2200" i="1" kern="0" smtClean="0">
                                  <a:latin typeface="Cambria Math" panose="02040503050406030204" pitchFamily="18" charset="0"/>
                                  <a:sym typeface="Symbol" panose="05050102010706020507" pitchFamily="18" charset="2"/>
                                </a:rPr>
                              </m:ctrlPr>
                            </m:sSubPr>
                            <m:e>
                              <m:r>
                                <a:rPr lang="tr-TR" altLang="en-US" sz="2200" i="1" kern="0">
                                  <a:latin typeface="Cambria Math" panose="02040503050406030204" pitchFamily="18" charset="0"/>
                                  <a:sym typeface="Symbol" panose="05050102010706020507" pitchFamily="18" charset="2"/>
                                </a:rPr>
                                <m:t>𝑣</m:t>
                              </m:r>
                            </m:e>
                            <m:sub>
                              <m:r>
                                <a:rPr lang="tr-TR" altLang="en-US" sz="2200" b="0" i="1" kern="0" smtClean="0">
                                  <a:latin typeface="Cambria Math" panose="02040503050406030204" pitchFamily="18" charset="0"/>
                                  <a:sym typeface="Symbol" panose="05050102010706020507" pitchFamily="18" charset="2"/>
                                </a:rPr>
                                <m:t>0</m:t>
                              </m:r>
                            </m:sub>
                          </m:sSub>
                        </m:num>
                        <m:den>
                          <m:sSub>
                            <m:sSubPr>
                              <m:ctrlPr>
                                <a:rPr lang="tr-TR" altLang="en-US" sz="2200" i="1" kern="0">
                                  <a:latin typeface="Cambria Math" panose="02040503050406030204" pitchFamily="18" charset="0"/>
                                  <a:sym typeface="Symbol" panose="05050102010706020507" pitchFamily="18" charset="2"/>
                                </a:rPr>
                              </m:ctrlPr>
                            </m:sSubPr>
                            <m:e>
                              <m:r>
                                <a:rPr lang="tr-TR" altLang="en-US" sz="2200" i="1" kern="0">
                                  <a:latin typeface="Cambria Math" panose="02040503050406030204" pitchFamily="18" charset="0"/>
                                  <a:sym typeface="Symbol" panose="05050102010706020507" pitchFamily="18" charset="2"/>
                                </a:rPr>
                                <m:t>𝑣</m:t>
                              </m:r>
                            </m:e>
                            <m:sub>
                              <m:r>
                                <a:rPr lang="tr-TR" altLang="en-US" sz="2200" b="0" i="1" kern="0" smtClean="0">
                                  <a:latin typeface="Cambria Math" panose="02040503050406030204" pitchFamily="18" charset="0"/>
                                  <a:sym typeface="Symbol" panose="05050102010706020507" pitchFamily="18" charset="2"/>
                                </a:rPr>
                                <m:t>𝑠</m:t>
                              </m:r>
                            </m:sub>
                          </m:sSub>
                        </m:den>
                      </m:f>
                      <m:r>
                        <a:rPr lang="tr-TR" altLang="en-US" sz="2200" b="0" i="1" kern="0" smtClean="0">
                          <a:latin typeface="Cambria Math" panose="02040503050406030204" pitchFamily="18" charset="0"/>
                          <a:sym typeface="Symbol" panose="05050102010706020507" pitchFamily="18" charset="2"/>
                        </a:rPr>
                        <m:t>=</m:t>
                      </m:r>
                      <m:f>
                        <m:fPr>
                          <m:ctrlPr>
                            <a:rPr lang="tr-TR" altLang="en-US" sz="2200" i="1" kern="0">
                              <a:latin typeface="Cambria Math" panose="02040503050406030204" pitchFamily="18" charset="0"/>
                              <a:sym typeface="Symbol" panose="05050102010706020507" pitchFamily="18" charset="2"/>
                            </a:rPr>
                          </m:ctrlPr>
                        </m:fPr>
                        <m:num>
                          <m:r>
                            <a:rPr lang="tr-TR" altLang="en-US" sz="2200" b="0" i="1" kern="0" smtClean="0">
                              <a:latin typeface="Cambria Math" panose="02040503050406030204" pitchFamily="18" charset="0"/>
                              <a:sym typeface="Symbol" panose="05050102010706020507" pitchFamily="18" charset="2"/>
                            </a:rPr>
                            <m:t>−</m:t>
                          </m:r>
                          <m:sSub>
                            <m:sSubPr>
                              <m:ctrlPr>
                                <a:rPr lang="tr-TR" altLang="en-US" sz="2200" i="1" kern="0">
                                  <a:latin typeface="Cambria Math" panose="02040503050406030204" pitchFamily="18" charset="0"/>
                                  <a:sym typeface="Symbol" panose="05050102010706020507" pitchFamily="18" charset="2"/>
                                </a:rPr>
                              </m:ctrlPr>
                            </m:sSubPr>
                            <m:e>
                              <m:r>
                                <a:rPr lang="tr-TR" altLang="en-US" sz="2200" i="1" kern="0">
                                  <a:latin typeface="Cambria Math" panose="02040503050406030204" pitchFamily="18" charset="0"/>
                                  <a:sym typeface="Symbol" panose="05050102010706020507" pitchFamily="18" charset="2"/>
                                </a:rPr>
                                <m:t> </m:t>
                              </m:r>
                              <m:r>
                                <a:rPr lang="tr-TR" altLang="en-US" sz="2200" i="1" kern="0">
                                  <a:latin typeface="Cambria Math" panose="02040503050406030204" pitchFamily="18" charset="0"/>
                                  <a:sym typeface="Symbol" panose="05050102010706020507" pitchFamily="18" charset="2"/>
                                </a:rPr>
                                <m:t>𝑅</m:t>
                              </m:r>
                            </m:e>
                            <m:sub>
                              <m:r>
                                <a:rPr lang="tr-TR" altLang="en-US" sz="2200" i="1" kern="0">
                                  <a:latin typeface="Cambria Math" panose="02040503050406030204" pitchFamily="18" charset="0"/>
                                  <a:sym typeface="Symbol" panose="05050102010706020507" pitchFamily="18" charset="2"/>
                                </a:rPr>
                                <m:t>𝐵</m:t>
                              </m:r>
                            </m:sub>
                          </m:sSub>
                          <m:r>
                            <a:rPr lang="tr-TR" altLang="en-US" sz="2400" i="1" kern="0">
                              <a:latin typeface="Cambria Math" panose="02040503050406030204" pitchFamily="18" charset="0"/>
                              <a:sym typeface="Symbol" panose="05050102010706020507" pitchFamily="18" charset="2"/>
                            </a:rPr>
                            <m:t>//</m:t>
                          </m:r>
                          <m:sSub>
                            <m:sSubPr>
                              <m:ctrlPr>
                                <a:rPr lang="tr-TR" altLang="en-US" sz="2200" i="1" kern="0">
                                  <a:latin typeface="Cambria Math" panose="02040503050406030204" pitchFamily="18" charset="0"/>
                                  <a:sym typeface="Symbol" panose="05050102010706020507" pitchFamily="18" charset="2"/>
                                </a:rPr>
                              </m:ctrlPr>
                            </m:sSubPr>
                            <m:e>
                              <m:r>
                                <a:rPr lang="tr-TR" altLang="en-US" sz="2200" i="1" kern="0">
                                  <a:latin typeface="Cambria Math" panose="02040503050406030204" pitchFamily="18" charset="0"/>
                                  <a:sym typeface="Symbol" panose="05050102010706020507" pitchFamily="18" charset="2"/>
                                </a:rPr>
                                <m:t>𝑟</m:t>
                              </m:r>
                            </m:e>
                            <m:sub>
                              <m:r>
                                <m:rPr>
                                  <m:sty m:val="p"/>
                                </m:rPr>
                                <a:rPr lang="el-GR" altLang="en-US" sz="2200" i="1" kern="0">
                                  <a:latin typeface="Cambria Math" panose="02040503050406030204" pitchFamily="18" charset="0"/>
                                  <a:sym typeface="Symbol" panose="05050102010706020507" pitchFamily="18" charset="2"/>
                                </a:rPr>
                                <m:t>π</m:t>
                              </m:r>
                            </m:sub>
                          </m:sSub>
                        </m:num>
                        <m:den>
                          <m:sSub>
                            <m:sSubPr>
                              <m:ctrlPr>
                                <a:rPr lang="tr-TR" altLang="en-US" sz="2200" i="1" kern="0">
                                  <a:latin typeface="Cambria Math" panose="02040503050406030204" pitchFamily="18" charset="0"/>
                                  <a:sym typeface="Symbol" panose="05050102010706020507" pitchFamily="18" charset="2"/>
                                </a:rPr>
                              </m:ctrlPr>
                            </m:sSubPr>
                            <m:e>
                              <m:r>
                                <a:rPr lang="tr-TR" altLang="en-US" sz="2200" i="1" kern="0">
                                  <a:latin typeface="Cambria Math" panose="02040503050406030204" pitchFamily="18" charset="0"/>
                                  <a:sym typeface="Symbol" panose="05050102010706020507" pitchFamily="18" charset="2"/>
                                </a:rPr>
                                <m:t> </m:t>
                              </m:r>
                              <m:r>
                                <a:rPr lang="tr-TR" altLang="en-US" sz="2200" i="1" kern="0">
                                  <a:latin typeface="Cambria Math" panose="02040503050406030204" pitchFamily="18" charset="0"/>
                                  <a:sym typeface="Symbol" panose="05050102010706020507" pitchFamily="18" charset="2"/>
                                </a:rPr>
                                <m:t>𝑟</m:t>
                              </m:r>
                            </m:e>
                            <m:sub>
                              <m:r>
                                <m:rPr>
                                  <m:sty m:val="p"/>
                                </m:rPr>
                                <a:rPr lang="el-GR" altLang="en-US" sz="2200" i="1" kern="0">
                                  <a:latin typeface="Cambria Math" panose="02040503050406030204" pitchFamily="18" charset="0"/>
                                  <a:sym typeface="Symbol" panose="05050102010706020507" pitchFamily="18" charset="2"/>
                                </a:rPr>
                                <m:t>π</m:t>
                              </m:r>
                              <m:r>
                                <a:rPr lang="tr-TR" altLang="en-US" sz="2200" i="1" kern="0">
                                  <a:latin typeface="Cambria Math" panose="02040503050406030204" pitchFamily="18" charset="0"/>
                                  <a:sym typeface="Symbol" panose="05050102010706020507" pitchFamily="18" charset="2"/>
                                </a:rPr>
                                <m:t> </m:t>
                              </m:r>
                            </m:sub>
                          </m:sSub>
                          <m:sSub>
                            <m:sSubPr>
                              <m:ctrlPr>
                                <a:rPr lang="tr-TR" altLang="en-US" sz="2200" i="1" kern="0">
                                  <a:latin typeface="Cambria Math" panose="02040503050406030204" pitchFamily="18" charset="0"/>
                                  <a:sym typeface="Symbol" panose="05050102010706020507" pitchFamily="18" charset="2"/>
                                </a:rPr>
                              </m:ctrlPr>
                            </m:sSubPr>
                            <m:e>
                              <m:r>
                                <a:rPr lang="tr-TR" altLang="en-US" sz="2200" b="0" i="1" kern="0" smtClean="0">
                                  <a:latin typeface="Cambria Math" panose="02040503050406030204" pitchFamily="18" charset="0"/>
                                  <a:sym typeface="Symbol" panose="05050102010706020507" pitchFamily="18" charset="2"/>
                                </a:rPr>
                                <m:t> (</m:t>
                              </m:r>
                              <m:r>
                                <a:rPr lang="tr-TR" altLang="en-US" sz="2200" i="1" kern="0">
                                  <a:latin typeface="Cambria Math" panose="02040503050406030204" pitchFamily="18" charset="0"/>
                                  <a:sym typeface="Symbol" panose="05050102010706020507" pitchFamily="18" charset="2"/>
                                </a:rPr>
                                <m:t>𝑅</m:t>
                              </m:r>
                            </m:e>
                            <m:sub>
                              <m:r>
                                <a:rPr lang="tr-TR" altLang="en-US" sz="2200" i="1" kern="0">
                                  <a:latin typeface="Cambria Math" panose="02040503050406030204" pitchFamily="18" charset="0"/>
                                  <a:sym typeface="Symbol" panose="05050102010706020507" pitchFamily="18" charset="2"/>
                                </a:rPr>
                                <m:t>𝑠</m:t>
                              </m:r>
                            </m:sub>
                          </m:sSub>
                          <m:r>
                            <a:rPr lang="tr-TR" altLang="en-US" sz="2200" i="1" kern="0">
                              <a:latin typeface="Cambria Math" panose="02040503050406030204" pitchFamily="18" charset="0"/>
                              <a:sym typeface="Symbol" panose="05050102010706020507" pitchFamily="18" charset="2"/>
                            </a:rPr>
                            <m:t>+</m:t>
                          </m:r>
                          <m:sSub>
                            <m:sSubPr>
                              <m:ctrlPr>
                                <a:rPr lang="tr-TR" altLang="en-US" sz="2200" i="1" kern="0">
                                  <a:latin typeface="Cambria Math" panose="02040503050406030204" pitchFamily="18" charset="0"/>
                                  <a:sym typeface="Symbol" panose="05050102010706020507" pitchFamily="18" charset="2"/>
                                </a:rPr>
                              </m:ctrlPr>
                            </m:sSubPr>
                            <m:e>
                              <m:r>
                                <a:rPr lang="tr-TR" altLang="en-US" sz="2200" i="1" kern="0">
                                  <a:latin typeface="Cambria Math" panose="02040503050406030204" pitchFamily="18" charset="0"/>
                                  <a:sym typeface="Symbol" panose="05050102010706020507" pitchFamily="18" charset="2"/>
                                </a:rPr>
                                <m:t> </m:t>
                              </m:r>
                              <m:r>
                                <a:rPr lang="tr-TR" altLang="en-US" sz="2200" i="1" kern="0">
                                  <a:latin typeface="Cambria Math" panose="02040503050406030204" pitchFamily="18" charset="0"/>
                                  <a:sym typeface="Symbol" panose="05050102010706020507" pitchFamily="18" charset="2"/>
                                </a:rPr>
                                <m:t>𝑅</m:t>
                              </m:r>
                            </m:e>
                            <m:sub>
                              <m:r>
                                <a:rPr lang="tr-TR" altLang="en-US" sz="2200" i="1" kern="0">
                                  <a:latin typeface="Cambria Math" panose="02040503050406030204" pitchFamily="18" charset="0"/>
                                  <a:sym typeface="Symbol" panose="05050102010706020507" pitchFamily="18" charset="2"/>
                                </a:rPr>
                                <m:t>𝐵</m:t>
                              </m:r>
                            </m:sub>
                          </m:sSub>
                          <m:r>
                            <a:rPr lang="tr-TR" altLang="en-US" sz="2400" i="1" kern="0">
                              <a:latin typeface="Cambria Math" panose="02040503050406030204" pitchFamily="18" charset="0"/>
                              <a:sym typeface="Symbol" panose="05050102010706020507" pitchFamily="18" charset="2"/>
                            </a:rPr>
                            <m:t>//</m:t>
                          </m:r>
                          <m:sSub>
                            <m:sSubPr>
                              <m:ctrlPr>
                                <a:rPr lang="tr-TR" altLang="en-US" sz="2200" i="1" kern="0">
                                  <a:latin typeface="Cambria Math" panose="02040503050406030204" pitchFamily="18" charset="0"/>
                                  <a:sym typeface="Symbol" panose="05050102010706020507" pitchFamily="18" charset="2"/>
                                </a:rPr>
                              </m:ctrlPr>
                            </m:sSubPr>
                            <m:e>
                              <m:r>
                                <a:rPr lang="tr-TR" altLang="en-US" sz="2200" i="1" kern="0">
                                  <a:latin typeface="Cambria Math" panose="02040503050406030204" pitchFamily="18" charset="0"/>
                                  <a:sym typeface="Symbol" panose="05050102010706020507" pitchFamily="18" charset="2"/>
                                </a:rPr>
                                <m:t>𝑟</m:t>
                              </m:r>
                            </m:e>
                            <m:sub>
                              <m:r>
                                <m:rPr>
                                  <m:sty m:val="p"/>
                                </m:rPr>
                                <a:rPr lang="el-GR" altLang="en-US" sz="2200" i="1" kern="0">
                                  <a:latin typeface="Cambria Math" panose="02040503050406030204" pitchFamily="18" charset="0"/>
                                  <a:sym typeface="Symbol" panose="05050102010706020507" pitchFamily="18" charset="2"/>
                                </a:rPr>
                                <m:t>π</m:t>
                              </m:r>
                            </m:sub>
                          </m:sSub>
                          <m:r>
                            <a:rPr lang="tr-TR" altLang="en-US" sz="2200" i="1" kern="0">
                              <a:latin typeface="Cambria Math" panose="02040503050406030204" pitchFamily="18" charset="0"/>
                              <a:sym typeface="Symbol" panose="05050102010706020507" pitchFamily="18" charset="2"/>
                            </a:rPr>
                            <m:t>)</m:t>
                          </m:r>
                        </m:den>
                      </m:f>
                      <m:sSub>
                        <m:sSubPr>
                          <m:ctrlPr>
                            <a:rPr lang="tr-TR" altLang="en-US" sz="2200" i="1" kern="0">
                              <a:latin typeface="Cambria Math" panose="02040503050406030204" pitchFamily="18" charset="0"/>
                              <a:sym typeface="Symbol" panose="05050102010706020507" pitchFamily="18" charset="2"/>
                            </a:rPr>
                          </m:ctrlPr>
                        </m:sSubPr>
                        <m:e>
                          <m:r>
                            <a:rPr lang="tr-TR" altLang="en-US" sz="2200" i="1" kern="0">
                              <a:latin typeface="Cambria Math" panose="02040503050406030204" pitchFamily="18" charset="0"/>
                              <a:sym typeface="Symbol" panose="05050102010706020507" pitchFamily="18" charset="2"/>
                            </a:rPr>
                            <m:t>𝑅</m:t>
                          </m:r>
                        </m:e>
                        <m:sub>
                          <m:r>
                            <a:rPr lang="tr-TR" altLang="en-US" sz="2200" i="1" kern="0">
                              <a:latin typeface="Cambria Math" panose="02040503050406030204" pitchFamily="18" charset="0"/>
                              <a:sym typeface="Symbol" panose="05050102010706020507" pitchFamily="18" charset="2"/>
                            </a:rPr>
                            <m:t>𝑐</m:t>
                          </m:r>
                        </m:sub>
                      </m:sSub>
                      <m:r>
                        <a:rPr lang="tr-TR" altLang="en-US" sz="2200" i="1" kern="0">
                          <a:latin typeface="Cambria Math" panose="02040503050406030204" pitchFamily="18" charset="0"/>
                          <a:sym typeface="Symbol" panose="05050102010706020507" pitchFamily="18" charset="2"/>
                        </a:rPr>
                        <m:t> </m:t>
                      </m:r>
                      <m:r>
                        <m:rPr>
                          <m:sty m:val="p"/>
                        </m:rPr>
                        <a:rPr lang="el-GR" altLang="en-US" sz="2200" i="1" kern="0">
                          <a:latin typeface="Cambria Math" panose="02040503050406030204" pitchFamily="18" charset="0"/>
                          <a:sym typeface="Symbol" panose="05050102010706020507" pitchFamily="18" charset="2"/>
                        </a:rPr>
                        <m:t>β</m:t>
                      </m:r>
                    </m:oMath>
                  </m:oMathPara>
                </a14:m>
                <a:endParaRPr lang="tr-TR" sz="2200" dirty="0"/>
              </a:p>
            </p:txBody>
          </p:sp>
        </mc:Choice>
        <mc:Fallback xmlns="">
          <p:sp>
            <p:nvSpPr>
              <p:cNvPr id="41" name="Rectangle 40"/>
              <p:cNvSpPr>
                <a:spLocks noRot="1" noChangeAspect="1" noMove="1" noResize="1" noEditPoints="1" noAdjustHandles="1" noChangeArrowheads="1" noChangeShapeType="1" noTextEdit="1"/>
              </p:cNvSpPr>
              <p:nvPr/>
            </p:nvSpPr>
            <p:spPr>
              <a:xfrm>
                <a:off x="365988" y="5445224"/>
                <a:ext cx="3669659" cy="815608"/>
              </a:xfrm>
              <a:prstGeom prst="rect">
                <a:avLst/>
              </a:prstGeom>
              <a:blipFill>
                <a:blip r:embed="rId6"/>
                <a:stretch>
                  <a:fillRect/>
                </a:stretch>
              </a:blipFill>
            </p:spPr>
            <p:txBody>
              <a:bodyPr/>
              <a:lstStyle/>
              <a:p>
                <a:r>
                  <a:rPr lang="tr-TR">
                    <a:noFill/>
                  </a:rPr>
                  <a:t> </a:t>
                </a:r>
              </a:p>
            </p:txBody>
          </p:sp>
        </mc:Fallback>
      </mc:AlternateContent>
      <p:graphicFrame>
        <p:nvGraphicFramePr>
          <p:cNvPr id="49" name="Object 16"/>
          <p:cNvGraphicFramePr>
            <a:graphicFrameLocks noChangeAspect="1"/>
          </p:cNvGraphicFramePr>
          <p:nvPr>
            <p:extLst/>
          </p:nvPr>
        </p:nvGraphicFramePr>
        <p:xfrm>
          <a:off x="6603309" y="3033364"/>
          <a:ext cx="1184275" cy="839787"/>
        </p:xfrm>
        <a:graphic>
          <a:graphicData uri="http://schemas.openxmlformats.org/presentationml/2006/ole">
            <mc:AlternateContent xmlns:mc="http://schemas.openxmlformats.org/markup-compatibility/2006">
              <mc:Choice xmlns:v="urn:schemas-microsoft-com:vml" Requires="v">
                <p:oleObj spid="_x0000_s245803" name="Equation" r:id="rId7" imgW="558720" imgH="444240" progId="Equation.3">
                  <p:embed/>
                </p:oleObj>
              </mc:Choice>
              <mc:Fallback>
                <p:oleObj name="Equation" r:id="rId7" imgW="558720" imgH="444240" progId="Equation.3">
                  <p:embed/>
                  <p:pic>
                    <p:nvPicPr>
                      <p:cNvPr id="49" name="Object 16"/>
                      <p:cNvPicPr>
                        <a:picLocks noChangeAspect="1" noChangeArrowheads="1"/>
                      </p:cNvPicPr>
                      <p:nvPr/>
                    </p:nvPicPr>
                    <p:blipFill>
                      <a:blip r:embed="rId8"/>
                      <a:srcRect/>
                      <a:stretch>
                        <a:fillRect/>
                      </a:stretch>
                    </p:blipFill>
                    <p:spPr bwMode="auto">
                      <a:xfrm>
                        <a:off x="6603309" y="3033364"/>
                        <a:ext cx="1184275" cy="839787"/>
                      </a:xfrm>
                      <a:prstGeom prst="rect">
                        <a:avLst/>
                      </a:prstGeom>
                      <a:noFill/>
                      <a:ln w="19050">
                        <a:solidFill>
                          <a:schemeClr val="tx1"/>
                        </a:solidFill>
                        <a:prstDash val="dashDot"/>
                      </a:ln>
                      <a:extLst/>
                    </p:spPr>
                  </p:pic>
                </p:oleObj>
              </mc:Fallback>
            </mc:AlternateContent>
          </a:graphicData>
        </a:graphic>
      </p:graphicFrame>
      <p:grpSp>
        <p:nvGrpSpPr>
          <p:cNvPr id="6" name="Group 5"/>
          <p:cNvGrpSpPr/>
          <p:nvPr/>
        </p:nvGrpSpPr>
        <p:grpSpPr>
          <a:xfrm>
            <a:off x="2857952" y="1259489"/>
            <a:ext cx="4887608" cy="2013861"/>
            <a:chOff x="2406662" y="1117095"/>
            <a:chExt cx="5923262" cy="2440586"/>
          </a:xfrm>
        </p:grpSpPr>
        <p:grpSp>
          <p:nvGrpSpPr>
            <p:cNvPr id="2" name="Group 1"/>
            <p:cNvGrpSpPr/>
            <p:nvPr/>
          </p:nvGrpSpPr>
          <p:grpSpPr>
            <a:xfrm>
              <a:off x="2406662" y="1117714"/>
              <a:ext cx="5923262" cy="2439967"/>
              <a:chOff x="2267744" y="1225675"/>
              <a:chExt cx="5923262" cy="2439967"/>
            </a:xfrm>
          </p:grpSpPr>
          <p:sp>
            <p:nvSpPr>
              <p:cNvPr id="31" name="TextBox 30"/>
              <p:cNvSpPr txBox="1"/>
              <p:nvPr/>
            </p:nvSpPr>
            <p:spPr>
              <a:xfrm>
                <a:off x="2267744" y="2132857"/>
                <a:ext cx="326368" cy="335693"/>
              </a:xfrm>
              <a:prstGeom prst="rect">
                <a:avLst/>
              </a:prstGeom>
              <a:noFill/>
            </p:spPr>
            <p:txBody>
              <a:bodyPr wrap="none" lIns="0" tIns="0" rIns="0" bIns="0" rtlCol="0">
                <a:spAutoFit/>
              </a:bodyPr>
              <a:lstStyle/>
              <a:p>
                <a:r>
                  <a:rPr lang="tr-TR" dirty="0"/>
                  <a:t>=&gt;</a:t>
                </a:r>
                <a:endParaRPr lang="tr-TR" baseline="-25000" dirty="0"/>
              </a:p>
            </p:txBody>
          </p:sp>
          <p:grpSp>
            <p:nvGrpSpPr>
              <p:cNvPr id="42" name="Group 41"/>
              <p:cNvGrpSpPr/>
              <p:nvPr/>
            </p:nvGrpSpPr>
            <p:grpSpPr>
              <a:xfrm>
                <a:off x="2555775" y="1272172"/>
                <a:ext cx="5263838" cy="2393470"/>
                <a:chOff x="2555775" y="1272172"/>
                <a:chExt cx="5263838" cy="2393470"/>
              </a:xfrm>
            </p:grpSpPr>
            <p:grpSp>
              <p:nvGrpSpPr>
                <p:cNvPr id="27" name="Group 26"/>
                <p:cNvGrpSpPr/>
                <p:nvPr/>
              </p:nvGrpSpPr>
              <p:grpSpPr>
                <a:xfrm>
                  <a:off x="2555775" y="1440652"/>
                  <a:ext cx="5174033" cy="2224990"/>
                  <a:chOff x="3938978" y="1693158"/>
                  <a:chExt cx="3243022" cy="1394597"/>
                </a:xfrm>
              </p:grpSpPr>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38978" y="1850830"/>
                    <a:ext cx="669513" cy="669513"/>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22289" y="1693158"/>
                    <a:ext cx="1033396" cy="387524"/>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200000">
                    <a:off x="4700119" y="2083321"/>
                    <a:ext cx="1033396" cy="387524"/>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200000">
                    <a:off x="5251487" y="2083321"/>
                    <a:ext cx="1033396" cy="387524"/>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200000">
                    <a:off x="6439762" y="2083320"/>
                    <a:ext cx="1033396" cy="387524"/>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961947" y="2602495"/>
                    <a:ext cx="319250" cy="485260"/>
                  </a:xfrm>
                  <a:prstGeom prst="rect">
                    <a:avLst/>
                  </a:prstGeom>
                </p:spPr>
              </p:pic>
              <p:cxnSp>
                <p:nvCxnSpPr>
                  <p:cNvPr id="16" name="Straight Connector 15"/>
                  <p:cNvCxnSpPr/>
                  <p:nvPr/>
                </p:nvCxnSpPr>
                <p:spPr bwMode="auto">
                  <a:xfrm>
                    <a:off x="4266000" y="2664000"/>
                    <a:ext cx="29160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5076056" y="1886920"/>
                    <a:ext cx="699495"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V="1">
                    <a:off x="6125791" y="1843941"/>
                    <a:ext cx="669600" cy="669600"/>
                  </a:xfrm>
                  <a:prstGeom prst="rect">
                    <a:avLst/>
                  </a:prstGeom>
                </p:spPr>
              </p:pic>
              <p:cxnSp>
                <p:nvCxnSpPr>
                  <p:cNvPr id="21" name="Straight Connector 20"/>
                  <p:cNvCxnSpPr/>
                  <p:nvPr/>
                </p:nvCxnSpPr>
                <p:spPr bwMode="auto">
                  <a:xfrm flipV="1">
                    <a:off x="4273734" y="2401471"/>
                    <a:ext cx="0" cy="262529"/>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6459559" y="2406735"/>
                    <a:ext cx="0" cy="252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a:off x="4266000" y="1886920"/>
                    <a:ext cx="216024"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sp>
              <p:nvSpPr>
                <p:cNvPr id="26" name="TextBox 25"/>
                <p:cNvSpPr txBox="1"/>
                <p:nvPr/>
              </p:nvSpPr>
              <p:spPr>
                <a:xfrm>
                  <a:off x="4144665" y="2230021"/>
                  <a:ext cx="326368" cy="335693"/>
                </a:xfrm>
                <a:prstGeom prst="rect">
                  <a:avLst/>
                </a:prstGeom>
                <a:noFill/>
              </p:spPr>
              <p:txBody>
                <a:bodyPr wrap="none" lIns="0" tIns="0" rIns="0" bIns="0" rtlCol="0">
                  <a:spAutoFit/>
                </a:bodyPr>
                <a:lstStyle/>
                <a:p>
                  <a:r>
                    <a:rPr lang="tr-TR" dirty="0"/>
                    <a:t>R</a:t>
                  </a:r>
                  <a:r>
                    <a:rPr lang="tr-TR" baseline="-25000" dirty="0"/>
                    <a:t>B</a:t>
                  </a:r>
                </a:p>
              </p:txBody>
            </p:sp>
            <p:sp>
              <p:nvSpPr>
                <p:cNvPr id="28" name="TextBox 27"/>
                <p:cNvSpPr txBox="1"/>
                <p:nvPr/>
              </p:nvSpPr>
              <p:spPr>
                <a:xfrm>
                  <a:off x="3679791" y="1272172"/>
                  <a:ext cx="295285" cy="335693"/>
                </a:xfrm>
                <a:prstGeom prst="rect">
                  <a:avLst/>
                </a:prstGeom>
                <a:noFill/>
              </p:spPr>
              <p:txBody>
                <a:bodyPr wrap="none" lIns="0" tIns="0" rIns="0" bIns="0" rtlCol="0">
                  <a:spAutoFit/>
                </a:bodyPr>
                <a:lstStyle/>
                <a:p>
                  <a:r>
                    <a:rPr lang="tr-TR" dirty="0" err="1"/>
                    <a:t>R</a:t>
                  </a:r>
                  <a:r>
                    <a:rPr lang="tr-TR" baseline="-25000" dirty="0" err="1"/>
                    <a:t>s</a:t>
                  </a:r>
                  <a:endParaRPr lang="tr-TR" baseline="-25000" dirty="0"/>
                </a:p>
              </p:txBody>
            </p:sp>
            <p:sp>
              <p:nvSpPr>
                <p:cNvPr id="29" name="TextBox 28"/>
                <p:cNvSpPr txBox="1"/>
                <p:nvPr/>
              </p:nvSpPr>
              <p:spPr>
                <a:xfrm>
                  <a:off x="5628414" y="2230380"/>
                  <a:ext cx="221464" cy="335693"/>
                </a:xfrm>
                <a:prstGeom prst="rect">
                  <a:avLst/>
                </a:prstGeom>
                <a:noFill/>
              </p:spPr>
              <p:txBody>
                <a:bodyPr wrap="none" lIns="0" tIns="0" rIns="0" bIns="0" rtlCol="0">
                  <a:spAutoFit/>
                </a:bodyPr>
                <a:lstStyle/>
                <a:p>
                  <a:r>
                    <a:rPr lang="tr-TR" dirty="0"/>
                    <a:t>r</a:t>
                  </a:r>
                  <a:r>
                    <a:rPr lang="el-GR" baseline="-25000" dirty="0"/>
                    <a:t>π</a:t>
                  </a:r>
                  <a:endParaRPr lang="tr-TR" baseline="-25000" dirty="0"/>
                </a:p>
              </p:txBody>
            </p:sp>
            <p:sp>
              <p:nvSpPr>
                <p:cNvPr id="30" name="TextBox 29"/>
                <p:cNvSpPr txBox="1"/>
                <p:nvPr/>
              </p:nvSpPr>
              <p:spPr>
                <a:xfrm>
                  <a:off x="7524328" y="2215897"/>
                  <a:ext cx="295285" cy="335693"/>
                </a:xfrm>
                <a:prstGeom prst="rect">
                  <a:avLst/>
                </a:prstGeom>
                <a:noFill/>
              </p:spPr>
              <p:txBody>
                <a:bodyPr wrap="none" lIns="0" tIns="0" rIns="0" bIns="0" rtlCol="0">
                  <a:spAutoFit/>
                </a:bodyPr>
                <a:lstStyle/>
                <a:p>
                  <a:r>
                    <a:rPr lang="tr-TR" dirty="0" err="1"/>
                    <a:t>R</a:t>
                  </a:r>
                  <a:r>
                    <a:rPr lang="tr-TR" baseline="-25000" dirty="0" err="1"/>
                    <a:t>c</a:t>
                  </a:r>
                  <a:endParaRPr lang="tr-TR" baseline="-25000" dirty="0"/>
                </a:p>
              </p:txBody>
            </p:sp>
            <p:sp>
              <p:nvSpPr>
                <p:cNvPr id="32" name="Oval 31"/>
                <p:cNvSpPr/>
                <p:nvPr/>
              </p:nvSpPr>
              <p:spPr bwMode="auto">
                <a:xfrm>
                  <a:off x="6945330" y="1717026"/>
                  <a:ext cx="72008" cy="7200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b="1" i="0" u="none" strike="noStrike" cap="none" normalizeH="0" baseline="0">
                    <a:ln>
                      <a:noFill/>
                    </a:ln>
                    <a:solidFill>
                      <a:schemeClr val="tx1"/>
                    </a:solidFill>
                    <a:effectLst/>
                    <a:latin typeface="Arial" charset="0"/>
                  </a:endParaRPr>
                </a:p>
              </p:txBody>
            </p:sp>
            <p:sp>
              <p:nvSpPr>
                <p:cNvPr id="33" name="Oval 32"/>
                <p:cNvSpPr/>
                <p:nvPr/>
              </p:nvSpPr>
              <p:spPr bwMode="auto">
                <a:xfrm>
                  <a:off x="4962314" y="1713783"/>
                  <a:ext cx="72008" cy="7200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b="1" i="0" u="none" strike="noStrike" cap="none" normalizeH="0" baseline="0">
                    <a:ln>
                      <a:noFill/>
                    </a:ln>
                    <a:solidFill>
                      <a:schemeClr val="tx1"/>
                    </a:solidFill>
                    <a:effectLst/>
                    <a:latin typeface="Arial" charset="0"/>
                  </a:endParaRPr>
                </a:p>
              </p:txBody>
            </p:sp>
            <p:sp>
              <p:nvSpPr>
                <p:cNvPr id="34" name="Oval 33"/>
                <p:cNvSpPr/>
                <p:nvPr/>
              </p:nvSpPr>
              <p:spPr bwMode="auto">
                <a:xfrm>
                  <a:off x="6006408" y="2953813"/>
                  <a:ext cx="72008" cy="7200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b="1" i="0" u="none" strike="noStrike" cap="none" normalizeH="0" baseline="0">
                    <a:ln>
                      <a:noFill/>
                    </a:ln>
                    <a:solidFill>
                      <a:schemeClr val="tx1"/>
                    </a:solidFill>
                    <a:effectLst/>
                    <a:latin typeface="Arial" charset="0"/>
                  </a:endParaRPr>
                </a:p>
              </p:txBody>
            </p:sp>
            <p:sp>
              <p:nvSpPr>
                <p:cNvPr id="35" name="TextBox 34"/>
                <p:cNvSpPr txBox="1"/>
                <p:nvPr/>
              </p:nvSpPr>
              <p:spPr>
                <a:xfrm>
                  <a:off x="4935858" y="1418783"/>
                  <a:ext cx="155413" cy="335693"/>
                </a:xfrm>
                <a:prstGeom prst="rect">
                  <a:avLst/>
                </a:prstGeom>
                <a:noFill/>
              </p:spPr>
              <p:txBody>
                <a:bodyPr wrap="none" lIns="0" tIns="0" rIns="0" bIns="0" rtlCol="0">
                  <a:spAutoFit/>
                </a:bodyPr>
                <a:lstStyle/>
                <a:p>
                  <a:r>
                    <a:rPr lang="tr-TR" dirty="0"/>
                    <a:t>b</a:t>
                  </a:r>
                  <a:endParaRPr lang="tr-TR" baseline="-25000" dirty="0"/>
                </a:p>
              </p:txBody>
            </p:sp>
            <p:sp>
              <p:nvSpPr>
                <p:cNvPr id="36" name="TextBox 35"/>
                <p:cNvSpPr txBox="1"/>
                <p:nvPr/>
              </p:nvSpPr>
              <p:spPr>
                <a:xfrm>
                  <a:off x="5958272" y="2653594"/>
                  <a:ext cx="155413" cy="335693"/>
                </a:xfrm>
                <a:prstGeom prst="rect">
                  <a:avLst/>
                </a:prstGeom>
                <a:noFill/>
              </p:spPr>
              <p:txBody>
                <a:bodyPr wrap="none" lIns="0" tIns="0" rIns="0" bIns="0" rtlCol="0">
                  <a:spAutoFit/>
                </a:bodyPr>
                <a:lstStyle/>
                <a:p>
                  <a:r>
                    <a:rPr lang="tr-TR" dirty="0"/>
                    <a:t>e</a:t>
                  </a:r>
                  <a:endParaRPr lang="tr-TR" baseline="-25000" dirty="0"/>
                </a:p>
              </p:txBody>
            </p:sp>
            <p:sp>
              <p:nvSpPr>
                <p:cNvPr id="37" name="TextBox 36"/>
                <p:cNvSpPr txBox="1"/>
                <p:nvPr/>
              </p:nvSpPr>
              <p:spPr>
                <a:xfrm>
                  <a:off x="6917214" y="1428119"/>
                  <a:ext cx="139872" cy="335693"/>
                </a:xfrm>
                <a:prstGeom prst="rect">
                  <a:avLst/>
                </a:prstGeom>
                <a:noFill/>
              </p:spPr>
              <p:txBody>
                <a:bodyPr wrap="none" lIns="0" tIns="0" rIns="0" bIns="0" rtlCol="0">
                  <a:spAutoFit/>
                </a:bodyPr>
                <a:lstStyle/>
                <a:p>
                  <a:r>
                    <a:rPr lang="tr-TR" dirty="0"/>
                    <a:t>c</a:t>
                  </a:r>
                  <a:endParaRPr lang="tr-TR" baseline="-25000" dirty="0"/>
                </a:p>
              </p:txBody>
            </p:sp>
            <p:sp>
              <p:nvSpPr>
                <p:cNvPr id="38" name="TextBox 37"/>
                <p:cNvSpPr txBox="1"/>
                <p:nvPr/>
              </p:nvSpPr>
              <p:spPr>
                <a:xfrm>
                  <a:off x="3459791" y="2073189"/>
                  <a:ext cx="233120" cy="335693"/>
                </a:xfrm>
                <a:prstGeom prst="rect">
                  <a:avLst/>
                </a:prstGeom>
                <a:noFill/>
              </p:spPr>
              <p:txBody>
                <a:bodyPr wrap="none" lIns="0" tIns="0" rIns="0" bIns="0" rtlCol="0">
                  <a:spAutoFit/>
                </a:bodyPr>
                <a:lstStyle/>
                <a:p>
                  <a:r>
                    <a:rPr lang="tr-TR" dirty="0" err="1"/>
                    <a:t>v</a:t>
                  </a:r>
                  <a:r>
                    <a:rPr lang="tr-TR" baseline="-25000" dirty="0" err="1"/>
                    <a:t>s</a:t>
                  </a:r>
                  <a:endParaRPr lang="tr-TR" baseline="-25000" dirty="0"/>
                </a:p>
              </p:txBody>
            </p:sp>
            <p:sp>
              <p:nvSpPr>
                <p:cNvPr id="39" name="TextBox 38"/>
                <p:cNvSpPr txBox="1"/>
                <p:nvPr/>
              </p:nvSpPr>
              <p:spPr>
                <a:xfrm>
                  <a:off x="5913612" y="2027493"/>
                  <a:ext cx="328312" cy="335693"/>
                </a:xfrm>
                <a:prstGeom prst="rect">
                  <a:avLst/>
                </a:prstGeom>
                <a:noFill/>
              </p:spPr>
              <p:txBody>
                <a:bodyPr wrap="none" lIns="0" tIns="0" rIns="0" bIns="0" rtlCol="0">
                  <a:spAutoFit/>
                </a:bodyPr>
                <a:lstStyle/>
                <a:p>
                  <a:r>
                    <a:rPr lang="en-US" dirty="0">
                      <a:latin typeface="Comic Sans MS" panose="030F0702030302020204" pitchFamily="66" charset="0"/>
                    </a:rPr>
                    <a:t>β</a:t>
                  </a:r>
                  <a:r>
                    <a:rPr lang="tr-TR" dirty="0" err="1"/>
                    <a:t>i</a:t>
                  </a:r>
                  <a:r>
                    <a:rPr lang="tr-TR" baseline="-25000" dirty="0" err="1"/>
                    <a:t>b</a:t>
                  </a:r>
                  <a:endParaRPr lang="tr-TR" baseline="-25000" dirty="0"/>
                </a:p>
              </p:txBody>
            </p:sp>
          </p:grpSp>
          <p:cxnSp>
            <p:nvCxnSpPr>
              <p:cNvPr id="5" name="Straight Arrow Connector 4"/>
              <p:cNvCxnSpPr/>
              <p:nvPr/>
            </p:nvCxnSpPr>
            <p:spPr bwMode="auto">
              <a:xfrm>
                <a:off x="4531689" y="1631244"/>
                <a:ext cx="324000"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4563129" y="1225675"/>
                <a:ext cx="165128" cy="335693"/>
              </a:xfrm>
              <a:prstGeom prst="rect">
                <a:avLst/>
              </a:prstGeom>
              <a:noFill/>
            </p:spPr>
            <p:txBody>
              <a:bodyPr wrap="none" lIns="0" tIns="0" rIns="0" bIns="0" rtlCol="0">
                <a:spAutoFit/>
              </a:bodyPr>
              <a:lstStyle/>
              <a:p>
                <a:r>
                  <a:rPr lang="tr-TR" dirty="0" err="1"/>
                  <a:t>i</a:t>
                </a:r>
                <a:r>
                  <a:rPr lang="tr-TR" baseline="-25000" dirty="0" err="1"/>
                  <a:t>b</a:t>
                </a:r>
                <a:endParaRPr lang="tr-TR" baseline="-25000" dirty="0"/>
              </a:p>
            </p:txBody>
          </p:sp>
          <p:cxnSp>
            <p:nvCxnSpPr>
              <p:cNvPr id="44" name="Straight Arrow Connector 43"/>
              <p:cNvCxnSpPr/>
              <p:nvPr/>
            </p:nvCxnSpPr>
            <p:spPr bwMode="auto">
              <a:xfrm rot="5400000" flipH="1" flipV="1">
                <a:off x="7398328" y="2780143"/>
                <a:ext cx="252000"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sp>
            <p:nvSpPr>
              <p:cNvPr id="45" name="TextBox 44"/>
              <p:cNvSpPr txBox="1"/>
              <p:nvPr/>
            </p:nvSpPr>
            <p:spPr>
              <a:xfrm>
                <a:off x="7634471" y="2602732"/>
                <a:ext cx="211682" cy="335693"/>
              </a:xfrm>
              <a:prstGeom prst="rect">
                <a:avLst/>
              </a:prstGeom>
              <a:noFill/>
            </p:spPr>
            <p:txBody>
              <a:bodyPr wrap="square" lIns="0" tIns="0" rIns="0" bIns="0" rtlCol="0">
                <a:spAutoFit/>
              </a:bodyPr>
              <a:lstStyle/>
              <a:p>
                <a:r>
                  <a:rPr lang="tr-TR" dirty="0" err="1"/>
                  <a:t>i</a:t>
                </a:r>
                <a:r>
                  <a:rPr lang="tr-TR" baseline="-25000" dirty="0" err="1"/>
                  <a:t>c</a:t>
                </a:r>
                <a:endParaRPr lang="tr-TR" baseline="-25000" dirty="0"/>
              </a:p>
            </p:txBody>
          </p:sp>
          <p:cxnSp>
            <p:nvCxnSpPr>
              <p:cNvPr id="46" name="Straight Connector 45"/>
              <p:cNvCxnSpPr/>
              <p:nvPr/>
            </p:nvCxnSpPr>
            <p:spPr bwMode="auto">
              <a:xfrm>
                <a:off x="6588312" y="1749787"/>
                <a:ext cx="11520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47" name="Oval 46"/>
              <p:cNvSpPr/>
              <p:nvPr/>
            </p:nvSpPr>
            <p:spPr bwMode="auto">
              <a:xfrm>
                <a:off x="7704675" y="1713783"/>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b="1" i="0" u="none" strike="noStrike" cap="none" normalizeH="0" baseline="0">
                  <a:ln>
                    <a:noFill/>
                  </a:ln>
                  <a:solidFill>
                    <a:schemeClr val="tx1"/>
                  </a:solidFill>
                  <a:effectLst/>
                  <a:latin typeface="Arial" charset="0"/>
                </a:endParaRPr>
              </a:p>
            </p:txBody>
          </p:sp>
          <p:sp>
            <p:nvSpPr>
              <p:cNvPr id="48" name="TextBox 47"/>
              <p:cNvSpPr txBox="1"/>
              <p:nvPr/>
            </p:nvSpPr>
            <p:spPr>
              <a:xfrm>
                <a:off x="7821800" y="1562935"/>
                <a:ext cx="369206" cy="335693"/>
              </a:xfrm>
              <a:prstGeom prst="rect">
                <a:avLst/>
              </a:prstGeom>
              <a:noFill/>
            </p:spPr>
            <p:txBody>
              <a:bodyPr wrap="square" lIns="0" tIns="0" rIns="0" bIns="0" rtlCol="0">
                <a:spAutoFit/>
              </a:bodyPr>
              <a:lstStyle/>
              <a:p>
                <a:r>
                  <a:rPr lang="tr-TR" dirty="0"/>
                  <a:t>v</a:t>
                </a:r>
                <a:r>
                  <a:rPr lang="tr-TR" baseline="-25000" dirty="0"/>
                  <a:t>0</a:t>
                </a:r>
              </a:p>
            </p:txBody>
          </p:sp>
        </p:grpSp>
        <p:cxnSp>
          <p:nvCxnSpPr>
            <p:cNvPr id="50" name="Straight Arrow Connector 49"/>
            <p:cNvCxnSpPr/>
            <p:nvPr/>
          </p:nvCxnSpPr>
          <p:spPr bwMode="auto">
            <a:xfrm flipH="1" flipV="1">
              <a:off x="7251916" y="1573256"/>
              <a:ext cx="252000"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sp>
          <p:nvSpPr>
            <p:cNvPr id="51" name="TextBox 50"/>
            <p:cNvSpPr txBox="1"/>
            <p:nvPr/>
          </p:nvSpPr>
          <p:spPr>
            <a:xfrm>
              <a:off x="7341584" y="1117095"/>
              <a:ext cx="211682" cy="335693"/>
            </a:xfrm>
            <a:prstGeom prst="rect">
              <a:avLst/>
            </a:prstGeom>
            <a:noFill/>
          </p:spPr>
          <p:txBody>
            <a:bodyPr wrap="square" lIns="0" tIns="0" rIns="0" bIns="0" rtlCol="0">
              <a:spAutoFit/>
            </a:bodyPr>
            <a:lstStyle/>
            <a:p>
              <a:r>
                <a:rPr lang="tr-TR" dirty="0" err="1"/>
                <a:t>i</a:t>
              </a:r>
              <a:r>
                <a:rPr lang="tr-TR" baseline="-25000" dirty="0" err="1"/>
                <a:t>c</a:t>
              </a:r>
              <a:endParaRPr lang="tr-TR" baseline="-25000" dirty="0"/>
            </a:p>
          </p:txBody>
        </p:sp>
      </p:grpSp>
      <mc:AlternateContent xmlns:mc="http://schemas.openxmlformats.org/markup-compatibility/2006" xmlns:a14="http://schemas.microsoft.com/office/drawing/2010/main">
        <mc:Choice Requires="a14">
          <p:sp>
            <p:nvSpPr>
              <p:cNvPr id="52" name="Rectangle 51"/>
              <p:cNvSpPr/>
              <p:nvPr/>
            </p:nvSpPr>
            <p:spPr>
              <a:xfrm>
                <a:off x="365988" y="3330059"/>
                <a:ext cx="3571817" cy="43088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altLang="en-US" sz="2200" i="1" kern="0" smtClean="0">
                              <a:latin typeface="Cambria Math" panose="02040503050406030204" pitchFamily="18" charset="0"/>
                              <a:sym typeface="Symbol" panose="05050102010706020507" pitchFamily="18" charset="2"/>
                            </a:rPr>
                          </m:ctrlPr>
                        </m:sSubPr>
                        <m:e>
                          <m:r>
                            <a:rPr lang="tr-TR" altLang="en-US" sz="2200" i="1" kern="0">
                              <a:latin typeface="Cambria Math" panose="02040503050406030204" pitchFamily="18" charset="0"/>
                              <a:sym typeface="Symbol" panose="05050102010706020507" pitchFamily="18" charset="2"/>
                            </a:rPr>
                            <m:t> </m:t>
                          </m:r>
                          <m:r>
                            <a:rPr lang="tr-TR" altLang="en-US" sz="2200" i="1" kern="0">
                              <a:latin typeface="Cambria Math" panose="02040503050406030204" pitchFamily="18" charset="0"/>
                              <a:sym typeface="Symbol" panose="05050102010706020507" pitchFamily="18" charset="2"/>
                            </a:rPr>
                            <m:t>𝑅</m:t>
                          </m:r>
                        </m:e>
                        <m:sub>
                          <m:r>
                            <a:rPr lang="tr-TR" altLang="en-US" sz="2200" i="1" kern="0">
                              <a:latin typeface="Cambria Math" panose="02040503050406030204" pitchFamily="18" charset="0"/>
                              <a:sym typeface="Symbol" panose="05050102010706020507" pitchFamily="18" charset="2"/>
                            </a:rPr>
                            <m:t>𝐵</m:t>
                          </m:r>
                        </m:sub>
                      </m:sSub>
                      <m:r>
                        <a:rPr lang="tr-TR" altLang="en-US" sz="2400" i="1" kern="0">
                          <a:latin typeface="Cambria Math" panose="02040503050406030204" pitchFamily="18" charset="0"/>
                          <a:sym typeface="Symbol" panose="05050102010706020507" pitchFamily="18" charset="2"/>
                        </a:rPr>
                        <m:t>//</m:t>
                      </m:r>
                      <m:sSub>
                        <m:sSubPr>
                          <m:ctrlPr>
                            <a:rPr lang="tr-TR" altLang="en-US" sz="2200" i="1" kern="0">
                              <a:latin typeface="Cambria Math" panose="02040503050406030204" pitchFamily="18" charset="0"/>
                              <a:sym typeface="Symbol" panose="05050102010706020507" pitchFamily="18" charset="2"/>
                            </a:rPr>
                          </m:ctrlPr>
                        </m:sSubPr>
                        <m:e>
                          <m:r>
                            <a:rPr lang="tr-TR" altLang="en-US" sz="2200" i="1" kern="0">
                              <a:latin typeface="Cambria Math" panose="02040503050406030204" pitchFamily="18" charset="0"/>
                              <a:sym typeface="Symbol" panose="05050102010706020507" pitchFamily="18" charset="2"/>
                            </a:rPr>
                            <m:t>𝑟</m:t>
                          </m:r>
                        </m:e>
                        <m:sub>
                          <m:r>
                            <m:rPr>
                              <m:sty m:val="p"/>
                            </m:rPr>
                            <a:rPr lang="el-GR" altLang="en-US" sz="2200" i="1" kern="0">
                              <a:latin typeface="Cambria Math" panose="02040503050406030204" pitchFamily="18" charset="0"/>
                              <a:sym typeface="Symbol" panose="05050102010706020507" pitchFamily="18" charset="2"/>
                            </a:rPr>
                            <m:t>π</m:t>
                          </m:r>
                        </m:sub>
                      </m:sSub>
                      <m:r>
                        <a:rPr lang="tr-TR" altLang="en-US" sz="2200" b="0" i="1" kern="0" smtClean="0">
                          <a:latin typeface="Cambria Math" panose="02040503050406030204" pitchFamily="18" charset="0"/>
                          <a:sym typeface="Symbol" panose="05050102010706020507" pitchFamily="18" charset="2"/>
                        </a:rPr>
                        <m:t>=</m:t>
                      </m:r>
                      <m:sSub>
                        <m:sSubPr>
                          <m:ctrlPr>
                            <a:rPr lang="tr-TR" altLang="en-US" sz="2200" i="1" kern="0">
                              <a:latin typeface="Cambria Math" panose="02040503050406030204" pitchFamily="18" charset="0"/>
                              <a:sym typeface="Symbol" panose="05050102010706020507" pitchFamily="18" charset="2"/>
                            </a:rPr>
                          </m:ctrlPr>
                        </m:sSubPr>
                        <m:e>
                          <m:r>
                            <a:rPr lang="tr-TR" altLang="en-US" sz="2200" i="1" kern="0">
                              <a:latin typeface="Cambria Math" panose="02040503050406030204" pitchFamily="18" charset="0"/>
                              <a:sym typeface="Symbol" panose="05050102010706020507" pitchFamily="18" charset="2"/>
                            </a:rPr>
                            <m:t>(</m:t>
                          </m:r>
                          <m:r>
                            <a:rPr lang="tr-TR" altLang="en-US" sz="2200" i="1" kern="0">
                              <a:latin typeface="Cambria Math" panose="02040503050406030204" pitchFamily="18" charset="0"/>
                              <a:sym typeface="Symbol" panose="05050102010706020507" pitchFamily="18" charset="2"/>
                            </a:rPr>
                            <m:t>𝑟</m:t>
                          </m:r>
                        </m:e>
                        <m:sub>
                          <m:r>
                            <m:rPr>
                              <m:sty m:val="p"/>
                            </m:rPr>
                            <a:rPr lang="el-GR" altLang="en-US" sz="2200" i="1" kern="0">
                              <a:latin typeface="Cambria Math" panose="02040503050406030204" pitchFamily="18" charset="0"/>
                              <a:sym typeface="Symbol" panose="05050102010706020507" pitchFamily="18" charset="2"/>
                            </a:rPr>
                            <m:t>π</m:t>
                          </m:r>
                        </m:sub>
                      </m:sSub>
                      <m:sSub>
                        <m:sSubPr>
                          <m:ctrlPr>
                            <a:rPr lang="tr-TR" altLang="en-US" sz="2200" i="1" kern="0">
                              <a:latin typeface="Cambria Math" panose="02040503050406030204" pitchFamily="18" charset="0"/>
                              <a:sym typeface="Symbol" panose="05050102010706020507" pitchFamily="18" charset="2"/>
                            </a:rPr>
                          </m:ctrlPr>
                        </m:sSubPr>
                        <m:e>
                          <m:r>
                            <a:rPr lang="tr-TR" altLang="en-US" sz="2200" i="1" kern="0">
                              <a:latin typeface="Cambria Math" panose="02040503050406030204" pitchFamily="18" charset="0"/>
                              <a:sym typeface="Symbol" panose="05050102010706020507" pitchFamily="18" charset="2"/>
                            </a:rPr>
                            <m:t> </m:t>
                          </m:r>
                          <m:r>
                            <a:rPr lang="tr-TR" altLang="en-US" sz="2200" i="1" kern="0">
                              <a:latin typeface="Cambria Math" panose="02040503050406030204" pitchFamily="18" charset="0"/>
                              <a:sym typeface="Symbol" panose="05050102010706020507" pitchFamily="18" charset="2"/>
                            </a:rPr>
                            <m:t>𝑅</m:t>
                          </m:r>
                        </m:e>
                        <m:sub>
                          <m:r>
                            <a:rPr lang="tr-TR" altLang="en-US" sz="2200" i="1" kern="0">
                              <a:latin typeface="Cambria Math" panose="02040503050406030204" pitchFamily="18" charset="0"/>
                              <a:sym typeface="Symbol" panose="05050102010706020507" pitchFamily="18" charset="2"/>
                            </a:rPr>
                            <m:t>𝐵</m:t>
                          </m:r>
                        </m:sub>
                      </m:sSub>
                      <m:r>
                        <a:rPr lang="tr-TR" altLang="en-US" sz="2200" i="1" kern="0">
                          <a:latin typeface="Cambria Math" panose="02040503050406030204" pitchFamily="18" charset="0"/>
                          <a:sym typeface="Symbol" panose="05050102010706020507" pitchFamily="18" charset="2"/>
                        </a:rPr>
                        <m:t>)/</m:t>
                      </m:r>
                      <m:sSub>
                        <m:sSubPr>
                          <m:ctrlPr>
                            <a:rPr lang="tr-TR" altLang="en-US" sz="2200" i="1" kern="0">
                              <a:latin typeface="Cambria Math" panose="02040503050406030204" pitchFamily="18" charset="0"/>
                              <a:sym typeface="Symbol" panose="05050102010706020507" pitchFamily="18" charset="2"/>
                            </a:rPr>
                          </m:ctrlPr>
                        </m:sSubPr>
                        <m:e>
                          <m:r>
                            <a:rPr lang="tr-TR" altLang="en-US" sz="2200" i="1" kern="0">
                              <a:latin typeface="Cambria Math" panose="02040503050406030204" pitchFamily="18" charset="0"/>
                              <a:sym typeface="Symbol" panose="05050102010706020507" pitchFamily="18" charset="2"/>
                            </a:rPr>
                            <m:t>(</m:t>
                          </m:r>
                          <m:r>
                            <a:rPr lang="tr-TR" altLang="en-US" sz="2200" i="1" kern="0">
                              <a:latin typeface="Cambria Math" panose="02040503050406030204" pitchFamily="18" charset="0"/>
                              <a:sym typeface="Symbol" panose="05050102010706020507" pitchFamily="18" charset="2"/>
                            </a:rPr>
                            <m:t>𝑟</m:t>
                          </m:r>
                        </m:e>
                        <m:sub>
                          <m:r>
                            <m:rPr>
                              <m:sty m:val="p"/>
                            </m:rPr>
                            <a:rPr lang="el-GR" altLang="en-US" sz="2200" i="1" kern="0">
                              <a:latin typeface="Cambria Math" panose="02040503050406030204" pitchFamily="18" charset="0"/>
                              <a:sym typeface="Symbol" panose="05050102010706020507" pitchFamily="18" charset="2"/>
                            </a:rPr>
                            <m:t>π</m:t>
                          </m:r>
                        </m:sub>
                      </m:sSub>
                      <m:sSub>
                        <m:sSubPr>
                          <m:ctrlPr>
                            <a:rPr lang="tr-TR" altLang="en-US" sz="2200" i="1" kern="0">
                              <a:latin typeface="Cambria Math" panose="02040503050406030204" pitchFamily="18" charset="0"/>
                              <a:sym typeface="Symbol" panose="05050102010706020507" pitchFamily="18" charset="2"/>
                            </a:rPr>
                          </m:ctrlPr>
                        </m:sSubPr>
                        <m:e>
                          <m:r>
                            <a:rPr lang="tr-TR" altLang="en-US" sz="2200" i="1" kern="0">
                              <a:latin typeface="Cambria Math" panose="02040503050406030204" pitchFamily="18" charset="0"/>
                              <a:sym typeface="Symbol" panose="05050102010706020507" pitchFamily="18" charset="2"/>
                            </a:rPr>
                            <m:t>+</m:t>
                          </m:r>
                          <m:r>
                            <a:rPr lang="tr-TR" altLang="en-US" sz="2200" i="1" kern="0">
                              <a:latin typeface="Cambria Math" panose="02040503050406030204" pitchFamily="18" charset="0"/>
                              <a:sym typeface="Symbol" panose="05050102010706020507" pitchFamily="18" charset="2"/>
                            </a:rPr>
                            <m:t>𝑅</m:t>
                          </m:r>
                        </m:e>
                        <m:sub>
                          <m:r>
                            <a:rPr lang="tr-TR" altLang="en-US" sz="2200" i="1" kern="0">
                              <a:latin typeface="Cambria Math" panose="02040503050406030204" pitchFamily="18" charset="0"/>
                              <a:sym typeface="Symbol" panose="05050102010706020507" pitchFamily="18" charset="2"/>
                            </a:rPr>
                            <m:t>𝐵</m:t>
                          </m:r>
                        </m:sub>
                      </m:sSub>
                      <m:r>
                        <a:rPr lang="tr-TR" altLang="en-US" sz="2200" i="1" kern="0">
                          <a:latin typeface="Cambria Math" panose="02040503050406030204" pitchFamily="18" charset="0"/>
                          <a:sym typeface="Symbol" panose="05050102010706020507" pitchFamily="18" charset="2"/>
                        </a:rPr>
                        <m:t>)</m:t>
                      </m:r>
                    </m:oMath>
                  </m:oMathPara>
                </a14:m>
                <a:endParaRPr lang="tr-TR" sz="2200" dirty="0"/>
              </a:p>
            </p:txBody>
          </p:sp>
        </mc:Choice>
        <mc:Fallback xmlns="">
          <p:sp>
            <p:nvSpPr>
              <p:cNvPr id="52" name="Rectangle 51"/>
              <p:cNvSpPr>
                <a:spLocks noRot="1" noChangeAspect="1" noMove="1" noResize="1" noEditPoints="1" noAdjustHandles="1" noChangeArrowheads="1" noChangeShapeType="1" noTextEdit="1"/>
              </p:cNvSpPr>
              <p:nvPr/>
            </p:nvSpPr>
            <p:spPr>
              <a:xfrm>
                <a:off x="365988" y="3330059"/>
                <a:ext cx="3571817" cy="430887"/>
              </a:xfrm>
              <a:prstGeom prst="rect">
                <a:avLst/>
              </a:prstGeom>
              <a:blipFill>
                <a:blip r:embed="rId13"/>
                <a:stretch>
                  <a:fillRect b="-22535"/>
                </a:stretch>
              </a:blipFill>
            </p:spPr>
            <p:txBody>
              <a:bodyPr/>
              <a:lstStyle/>
              <a:p>
                <a:r>
                  <a:rPr lang="tr-TR">
                    <a:noFill/>
                  </a:rPr>
                  <a:t> </a:t>
                </a:r>
              </a:p>
            </p:txBody>
          </p:sp>
        </mc:Fallback>
      </mc:AlternateContent>
    </p:spTree>
    <p:extLst>
      <p:ext uri="{BB962C8B-B14F-4D97-AF65-F5344CB8AC3E}">
        <p14:creationId xmlns:p14="http://schemas.microsoft.com/office/powerpoint/2010/main" val="373522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0" grpId="0"/>
      <p:bldP spid="4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B79F2780-51C0-4319-837E-002080AA56A5}"/>
              </a:ext>
            </a:extLst>
          </p:cNvPr>
          <p:cNvGrpSpPr/>
          <p:nvPr/>
        </p:nvGrpSpPr>
        <p:grpSpPr>
          <a:xfrm>
            <a:off x="3114501" y="3283432"/>
            <a:ext cx="4907094" cy="1607195"/>
            <a:chOff x="3114501" y="3283432"/>
            <a:chExt cx="4907094" cy="1607195"/>
          </a:xfrm>
        </p:grpSpPr>
        <p:grpSp>
          <p:nvGrpSpPr>
            <p:cNvPr id="54" name="Group 53"/>
            <p:cNvGrpSpPr/>
            <p:nvPr/>
          </p:nvGrpSpPr>
          <p:grpSpPr>
            <a:xfrm>
              <a:off x="3114501" y="3283432"/>
              <a:ext cx="4907094" cy="1457854"/>
              <a:chOff x="3337314" y="3261125"/>
              <a:chExt cx="5555165" cy="1650389"/>
            </a:xfrm>
          </p:grpSpPr>
          <p:grpSp>
            <p:nvGrpSpPr>
              <p:cNvPr id="8" name="Group 7"/>
              <p:cNvGrpSpPr/>
              <p:nvPr/>
            </p:nvGrpSpPr>
            <p:grpSpPr>
              <a:xfrm>
                <a:off x="3337314" y="3276853"/>
                <a:ext cx="5555165" cy="1634661"/>
                <a:chOff x="2267744" y="1268760"/>
                <a:chExt cx="5765738" cy="1757061"/>
              </a:xfrm>
            </p:grpSpPr>
            <p:sp>
              <p:nvSpPr>
                <p:cNvPr id="9" name="TextBox 8"/>
                <p:cNvSpPr txBox="1"/>
                <p:nvPr/>
              </p:nvSpPr>
              <p:spPr>
                <a:xfrm>
                  <a:off x="2267744" y="2132856"/>
                  <a:ext cx="76" cy="199741"/>
                </a:xfrm>
                <a:prstGeom prst="rect">
                  <a:avLst/>
                </a:prstGeom>
                <a:noFill/>
              </p:spPr>
              <p:txBody>
                <a:bodyPr wrap="none" lIns="0" tIns="0" rIns="0" bIns="0" rtlCol="0">
                  <a:spAutoFit/>
                </a:bodyPr>
                <a:lstStyle/>
                <a:p>
                  <a:endParaRPr lang="tr-TR" sz="1600" baseline="-25000" dirty="0"/>
                </a:p>
              </p:txBody>
            </p:sp>
            <p:grpSp>
              <p:nvGrpSpPr>
                <p:cNvPr id="10" name="Group 9"/>
                <p:cNvGrpSpPr/>
                <p:nvPr/>
              </p:nvGrpSpPr>
              <p:grpSpPr>
                <a:xfrm>
                  <a:off x="2555775" y="1351478"/>
                  <a:ext cx="5222826" cy="1674343"/>
                  <a:chOff x="2555775" y="1351478"/>
                  <a:chExt cx="5222826" cy="1674343"/>
                </a:xfrm>
              </p:grpSpPr>
              <p:grpSp>
                <p:nvGrpSpPr>
                  <p:cNvPr id="18" name="Group 17"/>
                  <p:cNvGrpSpPr/>
                  <p:nvPr/>
                </p:nvGrpSpPr>
                <p:grpSpPr>
                  <a:xfrm>
                    <a:off x="2555775" y="1681215"/>
                    <a:ext cx="5174033" cy="1308351"/>
                    <a:chOff x="3938978" y="1843941"/>
                    <a:chExt cx="3243022" cy="820059"/>
                  </a:xfrm>
                </p:grpSpPr>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8978" y="1850830"/>
                      <a:ext cx="669513" cy="669513"/>
                    </a:xfrm>
                    <a:prstGeom prst="rect">
                      <a:avLst/>
                    </a:prstGeom>
                  </p:spPr>
                </p:pic>
                <p:cxnSp>
                  <p:nvCxnSpPr>
                    <p:cNvPr id="37" name="Straight Connector 36"/>
                    <p:cNvCxnSpPr/>
                    <p:nvPr/>
                  </p:nvCxnSpPr>
                  <p:spPr bwMode="auto">
                    <a:xfrm>
                      <a:off x="4266000" y="2664000"/>
                      <a:ext cx="29160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a:off x="5076056" y="1886920"/>
                      <a:ext cx="699495"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6125791" y="1843941"/>
                      <a:ext cx="669600" cy="669600"/>
                    </a:xfrm>
                    <a:prstGeom prst="rect">
                      <a:avLst/>
                    </a:prstGeom>
                  </p:spPr>
                </p:pic>
                <p:cxnSp>
                  <p:nvCxnSpPr>
                    <p:cNvPr id="40" name="Straight Connector 39"/>
                    <p:cNvCxnSpPr/>
                    <p:nvPr/>
                  </p:nvCxnSpPr>
                  <p:spPr bwMode="auto">
                    <a:xfrm flipV="1">
                      <a:off x="4273734" y="2401471"/>
                      <a:ext cx="0" cy="262529"/>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flipV="1">
                      <a:off x="6459559" y="2406735"/>
                      <a:ext cx="0" cy="252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Straight Connector 41"/>
                    <p:cNvCxnSpPr/>
                    <p:nvPr/>
                  </p:nvCxnSpPr>
                  <p:spPr bwMode="auto">
                    <a:xfrm>
                      <a:off x="4266000" y="1886920"/>
                      <a:ext cx="216024"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sp>
                <p:nvSpPr>
                  <p:cNvPr id="19" name="TextBox 18"/>
                  <p:cNvSpPr txBox="1"/>
                  <p:nvPr/>
                </p:nvSpPr>
                <p:spPr>
                  <a:xfrm>
                    <a:off x="4144665" y="2230022"/>
                    <a:ext cx="280642" cy="299610"/>
                  </a:xfrm>
                  <a:prstGeom prst="rect">
                    <a:avLst/>
                  </a:prstGeom>
                  <a:noFill/>
                </p:spPr>
                <p:txBody>
                  <a:bodyPr wrap="none" lIns="0" tIns="0" rIns="0" bIns="0" rtlCol="0">
                    <a:spAutoFit/>
                  </a:bodyPr>
                  <a:lstStyle/>
                  <a:p>
                    <a:r>
                      <a:rPr lang="tr-TR" sz="1600" dirty="0"/>
                      <a:t>R</a:t>
                    </a:r>
                    <a:r>
                      <a:rPr lang="tr-TR" sz="1600" baseline="-25000" dirty="0"/>
                      <a:t>B</a:t>
                    </a:r>
                  </a:p>
                </p:txBody>
              </p:sp>
              <p:sp>
                <p:nvSpPr>
                  <p:cNvPr id="20" name="TextBox 19"/>
                  <p:cNvSpPr txBox="1"/>
                  <p:nvPr/>
                </p:nvSpPr>
                <p:spPr>
                  <a:xfrm>
                    <a:off x="3693865" y="1351478"/>
                    <a:ext cx="254273" cy="299610"/>
                  </a:xfrm>
                  <a:prstGeom prst="rect">
                    <a:avLst/>
                  </a:prstGeom>
                  <a:noFill/>
                </p:spPr>
                <p:txBody>
                  <a:bodyPr wrap="none" lIns="0" tIns="0" rIns="0" bIns="0" rtlCol="0">
                    <a:spAutoFit/>
                  </a:bodyPr>
                  <a:lstStyle/>
                  <a:p>
                    <a:r>
                      <a:rPr lang="tr-TR" sz="1600" dirty="0" err="1"/>
                      <a:t>R</a:t>
                    </a:r>
                    <a:r>
                      <a:rPr lang="tr-TR" sz="1600" baseline="-25000" dirty="0" err="1"/>
                      <a:t>s</a:t>
                    </a:r>
                    <a:endParaRPr lang="tr-TR" sz="1600" baseline="-25000" dirty="0"/>
                  </a:p>
                </p:txBody>
              </p:sp>
              <p:sp>
                <p:nvSpPr>
                  <p:cNvPr id="21" name="TextBox 20"/>
                  <p:cNvSpPr txBox="1"/>
                  <p:nvPr/>
                </p:nvSpPr>
                <p:spPr>
                  <a:xfrm>
                    <a:off x="5628415" y="2230379"/>
                    <a:ext cx="192116" cy="299610"/>
                  </a:xfrm>
                  <a:prstGeom prst="rect">
                    <a:avLst/>
                  </a:prstGeom>
                  <a:noFill/>
                </p:spPr>
                <p:txBody>
                  <a:bodyPr wrap="none" lIns="0" tIns="0" rIns="0" bIns="0" rtlCol="0">
                    <a:spAutoFit/>
                  </a:bodyPr>
                  <a:lstStyle/>
                  <a:p>
                    <a:r>
                      <a:rPr lang="tr-TR" sz="1600" dirty="0"/>
                      <a:t>r</a:t>
                    </a:r>
                    <a:r>
                      <a:rPr lang="el-GR" sz="1600" baseline="-25000" dirty="0"/>
                      <a:t>π</a:t>
                    </a:r>
                    <a:endParaRPr lang="tr-TR" sz="1600" baseline="-25000" dirty="0"/>
                  </a:p>
                </p:txBody>
              </p:sp>
              <p:sp>
                <p:nvSpPr>
                  <p:cNvPr id="22" name="TextBox 21"/>
                  <p:cNvSpPr txBox="1"/>
                  <p:nvPr/>
                </p:nvSpPr>
                <p:spPr>
                  <a:xfrm>
                    <a:off x="7524328" y="2215897"/>
                    <a:ext cx="254273" cy="299610"/>
                  </a:xfrm>
                  <a:prstGeom prst="rect">
                    <a:avLst/>
                  </a:prstGeom>
                  <a:noFill/>
                </p:spPr>
                <p:txBody>
                  <a:bodyPr wrap="none" lIns="0" tIns="0" rIns="0" bIns="0" rtlCol="0">
                    <a:spAutoFit/>
                  </a:bodyPr>
                  <a:lstStyle/>
                  <a:p>
                    <a:r>
                      <a:rPr lang="tr-TR" sz="1600" dirty="0" err="1"/>
                      <a:t>R</a:t>
                    </a:r>
                    <a:r>
                      <a:rPr lang="tr-TR" sz="1600" baseline="-25000" dirty="0" err="1"/>
                      <a:t>c</a:t>
                    </a:r>
                    <a:endParaRPr lang="tr-TR" sz="1600" baseline="-25000" dirty="0"/>
                  </a:p>
                </p:txBody>
              </p:sp>
              <p:sp>
                <p:nvSpPr>
                  <p:cNvPr id="23" name="Oval 22"/>
                  <p:cNvSpPr/>
                  <p:nvPr/>
                </p:nvSpPr>
                <p:spPr bwMode="auto">
                  <a:xfrm>
                    <a:off x="6945330" y="1717026"/>
                    <a:ext cx="72008" cy="7200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1" i="0" u="none" strike="noStrike" cap="none" normalizeH="0" baseline="0">
                      <a:ln>
                        <a:noFill/>
                      </a:ln>
                      <a:solidFill>
                        <a:schemeClr val="tx1"/>
                      </a:solidFill>
                      <a:effectLst/>
                      <a:latin typeface="Arial" charset="0"/>
                    </a:endParaRPr>
                  </a:p>
                </p:txBody>
              </p:sp>
              <p:sp>
                <p:nvSpPr>
                  <p:cNvPr id="24" name="Oval 23"/>
                  <p:cNvSpPr/>
                  <p:nvPr/>
                </p:nvSpPr>
                <p:spPr bwMode="auto">
                  <a:xfrm>
                    <a:off x="4962314" y="1713783"/>
                    <a:ext cx="72008" cy="7200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1" i="0" u="none" strike="noStrike" cap="none" normalizeH="0" baseline="0">
                      <a:ln>
                        <a:noFill/>
                      </a:ln>
                      <a:solidFill>
                        <a:schemeClr val="tx1"/>
                      </a:solidFill>
                      <a:effectLst/>
                      <a:latin typeface="Arial" charset="0"/>
                    </a:endParaRPr>
                  </a:p>
                </p:txBody>
              </p:sp>
              <p:sp>
                <p:nvSpPr>
                  <p:cNvPr id="25" name="Oval 24"/>
                  <p:cNvSpPr/>
                  <p:nvPr/>
                </p:nvSpPr>
                <p:spPr bwMode="auto">
                  <a:xfrm>
                    <a:off x="6006408" y="2953813"/>
                    <a:ext cx="72008" cy="7200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1" i="0" u="none" strike="noStrike" cap="none" normalizeH="0" baseline="0">
                      <a:ln>
                        <a:noFill/>
                      </a:ln>
                      <a:solidFill>
                        <a:schemeClr val="tx1"/>
                      </a:solidFill>
                      <a:effectLst/>
                      <a:latin typeface="Arial" charset="0"/>
                    </a:endParaRPr>
                  </a:p>
                </p:txBody>
              </p:sp>
              <p:sp>
                <p:nvSpPr>
                  <p:cNvPr id="26" name="TextBox 25"/>
                  <p:cNvSpPr txBox="1"/>
                  <p:nvPr/>
                </p:nvSpPr>
                <p:spPr>
                  <a:xfrm>
                    <a:off x="4935858" y="1418782"/>
                    <a:ext cx="133729" cy="299610"/>
                  </a:xfrm>
                  <a:prstGeom prst="rect">
                    <a:avLst/>
                  </a:prstGeom>
                  <a:noFill/>
                </p:spPr>
                <p:txBody>
                  <a:bodyPr wrap="none" lIns="0" tIns="0" rIns="0" bIns="0" rtlCol="0">
                    <a:spAutoFit/>
                  </a:bodyPr>
                  <a:lstStyle/>
                  <a:p>
                    <a:r>
                      <a:rPr lang="tr-TR" sz="1600" dirty="0"/>
                      <a:t>b</a:t>
                    </a:r>
                    <a:endParaRPr lang="tr-TR" sz="1600" baseline="-25000" dirty="0"/>
                  </a:p>
                </p:txBody>
              </p:sp>
              <p:sp>
                <p:nvSpPr>
                  <p:cNvPr id="27" name="TextBox 26"/>
                  <p:cNvSpPr txBox="1"/>
                  <p:nvPr/>
                </p:nvSpPr>
                <p:spPr>
                  <a:xfrm>
                    <a:off x="5958273" y="2653595"/>
                    <a:ext cx="133729" cy="299610"/>
                  </a:xfrm>
                  <a:prstGeom prst="rect">
                    <a:avLst/>
                  </a:prstGeom>
                  <a:noFill/>
                </p:spPr>
                <p:txBody>
                  <a:bodyPr wrap="none" lIns="0" tIns="0" rIns="0" bIns="0" rtlCol="0">
                    <a:spAutoFit/>
                  </a:bodyPr>
                  <a:lstStyle/>
                  <a:p>
                    <a:r>
                      <a:rPr lang="tr-TR" sz="1600" dirty="0"/>
                      <a:t>e</a:t>
                    </a:r>
                    <a:endParaRPr lang="tr-TR" sz="1600" baseline="-25000" dirty="0"/>
                  </a:p>
                </p:txBody>
              </p:sp>
              <p:sp>
                <p:nvSpPr>
                  <p:cNvPr id="28" name="TextBox 27"/>
                  <p:cNvSpPr txBox="1"/>
                  <p:nvPr/>
                </p:nvSpPr>
                <p:spPr>
                  <a:xfrm>
                    <a:off x="6917214" y="1428120"/>
                    <a:ext cx="120544" cy="299610"/>
                  </a:xfrm>
                  <a:prstGeom prst="rect">
                    <a:avLst/>
                  </a:prstGeom>
                  <a:noFill/>
                </p:spPr>
                <p:txBody>
                  <a:bodyPr wrap="none" lIns="0" tIns="0" rIns="0" bIns="0" rtlCol="0">
                    <a:spAutoFit/>
                  </a:bodyPr>
                  <a:lstStyle/>
                  <a:p>
                    <a:r>
                      <a:rPr lang="tr-TR" sz="1600" dirty="0"/>
                      <a:t>c</a:t>
                    </a:r>
                    <a:endParaRPr lang="tr-TR" sz="1600" baseline="-25000" dirty="0"/>
                  </a:p>
                </p:txBody>
              </p:sp>
              <p:sp>
                <p:nvSpPr>
                  <p:cNvPr id="29" name="TextBox 28"/>
                  <p:cNvSpPr txBox="1"/>
                  <p:nvPr/>
                </p:nvSpPr>
                <p:spPr>
                  <a:xfrm>
                    <a:off x="3459791" y="2073189"/>
                    <a:ext cx="156331" cy="299610"/>
                  </a:xfrm>
                  <a:prstGeom prst="rect">
                    <a:avLst/>
                  </a:prstGeom>
                  <a:noFill/>
                </p:spPr>
                <p:txBody>
                  <a:bodyPr wrap="none" lIns="0" tIns="0" rIns="0" bIns="0" rtlCol="0">
                    <a:spAutoFit/>
                  </a:bodyPr>
                  <a:lstStyle/>
                  <a:p>
                    <a:r>
                      <a:rPr lang="tr-TR" sz="1600" dirty="0"/>
                      <a:t>v</a:t>
                    </a:r>
                    <a:r>
                      <a:rPr lang="tr-TR" sz="1600" baseline="-25000" dirty="0"/>
                      <a:t>i</a:t>
                    </a:r>
                  </a:p>
                </p:txBody>
              </p:sp>
              <p:sp>
                <p:nvSpPr>
                  <p:cNvPr id="30" name="TextBox 29"/>
                  <p:cNvSpPr txBox="1"/>
                  <p:nvPr/>
                </p:nvSpPr>
                <p:spPr>
                  <a:xfrm>
                    <a:off x="5940152" y="1988840"/>
                    <a:ext cx="282524" cy="299610"/>
                  </a:xfrm>
                  <a:prstGeom prst="rect">
                    <a:avLst/>
                  </a:prstGeom>
                  <a:noFill/>
                </p:spPr>
                <p:txBody>
                  <a:bodyPr wrap="none" lIns="0" tIns="0" rIns="0" bIns="0" rtlCol="0">
                    <a:spAutoFit/>
                  </a:bodyPr>
                  <a:lstStyle/>
                  <a:p>
                    <a:r>
                      <a:rPr lang="en-US" sz="1600" dirty="0">
                        <a:latin typeface="Comic Sans MS" panose="030F0702030302020204" pitchFamily="66" charset="0"/>
                      </a:rPr>
                      <a:t>β</a:t>
                    </a:r>
                    <a:r>
                      <a:rPr lang="tr-TR" sz="1600" dirty="0" err="1"/>
                      <a:t>i</a:t>
                    </a:r>
                    <a:r>
                      <a:rPr lang="tr-TR" sz="1600" baseline="-25000" dirty="0" err="1"/>
                      <a:t>b</a:t>
                    </a:r>
                    <a:endParaRPr lang="tr-TR" sz="1600" baseline="-25000" dirty="0"/>
                  </a:p>
                </p:txBody>
              </p:sp>
            </p:grpSp>
            <p:cxnSp>
              <p:nvCxnSpPr>
                <p:cNvPr id="11" name="Straight Arrow Connector 10"/>
                <p:cNvCxnSpPr/>
                <p:nvPr/>
              </p:nvCxnSpPr>
              <p:spPr bwMode="auto">
                <a:xfrm>
                  <a:off x="4531689" y="1631244"/>
                  <a:ext cx="324000"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4499992" y="1296000"/>
                  <a:ext cx="141263" cy="299610"/>
                </a:xfrm>
                <a:prstGeom prst="rect">
                  <a:avLst/>
                </a:prstGeom>
                <a:noFill/>
              </p:spPr>
              <p:txBody>
                <a:bodyPr wrap="none" lIns="0" tIns="0" rIns="0" bIns="0" rtlCol="0">
                  <a:spAutoFit/>
                </a:bodyPr>
                <a:lstStyle/>
                <a:p>
                  <a:r>
                    <a:rPr lang="tr-TR" sz="1600" dirty="0" err="1"/>
                    <a:t>i</a:t>
                  </a:r>
                  <a:r>
                    <a:rPr lang="tr-TR" sz="1600" baseline="-25000" dirty="0" err="1"/>
                    <a:t>b</a:t>
                  </a:r>
                  <a:endParaRPr lang="tr-TR" sz="1600" baseline="-25000" dirty="0"/>
                </a:p>
              </p:txBody>
            </p:sp>
            <p:cxnSp>
              <p:nvCxnSpPr>
                <p:cNvPr id="13" name="Straight Arrow Connector 12"/>
                <p:cNvCxnSpPr/>
                <p:nvPr/>
              </p:nvCxnSpPr>
              <p:spPr bwMode="auto">
                <a:xfrm flipH="1">
                  <a:off x="7128312" y="1628800"/>
                  <a:ext cx="252000"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7164288" y="1268760"/>
                  <a:ext cx="211681" cy="299610"/>
                </a:xfrm>
                <a:prstGeom prst="rect">
                  <a:avLst/>
                </a:prstGeom>
                <a:noFill/>
              </p:spPr>
              <p:txBody>
                <a:bodyPr wrap="square" lIns="0" tIns="0" rIns="0" bIns="0" rtlCol="0">
                  <a:spAutoFit/>
                </a:bodyPr>
                <a:lstStyle/>
                <a:p>
                  <a:r>
                    <a:rPr lang="tr-TR" sz="1600" dirty="0" err="1"/>
                    <a:t>i</a:t>
                  </a:r>
                  <a:r>
                    <a:rPr lang="tr-TR" sz="1600" baseline="-25000" dirty="0" err="1"/>
                    <a:t>c</a:t>
                  </a:r>
                  <a:endParaRPr lang="tr-TR" sz="1600" baseline="-25000" dirty="0"/>
                </a:p>
              </p:txBody>
            </p:sp>
            <p:cxnSp>
              <p:nvCxnSpPr>
                <p:cNvPr id="15" name="Straight Connector 14"/>
                <p:cNvCxnSpPr/>
                <p:nvPr/>
              </p:nvCxnSpPr>
              <p:spPr bwMode="auto">
                <a:xfrm>
                  <a:off x="6588312" y="1749787"/>
                  <a:ext cx="11520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6" name="Oval 15"/>
                <p:cNvSpPr/>
                <p:nvPr/>
              </p:nvSpPr>
              <p:spPr bwMode="auto">
                <a:xfrm>
                  <a:off x="7704675" y="1713783"/>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1" i="0" u="none" strike="noStrike" cap="none" normalizeH="0" baseline="0">
                    <a:ln>
                      <a:noFill/>
                    </a:ln>
                    <a:solidFill>
                      <a:schemeClr val="tx1"/>
                    </a:solidFill>
                    <a:effectLst/>
                    <a:latin typeface="Arial" charset="0"/>
                  </a:endParaRPr>
                </a:p>
              </p:txBody>
            </p:sp>
            <p:sp>
              <p:nvSpPr>
                <p:cNvPr id="17" name="TextBox 16"/>
                <p:cNvSpPr txBox="1"/>
                <p:nvPr/>
              </p:nvSpPr>
              <p:spPr>
                <a:xfrm>
                  <a:off x="7821801" y="1562935"/>
                  <a:ext cx="211681" cy="299610"/>
                </a:xfrm>
                <a:prstGeom prst="rect">
                  <a:avLst/>
                </a:prstGeom>
                <a:noFill/>
              </p:spPr>
              <p:txBody>
                <a:bodyPr wrap="square" lIns="0" tIns="0" rIns="0" bIns="0" rtlCol="0">
                  <a:spAutoFit/>
                </a:bodyPr>
                <a:lstStyle/>
                <a:p>
                  <a:r>
                    <a:rPr lang="tr-TR" sz="1600" dirty="0"/>
                    <a:t>v</a:t>
                  </a:r>
                  <a:r>
                    <a:rPr lang="tr-TR" sz="1600" baseline="-25000" dirty="0"/>
                    <a:t>0</a:t>
                  </a:r>
                </a:p>
              </p:txBody>
            </p:sp>
          </p:grpSp>
          <p:cxnSp>
            <p:nvCxnSpPr>
              <p:cNvPr id="49" name="Straight Arrow Connector 48"/>
              <p:cNvCxnSpPr/>
              <p:nvPr/>
            </p:nvCxnSpPr>
            <p:spPr bwMode="auto">
              <a:xfrm>
                <a:off x="5106595" y="3645024"/>
                <a:ext cx="312167"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5076056" y="3333133"/>
                <a:ext cx="169918" cy="276999"/>
              </a:xfrm>
              <a:prstGeom prst="rect">
                <a:avLst/>
              </a:prstGeom>
              <a:noFill/>
            </p:spPr>
            <p:txBody>
              <a:bodyPr wrap="none" lIns="0" tIns="0" rIns="0" bIns="0" rtlCol="0">
                <a:spAutoFit/>
              </a:bodyPr>
              <a:lstStyle/>
              <a:p>
                <a:r>
                  <a:rPr lang="tr-TR" sz="1600" dirty="0" err="1"/>
                  <a:t>i</a:t>
                </a:r>
                <a:r>
                  <a:rPr lang="tr-TR" sz="1600" baseline="-25000" dirty="0" err="1"/>
                  <a:t>in</a:t>
                </a:r>
                <a:endParaRPr lang="tr-TR" sz="1600" baseline="-25000" dirty="0"/>
              </a:p>
            </p:txBody>
          </p:sp>
          <p:cxnSp>
            <p:nvCxnSpPr>
              <p:cNvPr id="51" name="Straight Arrow Connector 50"/>
              <p:cNvCxnSpPr/>
              <p:nvPr/>
            </p:nvCxnSpPr>
            <p:spPr bwMode="auto">
              <a:xfrm flipH="1">
                <a:off x="8505667" y="3596084"/>
                <a:ext cx="242797"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sp>
            <p:nvSpPr>
              <p:cNvPr id="52" name="TextBox 51"/>
              <p:cNvSpPr txBox="1"/>
              <p:nvPr/>
            </p:nvSpPr>
            <p:spPr>
              <a:xfrm>
                <a:off x="8540329" y="3261125"/>
                <a:ext cx="203950" cy="276999"/>
              </a:xfrm>
              <a:prstGeom prst="rect">
                <a:avLst/>
              </a:prstGeom>
              <a:noFill/>
            </p:spPr>
            <p:txBody>
              <a:bodyPr wrap="square" lIns="0" tIns="0" rIns="0" bIns="0" rtlCol="0">
                <a:spAutoFit/>
              </a:bodyPr>
              <a:lstStyle/>
              <a:p>
                <a:r>
                  <a:rPr lang="tr-TR" sz="1600" dirty="0">
                    <a:latin typeface="Times New Roman" panose="02020603050405020304" pitchFamily="18" charset="0"/>
                    <a:cs typeface="Times New Roman" panose="02020603050405020304" pitchFamily="18" charset="0"/>
                  </a:rPr>
                  <a:t>i</a:t>
                </a:r>
                <a:r>
                  <a:rPr lang="tr-TR" sz="1600" baseline="-25000" dirty="0">
                    <a:latin typeface="Times New Roman" panose="02020603050405020304" pitchFamily="18" charset="0"/>
                    <a:cs typeface="Times New Roman" panose="02020603050405020304" pitchFamily="18" charset="0"/>
                  </a:rPr>
                  <a:t>0</a:t>
                </a:r>
              </a:p>
            </p:txBody>
          </p:sp>
          <p:sp>
            <p:nvSpPr>
              <p:cNvPr id="2" name="Oval 1"/>
              <p:cNvSpPr/>
              <p:nvPr/>
            </p:nvSpPr>
            <p:spPr bwMode="auto">
              <a:xfrm>
                <a:off x="5508120" y="3645040"/>
                <a:ext cx="144000" cy="14400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1" i="0" u="none" strike="noStrike" cap="none" normalizeH="0" baseline="0">
                  <a:ln>
                    <a:noFill/>
                  </a:ln>
                  <a:solidFill>
                    <a:schemeClr val="tx1"/>
                  </a:solidFill>
                  <a:effectLst/>
                  <a:latin typeface="Arial" charset="0"/>
                </a:endParaRPr>
              </a:p>
            </p:txBody>
          </p:sp>
          <p:sp>
            <p:nvSpPr>
              <p:cNvPr id="53" name="Oval 52"/>
              <p:cNvSpPr/>
              <p:nvPr/>
            </p:nvSpPr>
            <p:spPr bwMode="auto">
              <a:xfrm>
                <a:off x="8172416" y="3645024"/>
                <a:ext cx="144000" cy="14400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1" i="0" u="none" strike="noStrike" cap="none" normalizeH="0" baseline="0">
                  <a:ln>
                    <a:noFill/>
                  </a:ln>
                  <a:solidFill>
                    <a:schemeClr val="tx1"/>
                  </a:solidFill>
                  <a:effectLst/>
                  <a:latin typeface="Arial" charset="0"/>
                </a:endParaRPr>
              </a:p>
            </p:txBody>
          </p:sp>
        </p:grpSp>
        <p:pic>
          <p:nvPicPr>
            <p:cNvPr id="55" name="Picture 54">
              <a:extLst>
                <a:ext uri="{FF2B5EF4-FFF2-40B4-BE49-F238E27FC236}">
                  <a16:creationId xmlns:a16="http://schemas.microsoft.com/office/drawing/2014/main" id="{CA7D868E-F9F1-446D-B041-FCD0BDB182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33903" y="3442821"/>
              <a:ext cx="1360447" cy="510168"/>
            </a:xfrm>
            <a:prstGeom prst="rect">
              <a:avLst/>
            </a:prstGeom>
          </p:spPr>
        </p:pic>
        <p:pic>
          <p:nvPicPr>
            <p:cNvPr id="56" name="Picture 55">
              <a:extLst>
                <a:ext uri="{FF2B5EF4-FFF2-40B4-BE49-F238E27FC236}">
                  <a16:creationId xmlns:a16="http://schemas.microsoft.com/office/drawing/2014/main" id="{6E89C7CD-EA94-4A9F-8B9C-23D5E015CB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5160167" y="3945512"/>
              <a:ext cx="1360447" cy="510168"/>
            </a:xfrm>
            <a:prstGeom prst="rect">
              <a:avLst/>
            </a:prstGeom>
          </p:spPr>
        </p:pic>
        <p:pic>
          <p:nvPicPr>
            <p:cNvPr id="57" name="Picture 56">
              <a:extLst>
                <a:ext uri="{FF2B5EF4-FFF2-40B4-BE49-F238E27FC236}">
                  <a16:creationId xmlns:a16="http://schemas.microsoft.com/office/drawing/2014/main" id="{BD4E70E1-739A-45ED-B002-6CD94DB6B9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4409404" y="3955320"/>
              <a:ext cx="1360447" cy="510168"/>
            </a:xfrm>
            <a:prstGeom prst="rect">
              <a:avLst/>
            </a:prstGeom>
          </p:spPr>
        </p:pic>
      </p:grpSp>
      <p:sp>
        <p:nvSpPr>
          <p:cNvPr id="3" name="Rectangle 2"/>
          <p:cNvSpPr/>
          <p:nvPr/>
        </p:nvSpPr>
        <p:spPr>
          <a:xfrm>
            <a:off x="107504" y="404664"/>
            <a:ext cx="8748464" cy="1200329"/>
          </a:xfrm>
          <a:prstGeom prst="rect">
            <a:avLst/>
          </a:prstGeom>
        </p:spPr>
        <p:txBody>
          <a:bodyPr wrap="square">
            <a:spAutoFit/>
          </a:bodyPr>
          <a:lstStyle/>
          <a:p>
            <a:r>
              <a:rPr lang="en-US" b="1" dirty="0">
                <a:solidFill>
                  <a:srgbClr val="000000"/>
                </a:solidFill>
                <a:latin typeface="Comic Sans MS" panose="030F0702030302020204" pitchFamily="66" charset="0"/>
              </a:rPr>
              <a:t>Consider the amplifier shown above. Use the following parameters for your calculations. </a:t>
            </a:r>
            <a:r>
              <a:rPr lang="en-US" b="1" i="1" dirty="0">
                <a:solidFill>
                  <a:srgbClr val="000000"/>
                </a:solidFill>
                <a:latin typeface="Comic Sans MS" panose="030F0702030302020204" pitchFamily="66" charset="0"/>
              </a:rPr>
              <a:t>Transistor parameters : </a:t>
            </a:r>
            <a:r>
              <a:rPr lang="el-GR" b="1" i="1" dirty="0">
                <a:solidFill>
                  <a:srgbClr val="000000"/>
                </a:solidFill>
                <a:latin typeface="Comic Sans MS" panose="030F0702030302020204" pitchFamily="66" charset="0"/>
              </a:rPr>
              <a:t>β=200, </a:t>
            </a:r>
            <a:r>
              <a:rPr lang="en-US" b="1" i="1" dirty="0">
                <a:solidFill>
                  <a:srgbClr val="000000"/>
                </a:solidFill>
                <a:latin typeface="Comic Sans MS" panose="030F0702030302020204" pitchFamily="66" charset="0"/>
              </a:rPr>
              <a:t>V</a:t>
            </a:r>
            <a:r>
              <a:rPr lang="en-US" sz="1100" b="1" i="1" dirty="0">
                <a:solidFill>
                  <a:srgbClr val="000000"/>
                </a:solidFill>
                <a:latin typeface="Comic Sans MS" panose="030F0702030302020204" pitchFamily="66" charset="0"/>
              </a:rPr>
              <a:t>BE</a:t>
            </a:r>
            <a:r>
              <a:rPr lang="en-US" b="1" i="1" dirty="0">
                <a:solidFill>
                  <a:srgbClr val="000000"/>
                </a:solidFill>
                <a:latin typeface="Comic Sans MS" panose="030F0702030302020204" pitchFamily="66" charset="0"/>
              </a:rPr>
              <a:t>=0.7V, V</a:t>
            </a:r>
            <a:r>
              <a:rPr lang="en-US" sz="1100" b="1" i="1" dirty="0">
                <a:solidFill>
                  <a:srgbClr val="000000"/>
                </a:solidFill>
                <a:latin typeface="Comic Sans MS" panose="030F0702030302020204" pitchFamily="66" charset="0"/>
              </a:rPr>
              <a:t>T</a:t>
            </a:r>
            <a:r>
              <a:rPr lang="en-US" b="1" i="1" dirty="0">
                <a:solidFill>
                  <a:srgbClr val="000000"/>
                </a:solidFill>
                <a:latin typeface="Comic Sans MS" panose="030F0702030302020204" pitchFamily="66" charset="0"/>
              </a:rPr>
              <a:t>=25mV, V</a:t>
            </a:r>
            <a:r>
              <a:rPr lang="en-US" sz="1100" b="1" i="1" dirty="0">
                <a:solidFill>
                  <a:srgbClr val="000000"/>
                </a:solidFill>
                <a:latin typeface="Comic Sans MS" panose="030F0702030302020204" pitchFamily="66" charset="0"/>
              </a:rPr>
              <a:t>A</a:t>
            </a:r>
            <a:r>
              <a:rPr lang="en-US" b="1" i="1" dirty="0">
                <a:solidFill>
                  <a:srgbClr val="000000"/>
                </a:solidFill>
                <a:latin typeface="Comic Sans MS" panose="030F0702030302020204" pitchFamily="66" charset="0"/>
              </a:rPr>
              <a:t>=∞ </a:t>
            </a:r>
            <a:endParaRPr lang="en-US" b="1" dirty="0">
              <a:solidFill>
                <a:srgbClr val="000000"/>
              </a:solidFill>
              <a:latin typeface="Comic Sans MS" panose="030F0702030302020204" pitchFamily="66" charset="0"/>
            </a:endParaRPr>
          </a:p>
          <a:p>
            <a:r>
              <a:rPr lang="en-US" b="1" dirty="0">
                <a:solidFill>
                  <a:srgbClr val="000000"/>
                </a:solidFill>
                <a:latin typeface="Comic Sans MS" panose="030F0702030302020204" pitchFamily="66" charset="0"/>
              </a:rPr>
              <a:t>a. </a:t>
            </a:r>
            <a:r>
              <a:rPr lang="en-US" dirty="0">
                <a:solidFill>
                  <a:srgbClr val="000000"/>
                </a:solidFill>
                <a:latin typeface="Comic Sans MS" panose="030F0702030302020204" pitchFamily="66" charset="0"/>
              </a:rPr>
              <a:t>Find </a:t>
            </a:r>
            <a:r>
              <a:rPr lang="en-US" b="1" i="1" dirty="0">
                <a:solidFill>
                  <a:srgbClr val="000000"/>
                </a:solidFill>
                <a:latin typeface="Comic Sans MS" panose="030F0702030302020204" pitchFamily="66" charset="0"/>
              </a:rPr>
              <a:t>V</a:t>
            </a:r>
            <a:r>
              <a:rPr lang="en-US" sz="1100" b="1" i="1" dirty="0">
                <a:solidFill>
                  <a:srgbClr val="000000"/>
                </a:solidFill>
                <a:latin typeface="Comic Sans MS" panose="030F0702030302020204" pitchFamily="66" charset="0"/>
              </a:rPr>
              <a:t>B </a:t>
            </a:r>
            <a:r>
              <a:rPr lang="en-US" dirty="0">
                <a:solidFill>
                  <a:srgbClr val="000000"/>
                </a:solidFill>
                <a:latin typeface="Comic Sans MS" panose="030F0702030302020204" pitchFamily="66" charset="0"/>
              </a:rPr>
              <a:t>and </a:t>
            </a:r>
            <a:r>
              <a:rPr lang="en-US" b="1" i="1" dirty="0">
                <a:solidFill>
                  <a:srgbClr val="000000"/>
                </a:solidFill>
                <a:latin typeface="Comic Sans MS" panose="030F0702030302020204" pitchFamily="66" charset="0"/>
              </a:rPr>
              <a:t>V</a:t>
            </a:r>
            <a:r>
              <a:rPr lang="tr-TR" sz="1100" b="1" i="1" dirty="0">
                <a:solidFill>
                  <a:srgbClr val="000000"/>
                </a:solidFill>
                <a:latin typeface="Comic Sans MS" panose="030F0702030302020204" pitchFamily="66" charset="0"/>
              </a:rPr>
              <a:t>0</a:t>
            </a:r>
            <a:r>
              <a:rPr lang="en-US" sz="1100" b="1" i="1" dirty="0">
                <a:solidFill>
                  <a:srgbClr val="000000"/>
                </a:solidFill>
                <a:latin typeface="Comic Sans MS" panose="030F0702030302020204" pitchFamily="66" charset="0"/>
              </a:rPr>
              <a:t> </a:t>
            </a:r>
            <a:r>
              <a:rPr lang="en-US" dirty="0">
                <a:solidFill>
                  <a:srgbClr val="000000"/>
                </a:solidFill>
                <a:latin typeface="Comic Sans MS" panose="030F0702030302020204" pitchFamily="66" charset="0"/>
              </a:rPr>
              <a:t>of the transistor by performing DC analysis. </a:t>
            </a:r>
          </a:p>
          <a:p>
            <a:r>
              <a:rPr lang="en-US" b="1" dirty="0">
                <a:solidFill>
                  <a:srgbClr val="000000"/>
                </a:solidFill>
                <a:latin typeface="Comic Sans MS" panose="030F0702030302020204" pitchFamily="66" charset="0"/>
              </a:rPr>
              <a:t>b. </a:t>
            </a:r>
            <a:r>
              <a:rPr lang="en-US" dirty="0">
                <a:solidFill>
                  <a:srgbClr val="000000"/>
                </a:solidFill>
                <a:latin typeface="Comic Sans MS" panose="030F0702030302020204" pitchFamily="66" charset="0"/>
              </a:rPr>
              <a:t>Find the small signal values of </a:t>
            </a:r>
            <a:r>
              <a:rPr lang="tr-TR" i="1" dirty="0">
                <a:solidFill>
                  <a:srgbClr val="000000"/>
                </a:solidFill>
                <a:latin typeface="Comic Sans MS" panose="030F0702030302020204" pitchFamily="66" charset="0"/>
              </a:rPr>
              <a:t>Z</a:t>
            </a:r>
            <a:r>
              <a:rPr lang="en-US" sz="1100" i="1" dirty="0">
                <a:solidFill>
                  <a:srgbClr val="000000"/>
                </a:solidFill>
                <a:latin typeface="Comic Sans MS" panose="030F0702030302020204" pitchFamily="66" charset="0"/>
              </a:rPr>
              <a:t>in</a:t>
            </a:r>
            <a:r>
              <a:rPr lang="en-US" dirty="0">
                <a:solidFill>
                  <a:srgbClr val="000000"/>
                </a:solidFill>
                <a:latin typeface="Comic Sans MS" panose="030F0702030302020204" pitchFamily="66" charset="0"/>
              </a:rPr>
              <a:t>, </a:t>
            </a:r>
            <a:r>
              <a:rPr lang="tr-TR" i="1" dirty="0">
                <a:solidFill>
                  <a:srgbClr val="000000"/>
                </a:solidFill>
                <a:latin typeface="Comic Sans MS" panose="030F0702030302020204" pitchFamily="66" charset="0"/>
              </a:rPr>
              <a:t>Z</a:t>
            </a:r>
            <a:r>
              <a:rPr lang="en-US" sz="1100" i="1" dirty="0">
                <a:solidFill>
                  <a:srgbClr val="000000"/>
                </a:solidFill>
                <a:latin typeface="Comic Sans MS" panose="030F0702030302020204" pitchFamily="66" charset="0"/>
              </a:rPr>
              <a:t>out</a:t>
            </a:r>
            <a:r>
              <a:rPr lang="en-US" dirty="0">
                <a:solidFill>
                  <a:srgbClr val="000000"/>
                </a:solidFill>
                <a:latin typeface="Comic Sans MS" panose="030F0702030302020204" pitchFamily="66" charset="0"/>
              </a:rPr>
              <a:t>, and </a:t>
            </a:r>
            <a:r>
              <a:rPr lang="en-US" i="1" dirty="0" err="1">
                <a:solidFill>
                  <a:srgbClr val="000000"/>
                </a:solidFill>
                <a:latin typeface="Comic Sans MS" panose="030F0702030302020204" pitchFamily="66" charset="0"/>
              </a:rPr>
              <a:t>v</a:t>
            </a:r>
            <a:r>
              <a:rPr lang="en-US" sz="1100" i="1" dirty="0" err="1">
                <a:solidFill>
                  <a:srgbClr val="000000"/>
                </a:solidFill>
                <a:latin typeface="Comic Sans MS" panose="030F0702030302020204" pitchFamily="66" charset="0"/>
              </a:rPr>
              <a:t>o</a:t>
            </a:r>
            <a:r>
              <a:rPr lang="en-US" i="1" dirty="0">
                <a:solidFill>
                  <a:srgbClr val="000000"/>
                </a:solidFill>
                <a:latin typeface="Comic Sans MS" panose="030F0702030302020204" pitchFamily="66" charset="0"/>
              </a:rPr>
              <a:t>/v</a:t>
            </a:r>
            <a:r>
              <a:rPr lang="en-US" sz="1100" i="1" dirty="0">
                <a:solidFill>
                  <a:srgbClr val="000000"/>
                </a:solidFill>
                <a:latin typeface="Comic Sans MS" panose="030F0702030302020204" pitchFamily="66" charset="0"/>
              </a:rPr>
              <a:t>in</a:t>
            </a:r>
            <a:r>
              <a:rPr lang="en-US" dirty="0">
                <a:solidFill>
                  <a:srgbClr val="000000"/>
                </a:solidFill>
                <a:latin typeface="Comic Sans MS" panose="030F0702030302020204" pitchFamily="66" charset="0"/>
              </a:rPr>
              <a:t>. </a:t>
            </a: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76" y="1604993"/>
            <a:ext cx="3348433" cy="2864480"/>
          </a:xfrm>
          <a:prstGeom prst="rect">
            <a:avLst/>
          </a:prstGeom>
        </p:spPr>
      </p:pic>
      <p:sp>
        <p:nvSpPr>
          <p:cNvPr id="5" name="Rectangle 4"/>
          <p:cNvSpPr/>
          <p:nvPr/>
        </p:nvSpPr>
        <p:spPr>
          <a:xfrm>
            <a:off x="3635896" y="1772816"/>
            <a:ext cx="4325223" cy="400110"/>
          </a:xfrm>
          <a:prstGeom prst="rect">
            <a:avLst/>
          </a:prstGeom>
        </p:spPr>
        <p:txBody>
          <a:bodyPr wrap="none">
            <a:spAutoFit/>
          </a:bodyPr>
          <a:lstStyle/>
          <a:p>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5V-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I</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400k</a:t>
            </a:r>
            <a:r>
              <a:rPr lang="el-GR" altLang="en-US" sz="2000" i="1" kern="0" dirty="0">
                <a:latin typeface="Times New Roman" panose="02020603050405020304" pitchFamily="18" charset="0"/>
                <a:cs typeface="Times New Roman" panose="02020603050405020304" pitchFamily="18" charset="0"/>
                <a:sym typeface="Symbol" panose="05050102010706020507" pitchFamily="18" charset="2"/>
              </a:rPr>
              <a:t>Ω</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V</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BE</a:t>
            </a:r>
            <a:r>
              <a:rPr lang="en-GB" altLang="en-US" sz="2000" kern="0" dirty="0">
                <a:latin typeface="Times New Roman" panose="02020603050405020304" pitchFamily="18" charset="0"/>
                <a:cs typeface="Times New Roman" panose="02020603050405020304" pitchFamily="18" charset="0"/>
                <a:sym typeface="Symbol" panose="05050102010706020507" pitchFamily="18" charset="2"/>
              </a:rPr>
              <a:t> </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=0    =&gt;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I</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SOLVED</a:t>
            </a:r>
            <a:endParaRPr lang="tr-TR" sz="2000" dirty="0">
              <a:latin typeface="Times New Roman" panose="02020603050405020304" pitchFamily="18" charset="0"/>
              <a:cs typeface="Times New Roman" panose="02020603050405020304" pitchFamily="18" charset="0"/>
            </a:endParaRPr>
          </a:p>
        </p:txBody>
      </p:sp>
      <p:sp>
        <p:nvSpPr>
          <p:cNvPr id="6" name="Rectangle 5"/>
          <p:cNvSpPr/>
          <p:nvPr/>
        </p:nvSpPr>
        <p:spPr>
          <a:xfrm>
            <a:off x="3660380" y="2204864"/>
            <a:ext cx="1763624" cy="400110"/>
          </a:xfrm>
          <a:prstGeom prst="rect">
            <a:avLst/>
          </a:prstGeom>
        </p:spPr>
        <p:txBody>
          <a:bodyPr wrap="none">
            <a:spAutoFit/>
          </a:bodyPr>
          <a:lstStyle/>
          <a:p>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V</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BE</a:t>
            </a:r>
            <a:r>
              <a:rPr lang="en-GB" altLang="en-US" sz="2000" kern="0" dirty="0">
                <a:latin typeface="Times New Roman" panose="02020603050405020304" pitchFamily="18" charset="0"/>
                <a:cs typeface="Times New Roman" panose="02020603050405020304" pitchFamily="18" charset="0"/>
                <a:sym typeface="Symbol" panose="05050102010706020507" pitchFamily="18" charset="2"/>
              </a:rPr>
              <a:t> </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V</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=0.7V</a:t>
            </a:r>
            <a:endParaRPr lang="tr-TR" sz="2000" dirty="0">
              <a:latin typeface="Times New Roman" panose="02020603050405020304" pitchFamily="18" charset="0"/>
              <a:cs typeface="Times New Roman" panose="02020603050405020304" pitchFamily="18" charset="0"/>
            </a:endParaRPr>
          </a:p>
        </p:txBody>
      </p:sp>
      <p:sp>
        <p:nvSpPr>
          <p:cNvPr id="7" name="Rectangle 6"/>
          <p:cNvSpPr/>
          <p:nvPr/>
        </p:nvSpPr>
        <p:spPr>
          <a:xfrm>
            <a:off x="3660380" y="2708920"/>
            <a:ext cx="4365298" cy="400110"/>
          </a:xfrm>
          <a:prstGeom prst="rect">
            <a:avLst/>
          </a:prstGeom>
        </p:spPr>
        <p:txBody>
          <a:bodyPr wrap="none">
            <a:spAutoFit/>
          </a:bodyPr>
          <a:lstStyle/>
          <a:p>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5V- </a:t>
            </a:r>
            <a:r>
              <a:rPr lang="el-GR" sz="2000" b="1" i="1" dirty="0">
                <a:solidFill>
                  <a:srgbClr val="000000"/>
                </a:solidFill>
                <a:latin typeface="Times New Roman" panose="02020603050405020304" pitchFamily="18" charset="0"/>
                <a:cs typeface="Times New Roman" panose="02020603050405020304" pitchFamily="18" charset="0"/>
              </a:rPr>
              <a:t>β</a:t>
            </a:r>
            <a:r>
              <a:rPr lang="tr-TR" sz="2000" b="1" i="1" dirty="0">
                <a:solidFill>
                  <a:srgbClr val="000000"/>
                </a:solidFill>
                <a:latin typeface="Times New Roman" panose="02020603050405020304" pitchFamily="18" charset="0"/>
                <a:cs typeface="Times New Roman" panose="02020603050405020304" pitchFamily="18" charset="0"/>
              </a:rPr>
              <a:t>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I</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1.2k</a:t>
            </a:r>
            <a:r>
              <a:rPr lang="el-GR" altLang="en-US" sz="2000" i="1" kern="0" dirty="0">
                <a:latin typeface="Times New Roman" panose="02020603050405020304" pitchFamily="18" charset="0"/>
                <a:cs typeface="Times New Roman" panose="02020603050405020304" pitchFamily="18" charset="0"/>
                <a:sym typeface="Symbol" panose="05050102010706020507" pitchFamily="18" charset="2"/>
              </a:rPr>
              <a:t>Ω</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V</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0</a:t>
            </a:r>
            <a:r>
              <a:rPr lang="en-GB" altLang="en-US" sz="2000" kern="0" dirty="0">
                <a:latin typeface="Times New Roman" panose="02020603050405020304" pitchFamily="18" charset="0"/>
                <a:cs typeface="Times New Roman" panose="02020603050405020304" pitchFamily="18" charset="0"/>
                <a:sym typeface="Symbol" panose="05050102010706020507" pitchFamily="18" charset="2"/>
              </a:rPr>
              <a:t> </a:t>
            </a:r>
            <a:r>
              <a:rPr lang="tr-TR" altLang="en-US" sz="2000" kern="0" dirty="0">
                <a:latin typeface="Times New Roman" panose="02020603050405020304" pitchFamily="18" charset="0"/>
                <a:cs typeface="Times New Roman" panose="02020603050405020304" pitchFamily="18" charset="0"/>
                <a:sym typeface="Symbol" panose="05050102010706020507" pitchFamily="18" charset="2"/>
              </a:rPr>
              <a:t>       </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=&gt;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V</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0</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SOLVED</a:t>
            </a:r>
            <a:endParaRPr lang="tr-TR"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3" name="Rectangle 42"/>
              <p:cNvSpPr/>
              <p:nvPr/>
            </p:nvSpPr>
            <p:spPr>
              <a:xfrm>
                <a:off x="543655" y="5413875"/>
                <a:ext cx="3506668" cy="579839"/>
              </a:xfrm>
              <a:prstGeom prst="rect">
                <a:avLst/>
              </a:prstGeom>
            </p:spPr>
            <p:txBody>
              <a:bodyPr wrap="square">
                <a:spAutoFit/>
              </a:bodyPr>
              <a:lstStyle/>
              <a:p>
                <a14:m>
                  <m:oMath xmlns:m="http://schemas.openxmlformats.org/officeDocument/2006/math">
                    <m:sSub>
                      <m:sSubPr>
                        <m:ctrlPr>
                          <a:rPr lang="tr-TR" altLang="en-US" sz="2000" b="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𝑣</m:t>
                        </m:r>
                      </m:e>
                      <m:sub>
                        <m:r>
                          <a:rPr lang="tr-TR" altLang="en-US" sz="2000" b="0" i="1" kern="0" smtClean="0">
                            <a:latin typeface="Cambria Math" panose="02040503050406030204" pitchFamily="18" charset="0"/>
                            <a:sym typeface="Symbol" panose="05050102010706020507" pitchFamily="18" charset="2"/>
                          </a:rPr>
                          <m:t>𝑏𝑒</m:t>
                        </m:r>
                      </m:sub>
                    </m:sSub>
                    <m:r>
                      <a:rPr lang="tr-TR" altLang="en-US" sz="2000" b="0" i="1" kern="0" smtClean="0">
                        <a:latin typeface="Cambria Math" panose="02040503050406030204" pitchFamily="18" charset="0"/>
                        <a:sym typeface="Symbol" panose="05050102010706020507" pitchFamily="18" charset="2"/>
                      </a:rPr>
                      <m:t>=</m:t>
                    </m:r>
                    <m:f>
                      <m:fPr>
                        <m:ctrlPr>
                          <a:rPr lang="tr-TR" altLang="en-US" sz="2000" i="1" kern="0">
                            <a:latin typeface="Cambria Math" panose="02040503050406030204" pitchFamily="18" charset="0"/>
                            <a:sym typeface="Symbol" panose="05050102010706020507" pitchFamily="18" charset="2"/>
                          </a:rPr>
                        </m:ctrlPr>
                      </m:fPr>
                      <m:num>
                        <m:sSub>
                          <m:sSubPr>
                            <m:ctrlPr>
                              <a:rPr lang="tr-TR" altLang="en-US" sz="2000" i="1" ker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 </m:t>
                            </m:r>
                            <m:r>
                              <a:rPr lang="tr-TR" altLang="en-US" sz="2000" i="1" kern="0">
                                <a:latin typeface="Cambria Math" panose="02040503050406030204" pitchFamily="18" charset="0"/>
                                <a:sym typeface="Symbol" panose="05050102010706020507" pitchFamily="18" charset="2"/>
                              </a:rPr>
                              <m:t>𝑅</m:t>
                            </m:r>
                          </m:e>
                          <m:sub>
                            <m:r>
                              <a:rPr lang="tr-TR" altLang="en-US" sz="2000" i="1" kern="0">
                                <a:latin typeface="Cambria Math" panose="02040503050406030204" pitchFamily="18" charset="0"/>
                                <a:sym typeface="Symbol" panose="05050102010706020507" pitchFamily="18" charset="2"/>
                              </a:rPr>
                              <m:t>𝐵</m:t>
                            </m:r>
                          </m:sub>
                        </m:sSub>
                        <m:r>
                          <a:rPr lang="tr-TR" altLang="en-US" sz="2000" b="0" i="1" kern="0" smtClean="0">
                            <a:latin typeface="Cambria Math" panose="02040503050406030204" pitchFamily="18" charset="0"/>
                            <a:sym typeface="Symbol" panose="05050102010706020507" pitchFamily="18" charset="2"/>
                          </a:rPr>
                          <m:t>/</m:t>
                        </m:r>
                        <m:r>
                          <a:rPr lang="tr-TR" altLang="en-US" sz="2000" i="1" kern="0">
                            <a:latin typeface="Cambria Math" panose="02040503050406030204" pitchFamily="18" charset="0"/>
                            <a:sym typeface="Symbol" panose="05050102010706020507" pitchFamily="18" charset="2"/>
                          </a:rPr>
                          <m:t>/</m:t>
                        </m:r>
                        <m:sSub>
                          <m:sSubPr>
                            <m:ctrlPr>
                              <a:rPr lang="tr-TR" altLang="en-US" sz="2000" i="1" ker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𝑟</m:t>
                            </m:r>
                          </m:e>
                          <m:sub>
                            <m:r>
                              <m:rPr>
                                <m:sty m:val="p"/>
                              </m:rPr>
                              <a:rPr lang="el-GR" altLang="en-US" sz="2000" i="1" kern="0">
                                <a:latin typeface="Cambria Math" panose="02040503050406030204" pitchFamily="18" charset="0"/>
                                <a:sym typeface="Symbol" panose="05050102010706020507" pitchFamily="18" charset="2"/>
                              </a:rPr>
                              <m:t>π</m:t>
                            </m:r>
                          </m:sub>
                        </m:sSub>
                      </m:num>
                      <m:den>
                        <m:sSub>
                          <m:sSubPr>
                            <m:ctrlPr>
                              <a:rPr lang="tr-TR" altLang="en-US" sz="2000" i="1" ker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𝑅</m:t>
                            </m:r>
                          </m:e>
                          <m:sub>
                            <m:r>
                              <a:rPr lang="tr-TR" altLang="en-US" sz="2000" i="1" kern="0">
                                <a:latin typeface="Cambria Math" panose="02040503050406030204" pitchFamily="18" charset="0"/>
                                <a:sym typeface="Symbol" panose="05050102010706020507" pitchFamily="18" charset="2"/>
                              </a:rPr>
                              <m:t>𝑠</m:t>
                            </m:r>
                          </m:sub>
                        </m:sSub>
                        <m:r>
                          <a:rPr lang="tr-TR" altLang="en-US" sz="2000" i="1" kern="0">
                            <a:latin typeface="Cambria Math" panose="02040503050406030204" pitchFamily="18" charset="0"/>
                            <a:sym typeface="Symbol" panose="05050102010706020507" pitchFamily="18" charset="2"/>
                          </a:rPr>
                          <m:t>+</m:t>
                        </m:r>
                        <m:sSub>
                          <m:sSubPr>
                            <m:ctrlPr>
                              <a:rPr lang="tr-TR" altLang="en-US" sz="2000" i="1" ker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 </m:t>
                            </m:r>
                            <m:r>
                              <a:rPr lang="tr-TR" altLang="en-US" sz="2000" i="1" kern="0">
                                <a:latin typeface="Cambria Math" panose="02040503050406030204" pitchFamily="18" charset="0"/>
                                <a:sym typeface="Symbol" panose="05050102010706020507" pitchFamily="18" charset="2"/>
                              </a:rPr>
                              <m:t>𝑅</m:t>
                            </m:r>
                          </m:e>
                          <m:sub>
                            <m:r>
                              <a:rPr lang="tr-TR" altLang="en-US" sz="2000" i="1" kern="0">
                                <a:latin typeface="Cambria Math" panose="02040503050406030204" pitchFamily="18" charset="0"/>
                                <a:sym typeface="Symbol" panose="05050102010706020507" pitchFamily="18" charset="2"/>
                              </a:rPr>
                              <m:t>𝐵</m:t>
                            </m:r>
                          </m:sub>
                        </m:sSub>
                        <m:r>
                          <a:rPr lang="tr-TR" altLang="en-US" sz="2000" i="1" kern="0">
                            <a:latin typeface="Cambria Math" panose="02040503050406030204" pitchFamily="18" charset="0"/>
                            <a:sym typeface="Symbol" panose="05050102010706020507" pitchFamily="18" charset="2"/>
                          </a:rPr>
                          <m:t>//</m:t>
                        </m:r>
                        <m:sSub>
                          <m:sSubPr>
                            <m:ctrlPr>
                              <a:rPr lang="tr-TR" altLang="en-US" sz="2000" i="1" ker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𝑟</m:t>
                            </m:r>
                          </m:e>
                          <m:sub>
                            <m:r>
                              <m:rPr>
                                <m:sty m:val="p"/>
                              </m:rPr>
                              <a:rPr lang="el-GR" altLang="en-US" sz="2000" i="1" kern="0">
                                <a:latin typeface="Cambria Math" panose="02040503050406030204" pitchFamily="18" charset="0"/>
                                <a:sym typeface="Symbol" panose="05050102010706020507" pitchFamily="18" charset="2"/>
                              </a:rPr>
                              <m:t>π</m:t>
                            </m:r>
                          </m:sub>
                        </m:sSub>
                      </m:den>
                    </m:f>
                    <m:sSub>
                      <m:sSubPr>
                        <m:ctrlPr>
                          <a:rPr lang="tr-TR" altLang="en-US" sz="200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𝑣</m:t>
                        </m:r>
                      </m:e>
                      <m:sub>
                        <m:r>
                          <a:rPr lang="tr-TR" altLang="en-US" sz="2000" b="0" i="1" kern="0" smtClean="0">
                            <a:latin typeface="Cambria Math" panose="02040503050406030204" pitchFamily="18" charset="0"/>
                            <a:sym typeface="Symbol" panose="05050102010706020507" pitchFamily="18" charset="2"/>
                          </a:rPr>
                          <m:t>𝑖</m:t>
                        </m:r>
                      </m:sub>
                    </m:sSub>
                  </m:oMath>
                </a14:m>
                <a:r>
                  <a:rPr lang="tr-TR" sz="2000" dirty="0"/>
                  <a:t>= </a:t>
                </a:r>
                <a14:m>
                  <m:oMath xmlns:m="http://schemas.openxmlformats.org/officeDocument/2006/math">
                    <m:sSub>
                      <m:sSubPr>
                        <m:ctrlPr>
                          <a:rPr lang="tr-TR" altLang="en-US" sz="200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𝑖</m:t>
                        </m:r>
                      </m:e>
                      <m:sub>
                        <m:r>
                          <a:rPr lang="tr-TR" altLang="en-US" sz="2000" b="0" i="1" kern="0" smtClean="0">
                            <a:latin typeface="Cambria Math" panose="02040503050406030204" pitchFamily="18" charset="0"/>
                            <a:sym typeface="Symbol" panose="05050102010706020507" pitchFamily="18" charset="2"/>
                          </a:rPr>
                          <m:t>𝑏</m:t>
                        </m:r>
                      </m:sub>
                    </m:sSub>
                    <m:sSub>
                      <m:sSubPr>
                        <m:ctrlPr>
                          <a:rPr lang="tr-TR" altLang="en-US" sz="200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 </m:t>
                        </m:r>
                        <m:r>
                          <a:rPr lang="tr-TR" altLang="en-US" sz="2000" i="1" kern="0">
                            <a:latin typeface="Cambria Math" panose="02040503050406030204" pitchFamily="18" charset="0"/>
                            <a:sym typeface="Symbol" panose="05050102010706020507" pitchFamily="18" charset="2"/>
                          </a:rPr>
                          <m:t>𝑟</m:t>
                        </m:r>
                      </m:e>
                      <m:sub>
                        <m:r>
                          <m:rPr>
                            <m:sty m:val="p"/>
                          </m:rPr>
                          <a:rPr lang="el-GR" altLang="en-US" sz="2000" i="1" kern="0">
                            <a:latin typeface="Cambria Math" panose="02040503050406030204" pitchFamily="18" charset="0"/>
                            <a:sym typeface="Symbol" panose="05050102010706020507" pitchFamily="18" charset="2"/>
                          </a:rPr>
                          <m:t>π</m:t>
                        </m:r>
                      </m:sub>
                    </m:sSub>
                  </m:oMath>
                </a14:m>
                <a:r>
                  <a:rPr lang="tr-TR" sz="2000" dirty="0"/>
                  <a:t> </a:t>
                </a:r>
              </a:p>
            </p:txBody>
          </p:sp>
        </mc:Choice>
        <mc:Fallback xmlns="">
          <p:sp>
            <p:nvSpPr>
              <p:cNvPr id="43" name="Rectangle 42"/>
              <p:cNvSpPr>
                <a:spLocks noRot="1" noChangeAspect="1" noMove="1" noResize="1" noEditPoints="1" noAdjustHandles="1" noChangeArrowheads="1" noChangeShapeType="1" noTextEdit="1"/>
              </p:cNvSpPr>
              <p:nvPr/>
            </p:nvSpPr>
            <p:spPr>
              <a:xfrm>
                <a:off x="543655" y="5413875"/>
                <a:ext cx="3506668" cy="579839"/>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543655" y="6183463"/>
                <a:ext cx="177381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altLang="en-US" sz="2000" b="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𝑣</m:t>
                          </m:r>
                        </m:e>
                        <m:sub>
                          <m:r>
                            <a:rPr lang="tr-TR" altLang="en-US" sz="2000" b="0" i="1" kern="0" smtClean="0">
                              <a:latin typeface="Cambria Math" panose="02040503050406030204" pitchFamily="18" charset="0"/>
                              <a:sym typeface="Symbol" panose="05050102010706020507" pitchFamily="18" charset="2"/>
                            </a:rPr>
                            <m:t>0</m:t>
                          </m:r>
                        </m:sub>
                      </m:sSub>
                      <m:r>
                        <a:rPr lang="tr-TR" altLang="en-US" sz="2000" b="0" i="1" kern="0" smtClean="0">
                          <a:latin typeface="Cambria Math" panose="02040503050406030204" pitchFamily="18" charset="0"/>
                          <a:sym typeface="Symbol" panose="05050102010706020507" pitchFamily="18" charset="2"/>
                        </a:rPr>
                        <m:t>=</m:t>
                      </m:r>
                      <m:sSub>
                        <m:sSubPr>
                          <m:ctrlPr>
                            <a:rPr lang="tr-TR" altLang="en-US" sz="2000" i="1" kern="0" smtClean="0">
                              <a:latin typeface="Cambria Math" panose="02040503050406030204" pitchFamily="18" charset="0"/>
                              <a:sym typeface="Symbol" panose="05050102010706020507" pitchFamily="18" charset="2"/>
                            </a:rPr>
                          </m:ctrlPr>
                        </m:sSubPr>
                        <m:e>
                          <m:sSub>
                            <m:sSubPr>
                              <m:ctrlPr>
                                <a:rPr lang="tr-TR" altLang="en-US" sz="2000" i="1" ker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m:t>
                              </m:r>
                              <m:r>
                                <a:rPr lang="tr-TR" altLang="en-US" sz="2000" b="0" i="1" kern="0" smtClean="0">
                                  <a:latin typeface="Cambria Math" panose="02040503050406030204" pitchFamily="18" charset="0"/>
                                  <a:sym typeface="Symbol" panose="05050102010706020507" pitchFamily="18" charset="2"/>
                                </a:rPr>
                                <m:t>𝑅</m:t>
                              </m:r>
                            </m:e>
                            <m:sub>
                              <m:r>
                                <a:rPr lang="tr-TR" altLang="en-US" sz="2000" b="0" i="1" kern="0" smtClean="0">
                                  <a:latin typeface="Cambria Math" panose="02040503050406030204" pitchFamily="18" charset="0"/>
                                  <a:sym typeface="Symbol" panose="05050102010706020507" pitchFamily="18" charset="2"/>
                                </a:rPr>
                                <m:t>𝑐</m:t>
                              </m:r>
                            </m:sub>
                          </m:sSub>
                          <m:r>
                            <a:rPr lang="tr-TR" altLang="en-US" sz="2000" b="0" i="1" kern="0">
                              <a:latin typeface="Cambria Math" panose="02040503050406030204" pitchFamily="18" charset="0"/>
                              <a:sym typeface="Symbol" panose="05050102010706020507" pitchFamily="18" charset="2"/>
                            </a:rPr>
                            <m:t> </m:t>
                          </m:r>
                          <m:r>
                            <m:rPr>
                              <m:sty m:val="p"/>
                            </m:rPr>
                            <a:rPr lang="el-GR" altLang="en-US" sz="2000" b="0" i="1" kern="0" smtClean="0">
                              <a:latin typeface="Cambria Math" panose="02040503050406030204" pitchFamily="18" charset="0"/>
                              <a:sym typeface="Symbol" panose="05050102010706020507" pitchFamily="18" charset="2"/>
                            </a:rPr>
                            <m:t>β</m:t>
                          </m:r>
                          <m:r>
                            <a:rPr lang="tr-TR" altLang="en-US" sz="2000" b="0" i="1" kern="0" smtClean="0">
                              <a:latin typeface="Cambria Math" panose="02040503050406030204" pitchFamily="18" charset="0"/>
                              <a:sym typeface="Symbol" panose="05050102010706020507" pitchFamily="18" charset="2"/>
                            </a:rPr>
                            <m:t> </m:t>
                          </m:r>
                          <m:r>
                            <a:rPr lang="tr-TR" altLang="en-US" sz="2000" b="0" i="1" kern="0" smtClean="0">
                              <a:latin typeface="Cambria Math" panose="02040503050406030204" pitchFamily="18" charset="0"/>
                              <a:sym typeface="Symbol" panose="05050102010706020507" pitchFamily="18" charset="2"/>
                            </a:rPr>
                            <m:t>𝑖</m:t>
                          </m:r>
                        </m:e>
                        <m:sub>
                          <m:r>
                            <a:rPr lang="tr-TR" altLang="en-US" sz="2000" b="0" i="1" kern="0" smtClean="0">
                              <a:latin typeface="Cambria Math" panose="02040503050406030204" pitchFamily="18" charset="0"/>
                              <a:sym typeface="Symbol" panose="05050102010706020507" pitchFamily="18" charset="2"/>
                            </a:rPr>
                            <m:t>𝑏</m:t>
                          </m:r>
                        </m:sub>
                      </m:sSub>
                    </m:oMath>
                  </m:oMathPara>
                </a14:m>
                <a:endParaRPr lang="tr-TR" sz="2000" dirty="0"/>
              </a:p>
            </p:txBody>
          </p:sp>
        </mc:Choice>
        <mc:Fallback xmlns="">
          <p:sp>
            <p:nvSpPr>
              <p:cNvPr id="44" name="Rectangle 43"/>
              <p:cNvSpPr>
                <a:spLocks noRot="1" noChangeAspect="1" noMove="1" noResize="1" noEditPoints="1" noAdjustHandles="1" noChangeArrowheads="1" noChangeShapeType="1" noTextEdit="1"/>
              </p:cNvSpPr>
              <p:nvPr/>
            </p:nvSpPr>
            <p:spPr>
              <a:xfrm>
                <a:off x="543655" y="6183463"/>
                <a:ext cx="1773819" cy="400110"/>
              </a:xfrm>
              <a:prstGeom prst="rect">
                <a:avLst/>
              </a:prstGeom>
              <a:blipFill>
                <a:blip r:embed="rId9"/>
                <a:stretch>
                  <a:fillRect b="-1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3123358" y="5404090"/>
                <a:ext cx="3499712" cy="6674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tr-TR" altLang="en-US" b="0" i="1" kern="0" smtClean="0">
                              <a:latin typeface="Cambria Math" panose="02040503050406030204" pitchFamily="18" charset="0"/>
                              <a:sym typeface="Symbol" panose="05050102010706020507" pitchFamily="18" charset="2"/>
                            </a:rPr>
                          </m:ctrlPr>
                        </m:fPr>
                        <m:num>
                          <m:sSub>
                            <m:sSubPr>
                              <m:ctrlPr>
                                <a:rPr lang="tr-TR" altLang="en-US" i="1" kern="0" smtClean="0">
                                  <a:latin typeface="Cambria Math" panose="02040503050406030204" pitchFamily="18" charset="0"/>
                                  <a:sym typeface="Symbol" panose="05050102010706020507" pitchFamily="18" charset="2"/>
                                </a:rPr>
                              </m:ctrlPr>
                            </m:sSubPr>
                            <m:e>
                              <m:r>
                                <a:rPr lang="tr-TR" altLang="en-US" i="1" kern="0">
                                  <a:latin typeface="Cambria Math" panose="02040503050406030204" pitchFamily="18" charset="0"/>
                                  <a:sym typeface="Symbol" panose="05050102010706020507" pitchFamily="18" charset="2"/>
                                </a:rPr>
                                <m:t>𝑣</m:t>
                              </m:r>
                            </m:e>
                            <m:sub>
                              <m:r>
                                <a:rPr lang="tr-TR" altLang="en-US" b="0" i="1" kern="0" smtClean="0">
                                  <a:latin typeface="Cambria Math" panose="02040503050406030204" pitchFamily="18" charset="0"/>
                                  <a:sym typeface="Symbol" panose="05050102010706020507" pitchFamily="18" charset="2"/>
                                </a:rPr>
                                <m:t>0</m:t>
                              </m:r>
                            </m:sub>
                          </m:sSub>
                        </m:num>
                        <m:den>
                          <m:sSub>
                            <m:sSubPr>
                              <m:ctrlPr>
                                <a:rPr lang="tr-TR" altLang="en-US" i="1" kern="0">
                                  <a:latin typeface="Cambria Math" panose="02040503050406030204" pitchFamily="18" charset="0"/>
                                  <a:sym typeface="Symbol" panose="05050102010706020507" pitchFamily="18" charset="2"/>
                                </a:rPr>
                              </m:ctrlPr>
                            </m:sSubPr>
                            <m:e>
                              <m:r>
                                <a:rPr lang="tr-TR" altLang="en-US" i="1" kern="0">
                                  <a:latin typeface="Cambria Math" panose="02040503050406030204" pitchFamily="18" charset="0"/>
                                  <a:sym typeface="Symbol" panose="05050102010706020507" pitchFamily="18" charset="2"/>
                                </a:rPr>
                                <m:t>𝑣</m:t>
                              </m:r>
                            </m:e>
                            <m:sub>
                              <m:r>
                                <a:rPr lang="tr-TR" altLang="en-US" b="0" i="1" kern="0" smtClean="0">
                                  <a:latin typeface="Cambria Math" panose="02040503050406030204" pitchFamily="18" charset="0"/>
                                  <a:sym typeface="Symbol" panose="05050102010706020507" pitchFamily="18" charset="2"/>
                                </a:rPr>
                                <m:t>𝑖</m:t>
                              </m:r>
                            </m:sub>
                          </m:sSub>
                        </m:den>
                      </m:f>
                      <m:r>
                        <a:rPr lang="tr-TR" altLang="en-US" b="0" i="1" kern="0" smtClean="0">
                          <a:latin typeface="Cambria Math" panose="02040503050406030204" pitchFamily="18" charset="0"/>
                          <a:sym typeface="Symbol" panose="05050102010706020507" pitchFamily="18" charset="2"/>
                        </a:rPr>
                        <m:t>=</m:t>
                      </m:r>
                      <m:f>
                        <m:fPr>
                          <m:ctrlPr>
                            <a:rPr lang="tr-TR" altLang="en-US" i="1" kern="0">
                              <a:latin typeface="Cambria Math" panose="02040503050406030204" pitchFamily="18" charset="0"/>
                              <a:sym typeface="Symbol" panose="05050102010706020507" pitchFamily="18" charset="2"/>
                            </a:rPr>
                          </m:ctrlPr>
                        </m:fPr>
                        <m:num>
                          <m:r>
                            <a:rPr lang="tr-TR" altLang="en-US" b="0" i="1" kern="0" smtClean="0">
                              <a:latin typeface="Cambria Math" panose="02040503050406030204" pitchFamily="18" charset="0"/>
                              <a:sym typeface="Symbol" panose="05050102010706020507" pitchFamily="18" charset="2"/>
                            </a:rPr>
                            <m:t>−</m:t>
                          </m:r>
                          <m:sSub>
                            <m:sSubPr>
                              <m:ctrlPr>
                                <a:rPr lang="tr-TR" altLang="en-US" i="1" kern="0">
                                  <a:latin typeface="Cambria Math" panose="02040503050406030204" pitchFamily="18" charset="0"/>
                                  <a:sym typeface="Symbol" panose="05050102010706020507" pitchFamily="18" charset="2"/>
                                </a:rPr>
                              </m:ctrlPr>
                            </m:sSubPr>
                            <m:e>
                              <m:r>
                                <a:rPr lang="tr-TR" altLang="en-US" i="1" kern="0">
                                  <a:latin typeface="Cambria Math" panose="02040503050406030204" pitchFamily="18" charset="0"/>
                                  <a:sym typeface="Symbol" panose="05050102010706020507" pitchFamily="18" charset="2"/>
                                </a:rPr>
                                <m:t> </m:t>
                              </m:r>
                              <m:r>
                                <a:rPr lang="tr-TR" altLang="en-US" i="1" kern="0">
                                  <a:latin typeface="Cambria Math" panose="02040503050406030204" pitchFamily="18" charset="0"/>
                                  <a:sym typeface="Symbol" panose="05050102010706020507" pitchFamily="18" charset="2"/>
                                </a:rPr>
                                <m:t>𝑅</m:t>
                              </m:r>
                            </m:e>
                            <m:sub>
                              <m:r>
                                <a:rPr lang="tr-TR" altLang="en-US" i="1" kern="0">
                                  <a:latin typeface="Cambria Math" panose="02040503050406030204" pitchFamily="18" charset="0"/>
                                  <a:sym typeface="Symbol" panose="05050102010706020507" pitchFamily="18" charset="2"/>
                                </a:rPr>
                                <m:t>𝐵</m:t>
                              </m:r>
                            </m:sub>
                          </m:sSub>
                          <m:r>
                            <a:rPr lang="tr-TR" altLang="en-US" i="1" kern="0">
                              <a:latin typeface="Cambria Math" panose="02040503050406030204" pitchFamily="18" charset="0"/>
                              <a:sym typeface="Symbol" panose="05050102010706020507" pitchFamily="18" charset="2"/>
                            </a:rPr>
                            <m:t>//</m:t>
                          </m:r>
                          <m:sSub>
                            <m:sSubPr>
                              <m:ctrlPr>
                                <a:rPr lang="tr-TR" altLang="en-US" i="1" kern="0">
                                  <a:latin typeface="Cambria Math" panose="02040503050406030204" pitchFamily="18" charset="0"/>
                                  <a:sym typeface="Symbol" panose="05050102010706020507" pitchFamily="18" charset="2"/>
                                </a:rPr>
                              </m:ctrlPr>
                            </m:sSubPr>
                            <m:e>
                              <m:r>
                                <a:rPr lang="tr-TR" altLang="en-US" i="1" kern="0">
                                  <a:latin typeface="Cambria Math" panose="02040503050406030204" pitchFamily="18" charset="0"/>
                                  <a:sym typeface="Symbol" panose="05050102010706020507" pitchFamily="18" charset="2"/>
                                </a:rPr>
                                <m:t>𝑟</m:t>
                              </m:r>
                            </m:e>
                            <m:sub>
                              <m:r>
                                <m:rPr>
                                  <m:sty m:val="p"/>
                                </m:rPr>
                                <a:rPr lang="el-GR" altLang="en-US" i="1" kern="0">
                                  <a:latin typeface="Cambria Math" panose="02040503050406030204" pitchFamily="18" charset="0"/>
                                  <a:sym typeface="Symbol" panose="05050102010706020507" pitchFamily="18" charset="2"/>
                                </a:rPr>
                                <m:t>π</m:t>
                              </m:r>
                            </m:sub>
                          </m:sSub>
                        </m:num>
                        <m:den>
                          <m:sSub>
                            <m:sSubPr>
                              <m:ctrlPr>
                                <a:rPr lang="tr-TR" altLang="en-US" i="1" kern="0">
                                  <a:latin typeface="Cambria Math" panose="02040503050406030204" pitchFamily="18" charset="0"/>
                                  <a:sym typeface="Symbol" panose="05050102010706020507" pitchFamily="18" charset="2"/>
                                </a:rPr>
                              </m:ctrlPr>
                            </m:sSubPr>
                            <m:e>
                              <m:r>
                                <a:rPr lang="tr-TR" altLang="en-US" i="1" kern="0">
                                  <a:latin typeface="Cambria Math" panose="02040503050406030204" pitchFamily="18" charset="0"/>
                                  <a:sym typeface="Symbol" panose="05050102010706020507" pitchFamily="18" charset="2"/>
                                </a:rPr>
                                <m:t> </m:t>
                              </m:r>
                              <m:r>
                                <a:rPr lang="tr-TR" altLang="en-US" i="1" kern="0">
                                  <a:latin typeface="Cambria Math" panose="02040503050406030204" pitchFamily="18" charset="0"/>
                                  <a:sym typeface="Symbol" panose="05050102010706020507" pitchFamily="18" charset="2"/>
                                </a:rPr>
                                <m:t>𝑟</m:t>
                              </m:r>
                            </m:e>
                            <m:sub>
                              <m:r>
                                <m:rPr>
                                  <m:sty m:val="p"/>
                                </m:rPr>
                                <a:rPr lang="el-GR" altLang="en-US" i="1" kern="0">
                                  <a:latin typeface="Cambria Math" panose="02040503050406030204" pitchFamily="18" charset="0"/>
                                  <a:sym typeface="Symbol" panose="05050102010706020507" pitchFamily="18" charset="2"/>
                                </a:rPr>
                                <m:t>π</m:t>
                              </m:r>
                              <m:r>
                                <a:rPr lang="tr-TR" altLang="en-US" i="1" kern="0">
                                  <a:latin typeface="Cambria Math" panose="02040503050406030204" pitchFamily="18" charset="0"/>
                                  <a:sym typeface="Symbol" panose="05050102010706020507" pitchFamily="18" charset="2"/>
                                </a:rPr>
                                <m:t> </m:t>
                              </m:r>
                            </m:sub>
                          </m:sSub>
                          <m:r>
                            <a:rPr lang="tr-TR" altLang="en-US" b="0" i="1" kern="0" smtClean="0">
                              <a:latin typeface="Cambria Math" panose="02040503050406030204" pitchFamily="18" charset="0"/>
                              <a:sym typeface="Symbol" panose="05050102010706020507" pitchFamily="18" charset="2"/>
                            </a:rPr>
                            <m:t>(</m:t>
                          </m:r>
                          <m:sSub>
                            <m:sSubPr>
                              <m:ctrlPr>
                                <a:rPr lang="tr-TR" altLang="en-US" i="1" kern="0">
                                  <a:latin typeface="Cambria Math" panose="02040503050406030204" pitchFamily="18" charset="0"/>
                                  <a:sym typeface="Symbol" panose="05050102010706020507" pitchFamily="18" charset="2"/>
                                </a:rPr>
                              </m:ctrlPr>
                            </m:sSubPr>
                            <m:e>
                              <m:r>
                                <a:rPr lang="tr-TR" altLang="en-US" i="1" kern="0">
                                  <a:latin typeface="Cambria Math" panose="02040503050406030204" pitchFamily="18" charset="0"/>
                                  <a:sym typeface="Symbol" panose="05050102010706020507" pitchFamily="18" charset="2"/>
                                </a:rPr>
                                <m:t>𝑅</m:t>
                              </m:r>
                            </m:e>
                            <m:sub>
                              <m:r>
                                <a:rPr lang="tr-TR" altLang="en-US" i="1" kern="0">
                                  <a:latin typeface="Cambria Math" panose="02040503050406030204" pitchFamily="18" charset="0"/>
                                  <a:sym typeface="Symbol" panose="05050102010706020507" pitchFamily="18" charset="2"/>
                                </a:rPr>
                                <m:t>𝑠</m:t>
                              </m:r>
                            </m:sub>
                          </m:sSub>
                          <m:r>
                            <a:rPr lang="tr-TR" altLang="en-US" i="1" kern="0">
                              <a:latin typeface="Cambria Math" panose="02040503050406030204" pitchFamily="18" charset="0"/>
                              <a:sym typeface="Symbol" panose="05050102010706020507" pitchFamily="18" charset="2"/>
                            </a:rPr>
                            <m:t>+</m:t>
                          </m:r>
                          <m:sSub>
                            <m:sSubPr>
                              <m:ctrlPr>
                                <a:rPr lang="tr-TR" altLang="en-US" i="1" kern="0">
                                  <a:latin typeface="Cambria Math" panose="02040503050406030204" pitchFamily="18" charset="0"/>
                                  <a:sym typeface="Symbol" panose="05050102010706020507" pitchFamily="18" charset="2"/>
                                </a:rPr>
                              </m:ctrlPr>
                            </m:sSubPr>
                            <m:e>
                              <m:r>
                                <a:rPr lang="tr-TR" altLang="en-US" i="1" kern="0">
                                  <a:latin typeface="Cambria Math" panose="02040503050406030204" pitchFamily="18" charset="0"/>
                                  <a:sym typeface="Symbol" panose="05050102010706020507" pitchFamily="18" charset="2"/>
                                </a:rPr>
                                <m:t> </m:t>
                              </m:r>
                              <m:r>
                                <a:rPr lang="tr-TR" altLang="en-US" i="1" kern="0">
                                  <a:latin typeface="Cambria Math" panose="02040503050406030204" pitchFamily="18" charset="0"/>
                                  <a:sym typeface="Symbol" panose="05050102010706020507" pitchFamily="18" charset="2"/>
                                </a:rPr>
                                <m:t>𝑅</m:t>
                              </m:r>
                            </m:e>
                            <m:sub>
                              <m:r>
                                <a:rPr lang="tr-TR" altLang="en-US" i="1" kern="0">
                                  <a:latin typeface="Cambria Math" panose="02040503050406030204" pitchFamily="18" charset="0"/>
                                  <a:sym typeface="Symbol" panose="05050102010706020507" pitchFamily="18" charset="2"/>
                                </a:rPr>
                                <m:t>𝐵</m:t>
                              </m:r>
                            </m:sub>
                          </m:sSub>
                          <m:r>
                            <a:rPr lang="tr-TR" altLang="en-US" i="1" kern="0">
                              <a:latin typeface="Cambria Math" panose="02040503050406030204" pitchFamily="18" charset="0"/>
                              <a:sym typeface="Symbol" panose="05050102010706020507" pitchFamily="18" charset="2"/>
                            </a:rPr>
                            <m:t>//</m:t>
                          </m:r>
                          <m:sSub>
                            <m:sSubPr>
                              <m:ctrlPr>
                                <a:rPr lang="tr-TR" altLang="en-US" i="1" kern="0">
                                  <a:latin typeface="Cambria Math" panose="02040503050406030204" pitchFamily="18" charset="0"/>
                                  <a:sym typeface="Symbol" panose="05050102010706020507" pitchFamily="18" charset="2"/>
                                </a:rPr>
                              </m:ctrlPr>
                            </m:sSubPr>
                            <m:e>
                              <m:r>
                                <a:rPr lang="tr-TR" altLang="en-US" i="1" kern="0">
                                  <a:latin typeface="Cambria Math" panose="02040503050406030204" pitchFamily="18" charset="0"/>
                                  <a:sym typeface="Symbol" panose="05050102010706020507" pitchFamily="18" charset="2"/>
                                </a:rPr>
                                <m:t>𝑟</m:t>
                              </m:r>
                            </m:e>
                            <m:sub>
                              <m:r>
                                <m:rPr>
                                  <m:sty m:val="p"/>
                                </m:rPr>
                                <a:rPr lang="el-GR" altLang="en-US" i="1" kern="0">
                                  <a:latin typeface="Cambria Math" panose="02040503050406030204" pitchFamily="18" charset="0"/>
                                  <a:sym typeface="Symbol" panose="05050102010706020507" pitchFamily="18" charset="2"/>
                                </a:rPr>
                                <m:t>π</m:t>
                              </m:r>
                            </m:sub>
                          </m:sSub>
                          <m:r>
                            <a:rPr lang="tr-TR" altLang="en-US" b="0" i="1" kern="0" smtClean="0">
                              <a:latin typeface="Cambria Math" panose="02040503050406030204" pitchFamily="18" charset="0"/>
                              <a:sym typeface="Symbol" panose="05050102010706020507" pitchFamily="18" charset="2"/>
                            </a:rPr>
                            <m:t>)</m:t>
                          </m:r>
                        </m:den>
                      </m:f>
                      <m:sSub>
                        <m:sSubPr>
                          <m:ctrlPr>
                            <a:rPr lang="tr-TR" altLang="en-US" i="1" kern="0">
                              <a:latin typeface="Cambria Math" panose="02040503050406030204" pitchFamily="18" charset="0"/>
                              <a:sym typeface="Symbol" panose="05050102010706020507" pitchFamily="18" charset="2"/>
                            </a:rPr>
                          </m:ctrlPr>
                        </m:sSubPr>
                        <m:e>
                          <m:r>
                            <a:rPr lang="tr-TR" altLang="en-US" i="1" kern="0">
                              <a:latin typeface="Cambria Math" panose="02040503050406030204" pitchFamily="18" charset="0"/>
                              <a:sym typeface="Symbol" panose="05050102010706020507" pitchFamily="18" charset="2"/>
                            </a:rPr>
                            <m:t>𝑅</m:t>
                          </m:r>
                        </m:e>
                        <m:sub>
                          <m:r>
                            <a:rPr lang="tr-TR" altLang="en-US" i="1" kern="0">
                              <a:latin typeface="Cambria Math" panose="02040503050406030204" pitchFamily="18" charset="0"/>
                              <a:sym typeface="Symbol" panose="05050102010706020507" pitchFamily="18" charset="2"/>
                            </a:rPr>
                            <m:t>𝑐</m:t>
                          </m:r>
                        </m:sub>
                      </m:sSub>
                      <m:r>
                        <a:rPr lang="tr-TR" altLang="en-US" i="1" kern="0">
                          <a:latin typeface="Cambria Math" panose="02040503050406030204" pitchFamily="18" charset="0"/>
                          <a:sym typeface="Symbol" panose="05050102010706020507" pitchFamily="18" charset="2"/>
                        </a:rPr>
                        <m:t> </m:t>
                      </m:r>
                      <m:r>
                        <m:rPr>
                          <m:sty m:val="p"/>
                        </m:rPr>
                        <a:rPr lang="el-GR" altLang="en-US" i="1" kern="0">
                          <a:latin typeface="Cambria Math" panose="02040503050406030204" pitchFamily="18" charset="0"/>
                          <a:sym typeface="Symbol" panose="05050102010706020507" pitchFamily="18" charset="2"/>
                        </a:rPr>
                        <m:t>β</m:t>
                      </m:r>
                    </m:oMath>
                  </m:oMathPara>
                </a14:m>
                <a:endParaRPr lang="tr-TR" dirty="0"/>
              </a:p>
            </p:txBody>
          </p:sp>
        </mc:Choice>
        <mc:Fallback xmlns="">
          <p:sp>
            <p:nvSpPr>
              <p:cNvPr id="45" name="Rectangle 44"/>
              <p:cNvSpPr>
                <a:spLocks noRot="1" noChangeAspect="1" noMove="1" noResize="1" noEditPoints="1" noAdjustHandles="1" noChangeArrowheads="1" noChangeShapeType="1" noTextEdit="1"/>
              </p:cNvSpPr>
              <p:nvPr/>
            </p:nvSpPr>
            <p:spPr>
              <a:xfrm>
                <a:off x="3123358" y="5404090"/>
                <a:ext cx="3499712" cy="667490"/>
              </a:xfrm>
              <a:prstGeom prst="rect">
                <a:avLst/>
              </a:prstGeom>
              <a:blipFill>
                <a:blip r:embed="rId10"/>
                <a:stretch>
                  <a:fillRect/>
                </a:stretch>
              </a:blipFill>
            </p:spPr>
            <p:txBody>
              <a:bodyPr/>
              <a:lstStyle/>
              <a:p>
                <a:r>
                  <a:rPr lang="tr-TR">
                    <a:noFill/>
                  </a:rPr>
                  <a:t> </a:t>
                </a:r>
              </a:p>
            </p:txBody>
          </p:sp>
        </mc:Fallback>
      </mc:AlternateContent>
      <p:graphicFrame>
        <p:nvGraphicFramePr>
          <p:cNvPr id="46" name="Object 16"/>
          <p:cNvGraphicFramePr>
            <a:graphicFrameLocks noChangeAspect="1"/>
          </p:cNvGraphicFramePr>
          <p:nvPr>
            <p:extLst/>
          </p:nvPr>
        </p:nvGraphicFramePr>
        <p:xfrm>
          <a:off x="1364047" y="4439815"/>
          <a:ext cx="1048353" cy="743403"/>
        </p:xfrm>
        <a:graphic>
          <a:graphicData uri="http://schemas.openxmlformats.org/presentationml/2006/ole">
            <mc:AlternateContent xmlns:mc="http://schemas.openxmlformats.org/markup-compatibility/2006">
              <mc:Choice xmlns:v="urn:schemas-microsoft-com:vml" Requires="v">
                <p:oleObj spid="_x0000_s246827" name="Equation" r:id="rId11" imgW="558720" imgH="444240" progId="Equation.3">
                  <p:embed/>
                </p:oleObj>
              </mc:Choice>
              <mc:Fallback>
                <p:oleObj name="Equation" r:id="rId11" imgW="558720" imgH="444240" progId="Equation.3">
                  <p:embed/>
                  <p:pic>
                    <p:nvPicPr>
                      <p:cNvPr id="46" name="Object 16"/>
                      <p:cNvPicPr>
                        <a:picLocks noChangeAspect="1" noChangeArrowheads="1"/>
                      </p:cNvPicPr>
                      <p:nvPr/>
                    </p:nvPicPr>
                    <p:blipFill>
                      <a:blip r:embed="rId12"/>
                      <a:srcRect/>
                      <a:stretch>
                        <a:fillRect/>
                      </a:stretch>
                    </p:blipFill>
                    <p:spPr bwMode="auto">
                      <a:xfrm>
                        <a:off x="1364047" y="4439815"/>
                        <a:ext cx="1048353" cy="743403"/>
                      </a:xfrm>
                      <a:prstGeom prst="rect">
                        <a:avLst/>
                      </a:prstGeom>
                      <a:noFill/>
                      <a:ln w="19050">
                        <a:solidFill>
                          <a:schemeClr val="tx1"/>
                        </a:solidFill>
                        <a:prstDash val="dashDot"/>
                      </a:ln>
                      <a:extLst/>
                    </p:spPr>
                  </p:pic>
                </p:oleObj>
              </mc:Fallback>
            </mc:AlternateContent>
          </a:graphicData>
        </a:graphic>
      </p:graphicFrame>
      <mc:AlternateContent xmlns:mc="http://schemas.openxmlformats.org/markup-compatibility/2006" xmlns:a14="http://schemas.microsoft.com/office/drawing/2010/main">
        <mc:Choice Requires="a14">
          <p:sp>
            <p:nvSpPr>
              <p:cNvPr id="47" name="Rectangle 46"/>
              <p:cNvSpPr/>
              <p:nvPr/>
            </p:nvSpPr>
            <p:spPr>
              <a:xfrm>
                <a:off x="6703271" y="5479833"/>
                <a:ext cx="2383281" cy="544188"/>
              </a:xfrm>
              <a:prstGeom prst="rect">
                <a:avLst/>
              </a:prstGeom>
            </p:spPr>
            <p:txBody>
              <a:bodyPr wrap="none">
                <a:spAutoFit/>
              </a:bodyPr>
              <a:lstStyle/>
              <a:p>
                <a14:m>
                  <m:oMath xmlns:m="http://schemas.openxmlformats.org/officeDocument/2006/math">
                    <m:sSub>
                      <m:sSubPr>
                        <m:ctrlPr>
                          <a:rPr lang="tr-TR" altLang="en-US" sz="2000" b="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𝑍</m:t>
                        </m:r>
                      </m:e>
                      <m:sub>
                        <m:r>
                          <a:rPr lang="tr-TR" altLang="en-US" sz="2000" b="0" i="1" kern="0" smtClean="0">
                            <a:latin typeface="Cambria Math" panose="02040503050406030204" pitchFamily="18" charset="0"/>
                            <a:sym typeface="Symbol" panose="05050102010706020507" pitchFamily="18" charset="2"/>
                          </a:rPr>
                          <m:t>𝑖𝑛</m:t>
                        </m:r>
                      </m:sub>
                    </m:sSub>
                    <m:r>
                      <a:rPr lang="tr-TR" altLang="en-US" sz="2000" b="0" i="1" kern="0" smtClean="0">
                        <a:latin typeface="Cambria Math" panose="02040503050406030204" pitchFamily="18" charset="0"/>
                        <a:sym typeface="Symbol" panose="05050102010706020507" pitchFamily="18" charset="2"/>
                      </a:rPr>
                      <m:t>=</m:t>
                    </m:r>
                    <m:f>
                      <m:fPr>
                        <m:ctrlPr>
                          <a:rPr lang="tr-TR" altLang="en-US" sz="2000" i="1" kern="0">
                            <a:latin typeface="Cambria Math" panose="02040503050406030204" pitchFamily="18" charset="0"/>
                            <a:sym typeface="Symbol" panose="05050102010706020507" pitchFamily="18" charset="2"/>
                          </a:rPr>
                        </m:ctrlPr>
                      </m:fPr>
                      <m:num>
                        <m:sSub>
                          <m:sSubPr>
                            <m:ctrlPr>
                              <a:rPr lang="tr-TR" altLang="en-US" sz="2000" i="1" ker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𝑣</m:t>
                            </m:r>
                          </m:e>
                          <m:sub>
                            <m:r>
                              <a:rPr lang="tr-TR" altLang="en-US" sz="2000" i="1" kern="0">
                                <a:latin typeface="Cambria Math" panose="02040503050406030204" pitchFamily="18" charset="0"/>
                                <a:sym typeface="Symbol" panose="05050102010706020507" pitchFamily="18" charset="2"/>
                              </a:rPr>
                              <m:t>𝑖𝑛</m:t>
                            </m:r>
                          </m:sub>
                        </m:sSub>
                      </m:num>
                      <m:den>
                        <m:sSub>
                          <m:sSubPr>
                            <m:ctrlPr>
                              <a:rPr lang="tr-TR" altLang="en-US" sz="2000" i="1" ker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 </m:t>
                            </m:r>
                            <m:r>
                              <a:rPr lang="tr-TR" altLang="en-US" sz="2000" b="0" i="1" kern="0" smtClean="0">
                                <a:latin typeface="Cambria Math" panose="02040503050406030204" pitchFamily="18" charset="0"/>
                                <a:sym typeface="Symbol" panose="05050102010706020507" pitchFamily="18" charset="2"/>
                              </a:rPr>
                              <m:t>𝑖</m:t>
                            </m:r>
                          </m:e>
                          <m:sub>
                            <m:r>
                              <a:rPr lang="tr-TR" altLang="en-US" sz="2000" b="0" i="1" kern="0" smtClean="0">
                                <a:latin typeface="Cambria Math" panose="02040503050406030204" pitchFamily="18" charset="0"/>
                                <a:sym typeface="Symbol" panose="05050102010706020507" pitchFamily="18" charset="2"/>
                              </a:rPr>
                              <m:t>𝑖𝑛</m:t>
                            </m:r>
                            <m:r>
                              <a:rPr lang="tr-TR" altLang="en-US" sz="2000" i="1" kern="0">
                                <a:latin typeface="Cambria Math" panose="02040503050406030204" pitchFamily="18" charset="0"/>
                                <a:sym typeface="Symbol" panose="05050102010706020507" pitchFamily="18" charset="2"/>
                              </a:rPr>
                              <m:t> </m:t>
                            </m:r>
                          </m:sub>
                        </m:sSub>
                      </m:den>
                    </m:f>
                    <m:r>
                      <a:rPr lang="tr-TR" altLang="en-US" sz="2000" b="0" i="1" kern="0" smtClean="0">
                        <a:latin typeface="Cambria Math" panose="02040503050406030204" pitchFamily="18" charset="0"/>
                        <a:sym typeface="Symbol" panose="05050102010706020507" pitchFamily="18" charset="2"/>
                      </a:rPr>
                      <m:t> =</m:t>
                    </m:r>
                    <m:r>
                      <m:rPr>
                        <m:sty m:val="p"/>
                      </m:rPr>
                      <a:rPr lang="tr-TR" sz="2000" dirty="0">
                        <a:latin typeface="Cambria Math" panose="02040503050406030204" pitchFamily="18" charset="0"/>
                      </a:rPr>
                      <m:t>R</m:t>
                    </m:r>
                    <m:r>
                      <m:rPr>
                        <m:sty m:val="p"/>
                      </m:rPr>
                      <a:rPr lang="tr-TR" sz="2000" b="0" i="0" baseline="-25000" dirty="0" smtClean="0">
                        <a:latin typeface="Cambria Math" panose="02040503050406030204" pitchFamily="18" charset="0"/>
                      </a:rPr>
                      <m:t>B</m:t>
                    </m:r>
                    <m:r>
                      <a:rPr lang="tr-TR" sz="2000" baseline="-25000" dirty="0">
                        <a:latin typeface="Cambria Math" panose="02040503050406030204" pitchFamily="18" charset="0"/>
                      </a:rPr>
                      <m:t> </m:t>
                    </m:r>
                    <m:r>
                      <a:rPr lang="tr-TR" sz="2000" dirty="0">
                        <a:latin typeface="Cambria Math" panose="02040503050406030204" pitchFamily="18" charset="0"/>
                      </a:rPr>
                      <m:t>//</m:t>
                    </m:r>
                    <m:r>
                      <m:rPr>
                        <m:sty m:val="p"/>
                      </m:rPr>
                      <a:rPr lang="tr-TR" sz="2000" b="0" i="0" dirty="0" smtClean="0">
                        <a:latin typeface="Cambria Math" panose="02040503050406030204" pitchFamily="18" charset="0"/>
                      </a:rPr>
                      <m:t>r</m:t>
                    </m:r>
                  </m:oMath>
                </a14:m>
                <a:r>
                  <a:rPr lang="el-GR" sz="2000" i="0" baseline="-25000" dirty="0">
                    <a:latin typeface="+mj-lt"/>
                  </a:rPr>
                  <a:t>π</a:t>
                </a:r>
                <a14:m>
                  <m:oMath xmlns:m="http://schemas.openxmlformats.org/officeDocument/2006/math">
                    <m:r>
                      <a:rPr lang="tr-TR" altLang="en-US" sz="2000" b="0" i="1" kern="0" baseline="-25000" smtClean="0">
                        <a:latin typeface="Cambria Math" panose="02040503050406030204" pitchFamily="18" charset="0"/>
                        <a:sym typeface="Symbol" panose="05050102010706020507" pitchFamily="18" charset="2"/>
                      </a:rPr>
                      <m:t> </m:t>
                    </m:r>
                  </m:oMath>
                </a14:m>
                <a:endParaRPr lang="tr-TR" sz="2000" dirty="0"/>
              </a:p>
            </p:txBody>
          </p:sp>
        </mc:Choice>
        <mc:Fallback xmlns="">
          <p:sp>
            <p:nvSpPr>
              <p:cNvPr id="47" name="Rectangle 46"/>
              <p:cNvSpPr>
                <a:spLocks noRot="1" noChangeAspect="1" noMove="1" noResize="1" noEditPoints="1" noAdjustHandles="1" noChangeArrowheads="1" noChangeShapeType="1" noTextEdit="1"/>
              </p:cNvSpPr>
              <p:nvPr/>
            </p:nvSpPr>
            <p:spPr>
              <a:xfrm>
                <a:off x="6703271" y="5479833"/>
                <a:ext cx="2383281" cy="544188"/>
              </a:xfrm>
              <a:prstGeom prst="rect">
                <a:avLst/>
              </a:prstGeom>
              <a:blipFill>
                <a:blip r:embed="rId13"/>
                <a:stretch>
                  <a:fillRect b="-224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a:xfrm>
                <a:off x="6666868" y="6014653"/>
                <a:ext cx="2025683" cy="6721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altLang="en-US" sz="2000" b="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𝑍</m:t>
                          </m:r>
                        </m:e>
                        <m:sub>
                          <m:r>
                            <a:rPr lang="tr-TR" altLang="en-US" sz="2000" b="0" i="1" kern="0" smtClean="0">
                              <a:latin typeface="Cambria Math" panose="02040503050406030204" pitchFamily="18" charset="0"/>
                              <a:sym typeface="Symbol" panose="05050102010706020507" pitchFamily="18" charset="2"/>
                            </a:rPr>
                            <m:t>𝑜𝑢𝑡</m:t>
                          </m:r>
                        </m:sub>
                      </m:sSub>
                      <m:r>
                        <a:rPr lang="tr-TR" altLang="en-US" sz="2000" b="0" i="1" kern="0" smtClean="0">
                          <a:latin typeface="Cambria Math" panose="02040503050406030204" pitchFamily="18" charset="0"/>
                          <a:sym typeface="Symbol" panose="05050102010706020507" pitchFamily="18" charset="2"/>
                        </a:rPr>
                        <m:t>=</m:t>
                      </m:r>
                      <m:f>
                        <m:fPr>
                          <m:ctrlPr>
                            <a:rPr lang="tr-TR" altLang="en-US" sz="2000" i="1" kern="0">
                              <a:latin typeface="Cambria Math" panose="02040503050406030204" pitchFamily="18" charset="0"/>
                              <a:sym typeface="Symbol" panose="05050102010706020507" pitchFamily="18" charset="2"/>
                            </a:rPr>
                          </m:ctrlPr>
                        </m:fPr>
                        <m:num>
                          <m:sSub>
                            <m:sSubPr>
                              <m:ctrlPr>
                                <a:rPr lang="tr-TR" altLang="en-US" sz="2000" i="1" ker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𝑣</m:t>
                              </m:r>
                            </m:e>
                            <m:sub>
                              <m:r>
                                <a:rPr lang="tr-TR" altLang="en-US" sz="2000" b="0" i="1" kern="0" smtClean="0">
                                  <a:latin typeface="Cambria Math" panose="02040503050406030204" pitchFamily="18" charset="0"/>
                                  <a:sym typeface="Symbol" panose="05050102010706020507" pitchFamily="18" charset="2"/>
                                </a:rPr>
                                <m:t>0</m:t>
                              </m:r>
                            </m:sub>
                          </m:sSub>
                        </m:num>
                        <m:den>
                          <m:sSub>
                            <m:sSubPr>
                              <m:ctrlPr>
                                <a:rPr lang="tr-TR" altLang="en-US" sz="2000" i="1" ker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 </m:t>
                              </m:r>
                              <m:r>
                                <a:rPr lang="tr-TR" altLang="en-US" sz="2000" b="0" i="1" kern="0" smtClean="0">
                                  <a:latin typeface="Cambria Math" panose="02040503050406030204" pitchFamily="18" charset="0"/>
                                  <a:sym typeface="Symbol" panose="05050102010706020507" pitchFamily="18" charset="2"/>
                                </a:rPr>
                                <m:t>𝑖</m:t>
                              </m:r>
                            </m:e>
                            <m:sub>
                              <m:r>
                                <a:rPr lang="tr-TR" altLang="en-US" sz="2000" b="0" i="1" kern="0" smtClean="0">
                                  <a:latin typeface="Cambria Math" panose="02040503050406030204" pitchFamily="18" charset="0"/>
                                  <a:sym typeface="Symbol" panose="05050102010706020507" pitchFamily="18" charset="2"/>
                                </a:rPr>
                                <m:t>0</m:t>
                              </m:r>
                              <m:r>
                                <a:rPr lang="tr-TR" altLang="en-US" sz="2000" i="1" kern="0">
                                  <a:latin typeface="Cambria Math" panose="02040503050406030204" pitchFamily="18" charset="0"/>
                                  <a:sym typeface="Symbol" panose="05050102010706020507" pitchFamily="18" charset="2"/>
                                </a:rPr>
                                <m:t> </m:t>
                              </m:r>
                            </m:sub>
                          </m:sSub>
                        </m:den>
                      </m:f>
                      <m:r>
                        <a:rPr lang="tr-TR" altLang="en-US" sz="2000" b="0" i="1" kern="0" smtClean="0">
                          <a:latin typeface="Cambria Math" panose="02040503050406030204" pitchFamily="18" charset="0"/>
                          <a:sym typeface="Symbol" panose="05050102010706020507" pitchFamily="18" charset="2"/>
                        </a:rPr>
                        <m:t> =</m:t>
                      </m:r>
                      <m:r>
                        <m:rPr>
                          <m:sty m:val="p"/>
                        </m:rPr>
                        <a:rPr lang="tr-TR" sz="2000" dirty="0">
                          <a:latin typeface="Cambria Math" panose="02040503050406030204" pitchFamily="18" charset="0"/>
                        </a:rPr>
                        <m:t>R</m:t>
                      </m:r>
                      <m:r>
                        <m:rPr>
                          <m:sty m:val="p"/>
                        </m:rPr>
                        <a:rPr lang="tr-TR" sz="2000" b="0" i="0" baseline="-25000" dirty="0" smtClean="0">
                          <a:latin typeface="Cambria Math" panose="02040503050406030204" pitchFamily="18" charset="0"/>
                        </a:rPr>
                        <m:t>c</m:t>
                      </m:r>
                      <m:r>
                        <a:rPr lang="tr-TR" altLang="en-US" sz="2000" b="0" i="1" kern="0" baseline="-25000" smtClean="0">
                          <a:latin typeface="Cambria Math" panose="02040503050406030204" pitchFamily="18" charset="0"/>
                          <a:sym typeface="Symbol" panose="05050102010706020507" pitchFamily="18" charset="2"/>
                        </a:rPr>
                        <m:t> </m:t>
                      </m:r>
                    </m:oMath>
                  </m:oMathPara>
                </a14:m>
                <a:endParaRPr lang="tr-TR" sz="2000" dirty="0"/>
              </a:p>
            </p:txBody>
          </p:sp>
        </mc:Choice>
        <mc:Fallback xmlns="">
          <p:sp>
            <p:nvSpPr>
              <p:cNvPr id="48" name="Rectangle 47"/>
              <p:cNvSpPr>
                <a:spLocks noRot="1" noChangeAspect="1" noMove="1" noResize="1" noEditPoints="1" noAdjustHandles="1" noChangeArrowheads="1" noChangeShapeType="1" noTextEdit="1"/>
              </p:cNvSpPr>
              <p:nvPr/>
            </p:nvSpPr>
            <p:spPr>
              <a:xfrm>
                <a:off x="6666868" y="6014653"/>
                <a:ext cx="2025683" cy="672172"/>
              </a:xfrm>
              <a:prstGeom prst="rect">
                <a:avLst/>
              </a:prstGeom>
              <a:blipFill>
                <a:blip r:embed="rId14"/>
                <a:stretch>
                  <a:fillRect/>
                </a:stretch>
              </a:blipFill>
            </p:spPr>
            <p:txBody>
              <a:bodyPr/>
              <a:lstStyle/>
              <a:p>
                <a:r>
                  <a:rPr lang="tr-TR">
                    <a:noFill/>
                  </a:rPr>
                  <a:t> </a:t>
                </a:r>
              </a:p>
            </p:txBody>
          </p:sp>
        </mc:Fallback>
      </mc:AlternateContent>
      <p:pic>
        <p:nvPicPr>
          <p:cNvPr id="58" name="Picture 57">
            <a:extLst>
              <a:ext uri="{FF2B5EF4-FFF2-40B4-BE49-F238E27FC236}">
                <a16:creationId xmlns:a16="http://schemas.microsoft.com/office/drawing/2014/main" id="{559AE946-DEBD-48B0-B7CF-0AE83FAA19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759361" y="3943713"/>
            <a:ext cx="1360447" cy="510168"/>
          </a:xfrm>
          <a:prstGeom prst="rect">
            <a:avLst/>
          </a:prstGeom>
        </p:spPr>
      </p:pic>
      <p:pic>
        <p:nvPicPr>
          <p:cNvPr id="59" name="Picture 58">
            <a:extLst>
              <a:ext uri="{FF2B5EF4-FFF2-40B4-BE49-F238E27FC236}">
                <a16:creationId xmlns:a16="http://schemas.microsoft.com/office/drawing/2014/main" id="{C59DD12B-2862-48AF-9486-E24D2CEC68A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flipH="1">
            <a:off x="6111001" y="4627637"/>
            <a:ext cx="420287" cy="638836"/>
          </a:xfrm>
          <a:prstGeom prst="rect">
            <a:avLst/>
          </a:prstGeom>
        </p:spPr>
      </p:pic>
    </p:spTree>
    <p:extLst>
      <p:ext uri="{BB962C8B-B14F-4D97-AF65-F5344CB8AC3E}">
        <p14:creationId xmlns:p14="http://schemas.microsoft.com/office/powerpoint/2010/main" val="56530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43" grpId="0"/>
      <p:bldP spid="44" grpId="0"/>
      <p:bldP spid="45" grpId="0"/>
      <p:bldP spid="47" grpId="0"/>
      <p:bldP spid="48" grpId="0"/>
    </p:bld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8117" name="Rectangle 3">
            <a:extLst>
              <a:ext uri="{FF2B5EF4-FFF2-40B4-BE49-F238E27FC236}">
                <a16:creationId xmlns:a16="http://schemas.microsoft.com/office/drawing/2014/main" id="{9F26FD66-7A52-4731-87B6-43CA1EDF05E4}"/>
              </a:ext>
            </a:extLst>
          </p:cNvPr>
          <p:cNvSpPr>
            <a:spLocks noGrp="1" noChangeArrowheads="1"/>
          </p:cNvSpPr>
          <p:nvPr>
            <p:ph type="body" sz="half" idx="1"/>
          </p:nvPr>
        </p:nvSpPr>
        <p:spPr>
          <a:xfrm>
            <a:off x="611560" y="4314512"/>
            <a:ext cx="7772400" cy="1600200"/>
          </a:xfrm>
        </p:spPr>
        <p:txBody>
          <a:bodyPr/>
          <a:lstStyle/>
          <a:p>
            <a:pPr eaLnBrk="1" hangingPunct="1">
              <a:lnSpc>
                <a:spcPct val="90000"/>
              </a:lnSpc>
            </a:pPr>
            <a:r>
              <a:rPr lang="en-US" altLang="en-US" b="0" dirty="0"/>
              <a:t>By inserting a resistor in series with the emitter, this topology will decrease the gain of the amplifier but improve other aspects, such as linearity, and input impedance. </a:t>
            </a:r>
          </a:p>
        </p:txBody>
      </p:sp>
      <p:pic>
        <p:nvPicPr>
          <p:cNvPr id="218118" name="Picture 8">
            <a:extLst>
              <a:ext uri="{FF2B5EF4-FFF2-40B4-BE49-F238E27FC236}">
                <a16:creationId xmlns:a16="http://schemas.microsoft.com/office/drawing/2014/main" id="{509EA62F-1D37-4071-9427-12B9E611F1F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000" y="1066800"/>
            <a:ext cx="5353797" cy="293333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1C390F2E-1E40-4D03-B41F-5611C9CD4B3D}"/>
              </a:ext>
            </a:extLst>
          </p:cNvPr>
          <p:cNvSpPr/>
          <p:nvPr/>
        </p:nvSpPr>
        <p:spPr>
          <a:xfrm>
            <a:off x="307398" y="291733"/>
            <a:ext cx="3512500"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400" b="1" i="0" u="none" strike="noStrike" kern="0" cap="none" spc="0" normalizeH="0" baseline="0" noProof="0" dirty="0">
                <a:ln>
                  <a:noFill/>
                </a:ln>
                <a:solidFill>
                  <a:prstClr val="black"/>
                </a:solidFill>
                <a:effectLst/>
                <a:uLnTx/>
                <a:uFillTx/>
                <a:latin typeface="Comic Sans MS" panose="030F0702030302020204" pitchFamily="66" charset="0"/>
                <a:ea typeface="+mj-ea"/>
                <a:cs typeface="+mj-cs"/>
              </a:rPr>
              <a:t>Emitter Degeneration </a:t>
            </a:r>
            <a:endParaRPr kumimoji="0" lang="en-GB" sz="1800" b="0" i="0" u="none" strike="noStrike" kern="0" cap="none" spc="0" normalizeH="0" baseline="0" noProof="0" dirty="0">
              <a:ln>
                <a:noFill/>
              </a:ln>
              <a:solidFill>
                <a:sysClr val="windowText" lastClr="000000"/>
              </a:solidFill>
              <a:effectLst/>
              <a:uLnTx/>
              <a:uFillTx/>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0" name="Rectangle 2">
            <a:extLst>
              <a:ext uri="{FF2B5EF4-FFF2-40B4-BE49-F238E27FC236}">
                <a16:creationId xmlns:a16="http://schemas.microsoft.com/office/drawing/2014/main" id="{F439B978-2435-4934-A039-D38C01A9626B}"/>
              </a:ext>
            </a:extLst>
          </p:cNvPr>
          <p:cNvSpPr>
            <a:spLocks noGrp="1" noChangeArrowheads="1"/>
          </p:cNvSpPr>
          <p:nvPr>
            <p:ph type="title"/>
          </p:nvPr>
        </p:nvSpPr>
        <p:spPr>
          <a:noFill/>
          <a:ln>
            <a:noFill/>
          </a:ln>
        </p:spPr>
        <p:txBody>
          <a:bodyPr vert="horz" lIns="91440" tIns="45720" rIns="91440" bIns="45720" rtlCol="0" anchor="ctr">
            <a:normAutofit/>
          </a:bodyPr>
          <a:lstStyle/>
          <a:p>
            <a:pPr algn="l" eaLnBrk="1" hangingPunct="1"/>
            <a:r>
              <a:rPr lang="en-US" altLang="en-US" dirty="0">
                <a:solidFill>
                  <a:schemeClr val="tx1"/>
                </a:solidFill>
              </a:rPr>
              <a:t>Small-Signal Model </a:t>
            </a:r>
          </a:p>
        </p:txBody>
      </p:sp>
      <p:sp>
        <p:nvSpPr>
          <p:cNvPr id="219141" name="Rectangle 3">
            <a:extLst>
              <a:ext uri="{FF2B5EF4-FFF2-40B4-BE49-F238E27FC236}">
                <a16:creationId xmlns:a16="http://schemas.microsoft.com/office/drawing/2014/main" id="{FD602A8E-666A-4BBE-A2A5-866653068475}"/>
              </a:ext>
            </a:extLst>
          </p:cNvPr>
          <p:cNvSpPr>
            <a:spLocks noGrp="1" noChangeArrowheads="1"/>
          </p:cNvSpPr>
          <p:nvPr>
            <p:ph type="body" sz="half" idx="1"/>
          </p:nvPr>
        </p:nvSpPr>
        <p:spPr>
          <a:xfrm>
            <a:off x="507660" y="4653136"/>
            <a:ext cx="3312368" cy="432048"/>
          </a:xfrm>
          <a:prstGeom prst="wedgeRoundRectCallout">
            <a:avLst>
              <a:gd name="adj1" fmla="val 77874"/>
              <a:gd name="adj2" fmla="val -10927"/>
              <a:gd name="adj3" fmla="val 16667"/>
            </a:avLst>
          </a:prstGeom>
          <a:ln w="19050"/>
        </p:spPr>
        <p:txBody>
          <a:bodyPr/>
          <a:lstStyle/>
          <a:p>
            <a:pPr marL="0" indent="0" eaLnBrk="1" hangingPunct="1">
              <a:buNone/>
            </a:pPr>
            <a:r>
              <a:rPr lang="en-US" altLang="en-US" b="0" dirty="0"/>
              <a:t>Base current is neglected</a:t>
            </a:r>
          </a:p>
        </p:txBody>
      </p:sp>
      <p:pic>
        <p:nvPicPr>
          <p:cNvPr id="219142" name="Picture 8">
            <a:extLst>
              <a:ext uri="{FF2B5EF4-FFF2-40B4-BE49-F238E27FC236}">
                <a16:creationId xmlns:a16="http://schemas.microsoft.com/office/drawing/2014/main" id="{C3E1643A-AF70-44A5-BFC1-988105FF6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1054603"/>
            <a:ext cx="4069724" cy="1688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19145" name="Object 5">
                <a:extLst>
                  <a:ext uri="{FF2B5EF4-FFF2-40B4-BE49-F238E27FC236}">
                    <a16:creationId xmlns:a16="http://schemas.microsoft.com/office/drawing/2014/main" id="{4EE30279-DEA7-4E1F-AD0D-2668D7480348}"/>
                  </a:ext>
                </a:extLst>
              </p:cNvPr>
              <p:cNvSpPr txBox="1"/>
              <p:nvPr/>
            </p:nvSpPr>
            <p:spPr bwMode="auto">
              <a:xfrm>
                <a:off x="4474287" y="4507039"/>
                <a:ext cx="2505869" cy="1584176"/>
              </a:xfrm>
              <a:prstGeom prst="rect">
                <a:avLst/>
              </a:prstGeom>
              <a:noFill/>
              <a:ln>
                <a:noFill/>
              </a:ln>
              <a:effectLst/>
            </p:spPr>
            <p:txBody>
              <a:bodyPr>
                <a:normAutofit/>
              </a:bodyPr>
              <a:lstStyle/>
              <a:p>
                <a:pPr>
                  <a:spcAft>
                    <a:spcPts val="600"/>
                  </a:spcAft>
                </a:pPr>
                <a14:m>
                  <m:oMathPara xmlns:m="http://schemas.openxmlformats.org/officeDocument/2006/math">
                    <m:oMathParaPr>
                      <m:jc m:val="centerGroup"/>
                    </m:oMathParaPr>
                    <m:oMath xmlns:m="http://schemas.openxmlformats.org/officeDocument/2006/math">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𝐴</m:t>
                          </m:r>
                        </m:e>
                        <m:sub>
                          <m:r>
                            <a:rPr lang="tr-TR" i="1">
                              <a:solidFill>
                                <a:srgbClr val="000000"/>
                              </a:solidFill>
                              <a:latin typeface="Cambria Math" panose="02040503050406030204" pitchFamily="18" charset="0"/>
                            </a:rPr>
                            <m:t>𝑣</m:t>
                          </m:r>
                        </m:sub>
                      </m:sSub>
                      <m:r>
                        <a:rPr lang="tr-TR" i="1">
                          <a:solidFill>
                            <a:srgbClr val="000000"/>
                          </a:solidFill>
                          <a:latin typeface="Cambria Math" panose="02040503050406030204" pitchFamily="18" charset="0"/>
                        </a:rPr>
                        <m:t>=−</m:t>
                      </m:r>
                      <m:f>
                        <m:fPr>
                          <m:ctrlPr>
                            <a:rPr lang="tr-TR" i="1">
                              <a:solidFill>
                                <a:srgbClr val="000000"/>
                              </a:solidFill>
                              <a:latin typeface="Cambria Math" panose="02040503050406030204" pitchFamily="18" charset="0"/>
                            </a:rPr>
                          </m:ctrlPr>
                        </m:fPr>
                        <m:num>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𝑔</m:t>
                              </m:r>
                            </m:e>
                            <m:sub>
                              <m:r>
                                <a:rPr lang="tr-TR" i="1">
                                  <a:solidFill>
                                    <a:srgbClr val="000000"/>
                                  </a:solidFill>
                                  <a:latin typeface="Cambria Math" panose="02040503050406030204" pitchFamily="18" charset="0"/>
                                </a:rPr>
                                <m:t>𝑚</m:t>
                              </m:r>
                            </m:sub>
                          </m:sSub>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𝐶</m:t>
                              </m:r>
                            </m:sub>
                          </m:sSub>
                        </m:num>
                        <m:den>
                          <m:r>
                            <a:rPr lang="tr-TR" i="1">
                              <a:solidFill>
                                <a:srgbClr val="000000"/>
                              </a:solidFill>
                              <a:latin typeface="Cambria Math" panose="02040503050406030204" pitchFamily="18" charset="0"/>
                            </a:rPr>
                            <m:t>1+</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𝑔</m:t>
                              </m:r>
                            </m:e>
                            <m:sub>
                              <m:r>
                                <a:rPr lang="tr-TR" i="1">
                                  <a:solidFill>
                                    <a:srgbClr val="000000"/>
                                  </a:solidFill>
                                  <a:latin typeface="Cambria Math" panose="02040503050406030204" pitchFamily="18" charset="0"/>
                                </a:rPr>
                                <m:t>𝑚</m:t>
                              </m:r>
                            </m:sub>
                          </m:sSub>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𝐸</m:t>
                              </m:r>
                            </m:sub>
                          </m:sSub>
                        </m:den>
                      </m:f>
                    </m:oMath>
                    <m:oMath xmlns:m="http://schemas.openxmlformats.org/officeDocument/2006/math">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𝐴</m:t>
                          </m:r>
                        </m:e>
                        <m:sub>
                          <m:r>
                            <a:rPr lang="tr-TR" i="1">
                              <a:solidFill>
                                <a:srgbClr val="000000"/>
                              </a:solidFill>
                              <a:latin typeface="Cambria Math" panose="02040503050406030204" pitchFamily="18" charset="0"/>
                            </a:rPr>
                            <m:t>𝑣</m:t>
                          </m:r>
                        </m:sub>
                      </m:sSub>
                      <m:r>
                        <a:rPr lang="tr-TR" i="1">
                          <a:solidFill>
                            <a:srgbClr val="000000"/>
                          </a:solidFill>
                          <a:latin typeface="Cambria Math" panose="02040503050406030204" pitchFamily="18" charset="0"/>
                        </a:rPr>
                        <m:t>=−</m:t>
                      </m:r>
                      <m:f>
                        <m:fPr>
                          <m:ctrlPr>
                            <a:rPr lang="tr-TR" i="1">
                              <a:solidFill>
                                <a:srgbClr val="000000"/>
                              </a:solidFill>
                              <a:latin typeface="Cambria Math" panose="02040503050406030204" pitchFamily="18" charset="0"/>
                            </a:rPr>
                          </m:ctrlPr>
                        </m:fPr>
                        <m:num>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𝐶</m:t>
                              </m:r>
                            </m:sub>
                          </m:sSub>
                        </m:num>
                        <m:den>
                          <m:f>
                            <m:fPr>
                              <m:ctrlPr>
                                <a:rPr lang="tr-TR" i="1">
                                  <a:solidFill>
                                    <a:srgbClr val="000000"/>
                                  </a:solidFill>
                                  <a:latin typeface="Cambria Math" panose="02040503050406030204" pitchFamily="18" charset="0"/>
                                </a:rPr>
                              </m:ctrlPr>
                            </m:fPr>
                            <m:num>
                              <m:r>
                                <a:rPr lang="tr-TR" i="1">
                                  <a:solidFill>
                                    <a:srgbClr val="000000"/>
                                  </a:solidFill>
                                  <a:latin typeface="Cambria Math" panose="02040503050406030204" pitchFamily="18" charset="0"/>
                                </a:rPr>
                                <m:t>1</m:t>
                              </m:r>
                            </m:num>
                            <m:den>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𝑔</m:t>
                                  </m:r>
                                </m:e>
                                <m:sub>
                                  <m:r>
                                    <a:rPr lang="tr-TR" i="1">
                                      <a:solidFill>
                                        <a:srgbClr val="000000"/>
                                      </a:solidFill>
                                      <a:latin typeface="Cambria Math" panose="02040503050406030204" pitchFamily="18" charset="0"/>
                                    </a:rPr>
                                    <m:t>𝑚</m:t>
                                  </m:r>
                                </m:sub>
                              </m:sSub>
                            </m:den>
                          </m:f>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𝐸</m:t>
                              </m:r>
                            </m:sub>
                          </m:sSub>
                        </m:den>
                      </m:f>
                    </m:oMath>
                  </m:oMathPara>
                </a14:m>
                <a:endParaRPr lang="tr-TR" dirty="0"/>
              </a:p>
            </p:txBody>
          </p:sp>
        </mc:Choice>
        <mc:Fallback xmlns="">
          <p:sp>
            <p:nvSpPr>
              <p:cNvPr id="219145" name="Object 5">
                <a:extLst>
                  <a:ext uri="{FF2B5EF4-FFF2-40B4-BE49-F238E27FC236}">
                    <a16:creationId xmlns:a16="http://schemas.microsoft.com/office/drawing/2014/main" id="{4EE30279-DEA7-4E1F-AD0D-2668D7480348}"/>
                  </a:ext>
                </a:extLst>
              </p:cNvPr>
              <p:cNvSpPr txBox="1">
                <a:spLocks noRot="1" noChangeAspect="1" noMove="1" noResize="1" noEditPoints="1" noAdjustHandles="1" noChangeArrowheads="1" noChangeShapeType="1" noTextEdit="1"/>
              </p:cNvSpPr>
              <p:nvPr/>
            </p:nvSpPr>
            <p:spPr bwMode="auto">
              <a:xfrm>
                <a:off x="4474287" y="4507039"/>
                <a:ext cx="2505869" cy="1584176"/>
              </a:xfrm>
              <a:prstGeom prst="rect">
                <a:avLst/>
              </a:prstGeom>
              <a:blipFill>
                <a:blip r:embed="rId3"/>
                <a:stretch>
                  <a:fillRect/>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3A2D8D3-1279-4966-87F8-71122220BDC4}"/>
                  </a:ext>
                </a:extLst>
              </p:cNvPr>
              <p:cNvSpPr/>
              <p:nvPr/>
            </p:nvSpPr>
            <p:spPr>
              <a:xfrm>
                <a:off x="4716016" y="3135619"/>
                <a:ext cx="4328906" cy="542393"/>
              </a:xfrm>
              <a:prstGeom prst="rect">
                <a:avLst/>
              </a:prstGeom>
            </p:spPr>
            <p:txBody>
              <a:bodyPr wrap="square">
                <a:spAutoFit/>
              </a:bodyPr>
              <a:lstStyle/>
              <a:p>
                <a14:m>
                  <m:oMath xmlns:m="http://schemas.openxmlformats.org/officeDocument/2006/math">
                    <m:sSub>
                      <m:sSubPr>
                        <m:ctrlPr>
                          <a:rPr lang="tr-TR" altLang="en-US" sz="200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𝑣</m:t>
                        </m:r>
                      </m:e>
                      <m:sub>
                        <m:r>
                          <a:rPr lang="tr-TR" altLang="en-US" sz="2000" b="0" i="1" kern="0" smtClean="0">
                            <a:latin typeface="Cambria Math" panose="02040503050406030204" pitchFamily="18" charset="0"/>
                            <a:sym typeface="Symbol" panose="05050102010706020507" pitchFamily="18" charset="2"/>
                          </a:rPr>
                          <m:t>𝑖𝑛</m:t>
                        </m:r>
                      </m:sub>
                    </m:sSub>
                  </m:oMath>
                </a14:m>
                <a:r>
                  <a:rPr lang="tr-TR" sz="2000" dirty="0"/>
                  <a:t>  </a:t>
                </a:r>
                <a14:m>
                  <m:oMath xmlns:m="http://schemas.openxmlformats.org/officeDocument/2006/math">
                    <m:r>
                      <a:rPr lang="tr-TR" altLang="en-US" sz="2000" b="0" i="1" kern="0" smtClean="0">
                        <a:latin typeface="Cambria Math" panose="02040503050406030204" pitchFamily="18" charset="0"/>
                        <a:sym typeface="Symbol" panose="05050102010706020507" pitchFamily="18" charset="2"/>
                      </a:rPr>
                      <m:t>=</m:t>
                    </m:r>
                    <m:sSub>
                      <m:sSubPr>
                        <m:ctrlPr>
                          <a:rPr lang="tr-TR" altLang="en-US" sz="2000" i="1" kern="0">
                            <a:latin typeface="Cambria Math" panose="02040503050406030204" pitchFamily="18" charset="0"/>
                            <a:sym typeface="Symbol" panose="05050102010706020507" pitchFamily="18" charset="2"/>
                          </a:rPr>
                        </m:ctrlPr>
                      </m:sSubPr>
                      <m:e>
                        <m:sSub>
                          <m:sSubPr>
                            <m:ctrlPr>
                              <a:rPr lang="tr-TR" altLang="en-US" sz="2000" i="1" kern="0">
                                <a:latin typeface="Cambria Math" panose="02040503050406030204" pitchFamily="18" charset="0"/>
                                <a:sym typeface="Symbol" panose="05050102010706020507" pitchFamily="18" charset="2"/>
                              </a:rPr>
                            </m:ctrlPr>
                          </m:sSubPr>
                          <m:e>
                            <m:r>
                              <a:rPr lang="en-US" altLang="en-US" sz="2000" i="1" kern="0">
                                <a:latin typeface="Cambria Math" panose="02040503050406030204" pitchFamily="18" charset="0"/>
                                <a:sym typeface="Symbol" panose="05050102010706020507" pitchFamily="18" charset="2"/>
                              </a:rPr>
                              <m:t>𝑣</m:t>
                            </m:r>
                          </m:e>
                          <m:sub>
                            <m:r>
                              <m:rPr>
                                <m:sty m:val="p"/>
                              </m:rPr>
                              <a:rPr lang="el-GR" altLang="en-US" sz="2000" i="1" kern="0">
                                <a:latin typeface="Cambria Math" panose="02040503050406030204" pitchFamily="18" charset="0"/>
                                <a:sym typeface="Symbol" panose="05050102010706020507" pitchFamily="18" charset="2"/>
                              </a:rPr>
                              <m:t>π</m:t>
                            </m:r>
                          </m:sub>
                        </m:sSub>
                        <m:r>
                          <a:rPr lang="en-US" altLang="en-US" sz="2000" b="0" i="1" kern="0" smtClean="0">
                            <a:latin typeface="Cambria Math" panose="02040503050406030204" pitchFamily="18" charset="0"/>
                            <a:sym typeface="Symbol" panose="05050102010706020507" pitchFamily="18" charset="2"/>
                          </a:rPr>
                          <m:t>+</m:t>
                        </m:r>
                        <m:sSub>
                          <m:sSubPr>
                            <m:ctrlPr>
                              <a:rPr lang="tr-TR" altLang="en-US" sz="2000" i="1" ker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𝑅</m:t>
                            </m:r>
                          </m:e>
                          <m:sub>
                            <m:r>
                              <a:rPr lang="en-US" altLang="en-US" sz="2000" b="0" i="1" kern="0" smtClean="0">
                                <a:latin typeface="Cambria Math" panose="02040503050406030204" pitchFamily="18" charset="0"/>
                                <a:sym typeface="Symbol" panose="05050102010706020507" pitchFamily="18" charset="2"/>
                              </a:rPr>
                              <m:t>𝐸</m:t>
                            </m:r>
                          </m:sub>
                        </m:sSub>
                        <m:sSub>
                          <m:sSubPr>
                            <m:ctrlPr>
                              <a:rPr lang="tr-TR"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 </m:t>
                            </m:r>
                            <m:r>
                              <a:rPr lang="tr-TR" sz="2000" i="1">
                                <a:solidFill>
                                  <a:srgbClr val="000000"/>
                                </a:solidFill>
                                <a:latin typeface="Cambria Math" panose="02040503050406030204" pitchFamily="18" charset="0"/>
                              </a:rPr>
                              <m:t>𝑔</m:t>
                            </m:r>
                          </m:e>
                          <m:sub>
                            <m:r>
                              <a:rPr lang="tr-TR" sz="2000" i="1">
                                <a:solidFill>
                                  <a:srgbClr val="000000"/>
                                </a:solidFill>
                                <a:latin typeface="Cambria Math" panose="02040503050406030204" pitchFamily="18" charset="0"/>
                              </a:rPr>
                              <m:t>𝑚</m:t>
                            </m:r>
                          </m:sub>
                        </m:sSub>
                        <m:r>
                          <a:rPr lang="en-US" altLang="en-US" sz="2000" i="1" kern="0">
                            <a:latin typeface="Cambria Math" panose="02040503050406030204" pitchFamily="18" charset="0"/>
                            <a:sym typeface="Symbol" panose="05050102010706020507" pitchFamily="18" charset="2"/>
                          </a:rPr>
                          <m:t>𝑣</m:t>
                        </m:r>
                      </m:e>
                      <m:sub>
                        <m:r>
                          <m:rPr>
                            <m:sty m:val="p"/>
                          </m:rPr>
                          <a:rPr lang="el-GR" altLang="en-US" sz="2000" i="1" kern="0">
                            <a:latin typeface="Cambria Math" panose="02040503050406030204" pitchFamily="18" charset="0"/>
                            <a:sym typeface="Symbol" panose="05050102010706020507" pitchFamily="18" charset="2"/>
                          </a:rPr>
                          <m:t>π</m:t>
                        </m:r>
                      </m:sub>
                    </m:sSub>
                    <m:r>
                      <a:rPr lang="en-US" altLang="en-US" sz="2000" b="0" i="1" kern="0" smtClean="0">
                        <a:latin typeface="Cambria Math" panose="02040503050406030204" pitchFamily="18" charset="0"/>
                        <a:sym typeface="Symbol" panose="05050102010706020507" pitchFamily="18" charset="2"/>
                      </a:rPr>
                      <m:t>+</m:t>
                    </m:r>
                    <m:f>
                      <m:fPr>
                        <m:ctrlPr>
                          <a:rPr lang="tr-TR" sz="2000" i="1">
                            <a:solidFill>
                              <a:srgbClr val="000000"/>
                            </a:solidFill>
                            <a:latin typeface="Cambria Math" panose="02040503050406030204" pitchFamily="18" charset="0"/>
                          </a:rPr>
                        </m:ctrlPr>
                      </m:fPr>
                      <m:num>
                        <m:sSub>
                          <m:sSubPr>
                            <m:ctrlPr>
                              <a:rPr lang="tr-TR"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𝑣</m:t>
                            </m:r>
                          </m:e>
                          <m:sub>
                            <m:r>
                              <m:rPr>
                                <m:sty m:val="p"/>
                              </m:rPr>
                              <a:rPr lang="el-GR" sz="2000" i="1">
                                <a:solidFill>
                                  <a:srgbClr val="000000"/>
                                </a:solidFill>
                                <a:latin typeface="Cambria Math" panose="02040503050406030204" pitchFamily="18" charset="0"/>
                              </a:rPr>
                              <m:t>π</m:t>
                            </m:r>
                          </m:sub>
                        </m:sSub>
                      </m:num>
                      <m:den>
                        <m:sSub>
                          <m:sSubPr>
                            <m:ctrlPr>
                              <a:rPr lang="tr-TR"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𝑟</m:t>
                            </m:r>
                          </m:e>
                          <m:sub>
                            <m:r>
                              <m:rPr>
                                <m:sty m:val="p"/>
                              </m:rPr>
                              <a:rPr lang="el-GR" sz="2000" i="1" smtClean="0">
                                <a:solidFill>
                                  <a:srgbClr val="000000"/>
                                </a:solidFill>
                                <a:latin typeface="Cambria Math" panose="02040503050406030204" pitchFamily="18" charset="0"/>
                              </a:rPr>
                              <m:t>π</m:t>
                            </m:r>
                          </m:sub>
                        </m:sSub>
                      </m:den>
                    </m:f>
                  </m:oMath>
                </a14:m>
                <a:r>
                  <a:rPr lang="en-US" sz="2000" dirty="0"/>
                  <a:t> )</a:t>
                </a:r>
                <a:endParaRPr lang="tr-TR" sz="2000" dirty="0"/>
              </a:p>
            </p:txBody>
          </p:sp>
        </mc:Choice>
        <mc:Fallback xmlns="">
          <p:sp>
            <p:nvSpPr>
              <p:cNvPr id="13" name="Rectangle 12">
                <a:extLst>
                  <a:ext uri="{FF2B5EF4-FFF2-40B4-BE49-F238E27FC236}">
                    <a16:creationId xmlns:a16="http://schemas.microsoft.com/office/drawing/2014/main" id="{03A2D8D3-1279-4966-87F8-71122220BDC4}"/>
                  </a:ext>
                </a:extLst>
              </p:cNvPr>
              <p:cNvSpPr>
                <a:spLocks noRot="1" noChangeAspect="1" noMove="1" noResize="1" noEditPoints="1" noAdjustHandles="1" noChangeArrowheads="1" noChangeShapeType="1" noTextEdit="1"/>
              </p:cNvSpPr>
              <p:nvPr/>
            </p:nvSpPr>
            <p:spPr>
              <a:xfrm>
                <a:off x="4716016" y="3135619"/>
                <a:ext cx="4328906" cy="54239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0D73E37-CD0C-4195-BDAC-E13C72703902}"/>
                  </a:ext>
                </a:extLst>
              </p:cNvPr>
              <p:cNvSpPr/>
              <p:nvPr/>
            </p:nvSpPr>
            <p:spPr>
              <a:xfrm>
                <a:off x="4572000" y="2767052"/>
                <a:ext cx="225600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altLang="en-US" sz="2000" b="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𝑣</m:t>
                          </m:r>
                        </m:e>
                        <m:sub>
                          <m:r>
                            <a:rPr lang="tr-TR" altLang="en-US" sz="2000" b="0" i="1" kern="0" smtClean="0">
                              <a:latin typeface="Cambria Math" panose="02040503050406030204" pitchFamily="18" charset="0"/>
                              <a:sym typeface="Symbol" panose="05050102010706020507" pitchFamily="18" charset="2"/>
                            </a:rPr>
                            <m:t>𝑜𝑢𝑡</m:t>
                          </m:r>
                        </m:sub>
                      </m:sSub>
                      <m:r>
                        <a:rPr lang="tr-TR" altLang="en-US" sz="2000" b="0" i="1" kern="0" smtClean="0">
                          <a:latin typeface="Cambria Math" panose="02040503050406030204" pitchFamily="18" charset="0"/>
                          <a:sym typeface="Symbol" panose="05050102010706020507" pitchFamily="18" charset="2"/>
                        </a:rPr>
                        <m:t>=</m:t>
                      </m:r>
                      <m:sSub>
                        <m:sSubPr>
                          <m:ctrlPr>
                            <a:rPr lang="tr-TR" altLang="en-US" sz="2000" i="1" kern="0" smtClean="0">
                              <a:latin typeface="Cambria Math" panose="02040503050406030204" pitchFamily="18" charset="0"/>
                              <a:sym typeface="Symbol" panose="05050102010706020507" pitchFamily="18" charset="2"/>
                            </a:rPr>
                          </m:ctrlPr>
                        </m:sSubPr>
                        <m:e>
                          <m:sSub>
                            <m:sSubPr>
                              <m:ctrlPr>
                                <a:rPr lang="tr-TR" altLang="en-US" sz="2000" i="1" ker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m:t>
                              </m:r>
                              <m:r>
                                <a:rPr lang="tr-TR" altLang="en-US" sz="2000" b="0" i="1" kern="0" smtClean="0">
                                  <a:latin typeface="Cambria Math" panose="02040503050406030204" pitchFamily="18" charset="0"/>
                                  <a:sym typeface="Symbol" panose="05050102010706020507" pitchFamily="18" charset="2"/>
                                </a:rPr>
                                <m:t>𝑅</m:t>
                              </m:r>
                            </m:e>
                            <m:sub>
                              <m:r>
                                <a:rPr lang="en-US" altLang="en-US" sz="2000" b="0" i="1" kern="0" smtClean="0">
                                  <a:latin typeface="Cambria Math" panose="02040503050406030204" pitchFamily="18" charset="0"/>
                                  <a:sym typeface="Symbol" panose="05050102010706020507" pitchFamily="18" charset="2"/>
                                </a:rPr>
                                <m:t>𝑐</m:t>
                              </m:r>
                            </m:sub>
                          </m:sSub>
                          <m:sSub>
                            <m:sSubPr>
                              <m:ctrlPr>
                                <a:rPr lang="tr-TR"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 </m:t>
                              </m:r>
                              <m:r>
                                <a:rPr lang="tr-TR" sz="2000" i="1">
                                  <a:solidFill>
                                    <a:srgbClr val="000000"/>
                                  </a:solidFill>
                                  <a:latin typeface="Cambria Math" panose="02040503050406030204" pitchFamily="18" charset="0"/>
                                </a:rPr>
                                <m:t>𝑔</m:t>
                              </m:r>
                            </m:e>
                            <m:sub>
                              <m:r>
                                <a:rPr lang="tr-TR" sz="2000" i="1">
                                  <a:solidFill>
                                    <a:srgbClr val="000000"/>
                                  </a:solidFill>
                                  <a:latin typeface="Cambria Math" panose="02040503050406030204" pitchFamily="18" charset="0"/>
                                </a:rPr>
                                <m:t>𝑚</m:t>
                              </m:r>
                            </m:sub>
                          </m:sSub>
                          <m:r>
                            <a:rPr lang="en-US" altLang="en-US" sz="2000" b="0" i="1" kern="0" smtClean="0">
                              <a:latin typeface="Cambria Math" panose="02040503050406030204" pitchFamily="18" charset="0"/>
                              <a:sym typeface="Symbol" panose="05050102010706020507" pitchFamily="18" charset="2"/>
                            </a:rPr>
                            <m:t>𝑣</m:t>
                          </m:r>
                        </m:e>
                        <m:sub>
                          <m:r>
                            <m:rPr>
                              <m:sty m:val="p"/>
                            </m:rPr>
                            <a:rPr lang="el-GR" altLang="en-US" sz="2000" b="0" i="1" kern="0" smtClean="0">
                              <a:latin typeface="Cambria Math" panose="02040503050406030204" pitchFamily="18" charset="0"/>
                              <a:sym typeface="Symbol" panose="05050102010706020507" pitchFamily="18" charset="2"/>
                            </a:rPr>
                            <m:t>π</m:t>
                          </m:r>
                        </m:sub>
                      </m:sSub>
                    </m:oMath>
                  </m:oMathPara>
                </a14:m>
                <a:endParaRPr lang="tr-TR" sz="2000" dirty="0"/>
              </a:p>
            </p:txBody>
          </p:sp>
        </mc:Choice>
        <mc:Fallback xmlns="">
          <p:sp>
            <p:nvSpPr>
              <p:cNvPr id="14" name="Rectangle 13">
                <a:extLst>
                  <a:ext uri="{FF2B5EF4-FFF2-40B4-BE49-F238E27FC236}">
                    <a16:creationId xmlns:a16="http://schemas.microsoft.com/office/drawing/2014/main" id="{80D73E37-CD0C-4195-BDAC-E13C72703902}"/>
                  </a:ext>
                </a:extLst>
              </p:cNvPr>
              <p:cNvSpPr>
                <a:spLocks noRot="1" noChangeAspect="1" noMove="1" noResize="1" noEditPoints="1" noAdjustHandles="1" noChangeArrowheads="1" noChangeShapeType="1" noTextEdit="1"/>
              </p:cNvSpPr>
              <p:nvPr/>
            </p:nvSpPr>
            <p:spPr>
              <a:xfrm>
                <a:off x="4572000" y="2767052"/>
                <a:ext cx="2256002" cy="400110"/>
              </a:xfrm>
              <a:prstGeom prst="rect">
                <a:avLst/>
              </a:prstGeom>
              <a:blipFill>
                <a:blip r:embed="rId5"/>
                <a:stretch>
                  <a:fillRect b="-9091"/>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5BB5AB11-F281-43E6-956E-3BF86968EB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2146" y="1233578"/>
            <a:ext cx="2505868" cy="2654521"/>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89E1C71-4400-451B-BD36-F9BC7C9AFEB7}"/>
                  </a:ext>
                </a:extLst>
              </p:cNvPr>
              <p:cNvSpPr/>
              <p:nvPr/>
            </p:nvSpPr>
            <p:spPr>
              <a:xfrm>
                <a:off x="4698978" y="3646746"/>
                <a:ext cx="2754408" cy="8812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𝐴</m:t>
                          </m:r>
                        </m:e>
                        <m:sub>
                          <m:r>
                            <a:rPr lang="tr-TR" i="1">
                              <a:solidFill>
                                <a:srgbClr val="000000"/>
                              </a:solidFill>
                              <a:latin typeface="Cambria Math" panose="02040503050406030204" pitchFamily="18" charset="0"/>
                            </a:rPr>
                            <m:t>𝑣</m:t>
                          </m:r>
                        </m:sub>
                      </m:sSub>
                      <m:r>
                        <a:rPr lang="tr-TR" i="1">
                          <a:solidFill>
                            <a:srgbClr val="000000"/>
                          </a:solidFill>
                          <a:latin typeface="Cambria Math" panose="02040503050406030204" pitchFamily="18" charset="0"/>
                        </a:rPr>
                        <m:t>=−</m:t>
                      </m:r>
                      <m:f>
                        <m:fPr>
                          <m:ctrlPr>
                            <a:rPr lang="tr-TR" i="1">
                              <a:solidFill>
                                <a:srgbClr val="000000"/>
                              </a:solidFill>
                              <a:latin typeface="Cambria Math" panose="02040503050406030204" pitchFamily="18" charset="0"/>
                            </a:rPr>
                          </m:ctrlPr>
                        </m:fPr>
                        <m:num>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𝑔</m:t>
                              </m:r>
                            </m:e>
                            <m:sub>
                              <m:r>
                                <a:rPr lang="tr-TR" i="1">
                                  <a:solidFill>
                                    <a:srgbClr val="000000"/>
                                  </a:solidFill>
                                  <a:latin typeface="Cambria Math" panose="02040503050406030204" pitchFamily="18" charset="0"/>
                                </a:rPr>
                                <m:t>𝑚</m:t>
                              </m:r>
                            </m:sub>
                          </m:sSub>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𝐶</m:t>
                              </m:r>
                            </m:sub>
                          </m:sSub>
                        </m:num>
                        <m:den>
                          <m:r>
                            <a:rPr lang="tr-TR" i="1">
                              <a:solidFill>
                                <a:srgbClr val="000000"/>
                              </a:solidFill>
                              <a:latin typeface="Cambria Math" panose="02040503050406030204" pitchFamily="18" charset="0"/>
                            </a:rPr>
                            <m:t>1+</m:t>
                          </m:r>
                          <m:sSub>
                            <m:sSubPr>
                              <m:ctrlPr>
                                <a:rPr lang="tr-TR" i="1">
                                  <a:solidFill>
                                    <a:srgbClr val="000000"/>
                                  </a:solidFill>
                                  <a:latin typeface="Cambria Math" panose="02040503050406030204" pitchFamily="18" charset="0"/>
                                </a:rPr>
                              </m:ctrlPr>
                            </m:sSubPr>
                            <m:e>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𝐸</m:t>
                                  </m:r>
                                </m:sub>
                              </m:sSub>
                              <m:r>
                                <a:rPr lang="tr-TR" b="0" i="1" smtClean="0">
                                  <a:solidFill>
                                    <a:srgbClr val="000000"/>
                                  </a:solidFill>
                                  <a:latin typeface="Cambria Math" panose="02040503050406030204" pitchFamily="18" charset="0"/>
                                </a:rPr>
                                <m:t>(</m:t>
                              </m:r>
                              <m:r>
                                <a:rPr lang="tr-TR" i="1">
                                  <a:solidFill>
                                    <a:srgbClr val="000000"/>
                                  </a:solidFill>
                                  <a:latin typeface="Cambria Math" panose="02040503050406030204" pitchFamily="18" charset="0"/>
                                </a:rPr>
                                <m:t>𝑔</m:t>
                              </m:r>
                            </m:e>
                            <m:sub>
                              <m:r>
                                <a:rPr lang="tr-TR" i="1">
                                  <a:solidFill>
                                    <a:srgbClr val="000000"/>
                                  </a:solidFill>
                                  <a:latin typeface="Cambria Math" panose="02040503050406030204" pitchFamily="18" charset="0"/>
                                </a:rPr>
                                <m:t>𝑚</m:t>
                              </m:r>
                            </m:sub>
                          </m:sSub>
                          <m:r>
                            <a:rPr lang="tr-TR" b="0" i="1" smtClean="0">
                              <a:solidFill>
                                <a:srgbClr val="000000"/>
                              </a:solidFill>
                              <a:latin typeface="Cambria Math" panose="02040503050406030204" pitchFamily="18" charset="0"/>
                            </a:rPr>
                            <m:t>+ </m:t>
                          </m:r>
                          <m:f>
                            <m:fPr>
                              <m:ctrlPr>
                                <a:rPr lang="tr-TR" b="0" i="1" smtClean="0">
                                  <a:solidFill>
                                    <a:srgbClr val="000000"/>
                                  </a:solidFill>
                                  <a:latin typeface="Cambria Math" panose="02040503050406030204" pitchFamily="18" charset="0"/>
                                </a:rPr>
                              </m:ctrlPr>
                            </m:fPr>
                            <m:num>
                              <m:r>
                                <a:rPr lang="tr-TR" b="0" i="1" smtClean="0">
                                  <a:solidFill>
                                    <a:srgbClr val="000000"/>
                                  </a:solidFill>
                                  <a:latin typeface="Cambria Math" panose="02040503050406030204" pitchFamily="18" charset="0"/>
                                </a:rPr>
                                <m:t>1</m:t>
                              </m:r>
                            </m:num>
                            <m:den>
                              <m:sSub>
                                <m:sSubPr>
                                  <m:ctrlPr>
                                    <a:rPr lang="tr-TR"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𝑟</m:t>
                                  </m:r>
                                </m:e>
                                <m:sub>
                                  <m:r>
                                    <m:rPr>
                                      <m:sty m:val="p"/>
                                    </m:rPr>
                                    <a:rPr lang="el-GR" i="1">
                                      <a:solidFill>
                                        <a:srgbClr val="000000"/>
                                      </a:solidFill>
                                      <a:latin typeface="Cambria Math" panose="02040503050406030204" pitchFamily="18" charset="0"/>
                                    </a:rPr>
                                    <m:t>π</m:t>
                                  </m:r>
                                </m:sub>
                              </m:sSub>
                            </m:den>
                          </m:f>
                          <m:r>
                            <a:rPr lang="tr-TR" b="0" i="1" smtClean="0">
                              <a:solidFill>
                                <a:srgbClr val="000000"/>
                              </a:solidFill>
                              <a:latin typeface="Cambria Math" panose="02040503050406030204" pitchFamily="18" charset="0"/>
                            </a:rPr>
                            <m:t>)</m:t>
                          </m:r>
                          <m:r>
                            <a:rPr lang="tr-TR" i="1" smtClean="0">
                              <a:solidFill>
                                <a:srgbClr val="000000"/>
                              </a:solidFill>
                              <a:latin typeface="Cambria Math" panose="02040503050406030204" pitchFamily="18" charset="0"/>
                            </a:rPr>
                            <m:t> </m:t>
                          </m:r>
                        </m:den>
                      </m:f>
                    </m:oMath>
                  </m:oMathPara>
                </a14:m>
                <a:endParaRPr lang="en-GB" dirty="0"/>
              </a:p>
            </p:txBody>
          </p:sp>
        </mc:Choice>
        <mc:Fallback xmlns="">
          <p:sp>
            <p:nvSpPr>
              <p:cNvPr id="4" name="Rectangle 3">
                <a:extLst>
                  <a:ext uri="{FF2B5EF4-FFF2-40B4-BE49-F238E27FC236}">
                    <a16:creationId xmlns:a16="http://schemas.microsoft.com/office/drawing/2014/main" id="{689E1C71-4400-451B-BD36-F9BC7C9AFEB7}"/>
                  </a:ext>
                </a:extLst>
              </p:cNvPr>
              <p:cNvSpPr>
                <a:spLocks noRot="1" noChangeAspect="1" noMove="1" noResize="1" noEditPoints="1" noAdjustHandles="1" noChangeArrowheads="1" noChangeShapeType="1" noTextEdit="1"/>
              </p:cNvSpPr>
              <p:nvPr/>
            </p:nvSpPr>
            <p:spPr>
              <a:xfrm>
                <a:off x="4698978" y="3646746"/>
                <a:ext cx="2754408" cy="881203"/>
              </a:xfrm>
              <a:prstGeom prst="rect">
                <a:avLst/>
              </a:prstGeom>
              <a:blipFill>
                <a:blip r:embed="rId7"/>
                <a:stretch>
                  <a:fillRect/>
                </a:stretch>
              </a:blipFill>
            </p:spPr>
            <p:txBody>
              <a:bodyPr/>
              <a:lstStyle/>
              <a:p>
                <a:r>
                  <a:rPr lang="en-GB">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91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141">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914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1" grpId="0" build="p" animBg="1"/>
      <p:bldP spid="219145" grpId="0"/>
      <p:bldP spid="13" grpId="0"/>
      <p:bldP spid="14" grpId="0"/>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2" name="Rectangle 2">
            <a:extLst>
              <a:ext uri="{FF2B5EF4-FFF2-40B4-BE49-F238E27FC236}">
                <a16:creationId xmlns:a16="http://schemas.microsoft.com/office/drawing/2014/main" id="{3B632D7A-BFF0-4CEA-B7D6-8CD944341046}"/>
              </a:ext>
            </a:extLst>
          </p:cNvPr>
          <p:cNvSpPr>
            <a:spLocks noGrp="1" noChangeArrowheads="1"/>
          </p:cNvSpPr>
          <p:nvPr>
            <p:ph type="title"/>
          </p:nvPr>
        </p:nvSpPr>
        <p:spPr>
          <a:xfrm>
            <a:off x="323528" y="212812"/>
            <a:ext cx="7848600" cy="762000"/>
          </a:xfrm>
        </p:spPr>
        <p:txBody>
          <a:bodyPr>
            <a:normAutofit/>
          </a:bodyPr>
          <a:lstStyle/>
          <a:p>
            <a:pPr eaLnBrk="1" hangingPunct="1"/>
            <a:r>
              <a:rPr lang="en-US" altLang="en-US" sz="2400" b="1" dirty="0"/>
              <a:t>Input Impedance of Degenerated CE Stage</a:t>
            </a:r>
          </a:p>
        </p:txBody>
      </p:sp>
      <p:sp>
        <p:nvSpPr>
          <p:cNvPr id="222213" name="Rectangle 3">
            <a:extLst>
              <a:ext uri="{FF2B5EF4-FFF2-40B4-BE49-F238E27FC236}">
                <a16:creationId xmlns:a16="http://schemas.microsoft.com/office/drawing/2014/main" id="{92C71F50-70A2-47FD-80A1-4F63F57D1527}"/>
              </a:ext>
            </a:extLst>
          </p:cNvPr>
          <p:cNvSpPr>
            <a:spLocks noGrp="1" noChangeArrowheads="1"/>
          </p:cNvSpPr>
          <p:nvPr>
            <p:ph type="body" sz="half" idx="1"/>
          </p:nvPr>
        </p:nvSpPr>
        <p:spPr>
          <a:xfrm>
            <a:off x="723900" y="5029352"/>
            <a:ext cx="7696200" cy="838200"/>
          </a:xfrm>
        </p:spPr>
        <p:txBody>
          <a:bodyPr>
            <a:normAutofit/>
          </a:bodyPr>
          <a:lstStyle/>
          <a:p>
            <a:pPr eaLnBrk="1" hangingPunct="1"/>
            <a:r>
              <a:rPr lang="en-US" altLang="en-US" sz="2000" dirty="0"/>
              <a:t>With emitter degeneration, the input impedance is increased from r</a:t>
            </a:r>
            <a:r>
              <a:rPr lang="en-US" altLang="en-US" sz="2000" baseline="-25000" dirty="0">
                <a:sym typeface="Symbol" panose="05050102010706020507" pitchFamily="18" charset="2"/>
              </a:rPr>
              <a:t> </a:t>
            </a:r>
            <a:r>
              <a:rPr lang="en-US" altLang="en-US" sz="2000" dirty="0">
                <a:sym typeface="Symbol" panose="05050102010706020507" pitchFamily="18" charset="2"/>
              </a:rPr>
              <a:t>to </a:t>
            </a:r>
            <a:r>
              <a:rPr lang="en-US" altLang="en-US" sz="2000" dirty="0"/>
              <a:t>r</a:t>
            </a:r>
            <a:r>
              <a:rPr lang="en-US" altLang="en-US" sz="2000" baseline="-25000" dirty="0">
                <a:sym typeface="Symbol" panose="05050102010706020507" pitchFamily="18" charset="2"/>
              </a:rPr>
              <a:t> </a:t>
            </a:r>
            <a:r>
              <a:rPr lang="en-US" altLang="en-US" sz="2000" dirty="0">
                <a:sym typeface="Symbol" panose="05050102010706020507" pitchFamily="18" charset="2"/>
              </a:rPr>
              <a:t>+ (+1)R</a:t>
            </a:r>
            <a:r>
              <a:rPr lang="en-US" altLang="en-US" sz="2000" baseline="-25000" dirty="0">
                <a:sym typeface="Symbol" panose="05050102010706020507" pitchFamily="18" charset="2"/>
              </a:rPr>
              <a:t>E</a:t>
            </a:r>
            <a:r>
              <a:rPr lang="en-US" altLang="en-US" sz="2000" dirty="0">
                <a:sym typeface="Symbol" panose="05050102010706020507" pitchFamily="18" charset="2"/>
              </a:rPr>
              <a:t>; a desirable effect.</a:t>
            </a:r>
            <a:endParaRPr lang="en-US" altLang="en-US" sz="1600" dirty="0">
              <a:sym typeface="Symbol" panose="05050102010706020507" pitchFamily="18" charset="2"/>
            </a:endParaRPr>
          </a:p>
        </p:txBody>
      </p:sp>
      <p:pic>
        <p:nvPicPr>
          <p:cNvPr id="222214" name="Picture 8">
            <a:extLst>
              <a:ext uri="{FF2B5EF4-FFF2-40B4-BE49-F238E27FC236}">
                <a16:creationId xmlns:a16="http://schemas.microsoft.com/office/drawing/2014/main" id="{D3EA84AC-6466-48FC-9025-FB6C0E06A9F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72136" y="812308"/>
            <a:ext cx="4318519" cy="212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2A430D3A-CB23-4708-A433-011F347F7F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64" y="974812"/>
            <a:ext cx="2505868" cy="2654521"/>
          </a:xfrm>
          <a:prstGeom prst="rect">
            <a:avLst/>
          </a:prstGeom>
        </p:spPr>
      </p:pic>
      <p:graphicFrame>
        <p:nvGraphicFramePr>
          <p:cNvPr id="222217" name="Object 5">
            <a:extLst>
              <a:ext uri="{FF2B5EF4-FFF2-40B4-BE49-F238E27FC236}">
                <a16:creationId xmlns:a16="http://schemas.microsoft.com/office/drawing/2014/main" id="{4428E13F-8644-49DA-A6E4-43A489D273FD}"/>
              </a:ext>
            </a:extLst>
          </p:cNvPr>
          <p:cNvGraphicFramePr>
            <a:graphicFrameLocks noChangeAspect="1"/>
          </p:cNvGraphicFramePr>
          <p:nvPr>
            <p:extLst>
              <p:ext uri="{D42A27DB-BD31-4B8C-83A1-F6EECF244321}">
                <p14:modId xmlns:p14="http://schemas.microsoft.com/office/powerpoint/2010/main" val="3609278158"/>
              </p:ext>
            </p:extLst>
          </p:nvPr>
        </p:nvGraphicFramePr>
        <p:xfrm>
          <a:off x="2987824" y="2933852"/>
          <a:ext cx="2813050" cy="1798638"/>
        </p:xfrm>
        <a:graphic>
          <a:graphicData uri="http://schemas.openxmlformats.org/presentationml/2006/ole">
            <mc:AlternateContent xmlns:mc="http://schemas.openxmlformats.org/markup-compatibility/2006">
              <mc:Choice xmlns:v="urn:schemas-microsoft-com:vml" Requires="v">
                <p:oleObj spid="_x0000_s188550" name="Microsoft Equation 3.0" r:id="rId5" imgW="2501900" imgH="1447800" progId="Equation.3">
                  <p:embed/>
                </p:oleObj>
              </mc:Choice>
              <mc:Fallback>
                <p:oleObj name="Microsoft Equation 3.0" r:id="rId5" imgW="2501900" imgH="1447800" progId="Equation.3">
                  <p:embed/>
                  <p:pic>
                    <p:nvPicPr>
                      <p:cNvPr id="222217" name="Object 5">
                        <a:extLst>
                          <a:ext uri="{FF2B5EF4-FFF2-40B4-BE49-F238E27FC236}">
                            <a16:creationId xmlns:a16="http://schemas.microsoft.com/office/drawing/2014/main" id="{4428E13F-8644-49DA-A6E4-43A489D273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824" y="2933852"/>
                        <a:ext cx="2813050" cy="179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2">
            <a:extLst>
              <a:ext uri="{FF2B5EF4-FFF2-40B4-BE49-F238E27FC236}">
                <a16:creationId xmlns:a16="http://schemas.microsoft.com/office/drawing/2014/main" id="{5855412A-F545-4059-B3CB-2EBCEEB3A13F}"/>
              </a:ext>
            </a:extLst>
          </p:cNvPr>
          <p:cNvSpPr>
            <a:spLocks noGrp="1" noChangeArrowheads="1"/>
          </p:cNvSpPr>
          <p:nvPr>
            <p:ph type="title"/>
          </p:nvPr>
        </p:nvSpPr>
        <p:spPr>
          <a:xfrm>
            <a:off x="395536" y="152400"/>
            <a:ext cx="7848600" cy="762000"/>
          </a:xfrm>
        </p:spPr>
        <p:txBody>
          <a:bodyPr>
            <a:normAutofit/>
          </a:bodyPr>
          <a:lstStyle/>
          <a:p>
            <a:pPr eaLnBrk="1" hangingPunct="1"/>
            <a:r>
              <a:rPr lang="en-US" altLang="en-US" sz="2400" b="1" dirty="0"/>
              <a:t>Output Impedance of Degenerated CE Stage</a:t>
            </a:r>
          </a:p>
        </p:txBody>
      </p:sp>
      <p:sp>
        <p:nvSpPr>
          <p:cNvPr id="223237" name="Rectangle 3">
            <a:extLst>
              <a:ext uri="{FF2B5EF4-FFF2-40B4-BE49-F238E27FC236}">
                <a16:creationId xmlns:a16="http://schemas.microsoft.com/office/drawing/2014/main" id="{C95724D9-BF00-4431-B673-6D7D0B8F3748}"/>
              </a:ext>
            </a:extLst>
          </p:cNvPr>
          <p:cNvSpPr>
            <a:spLocks noGrp="1" noChangeArrowheads="1"/>
          </p:cNvSpPr>
          <p:nvPr>
            <p:ph type="body" sz="half" idx="1"/>
          </p:nvPr>
        </p:nvSpPr>
        <p:spPr>
          <a:xfrm>
            <a:off x="685800" y="5410200"/>
            <a:ext cx="7772400" cy="914400"/>
          </a:xfrm>
        </p:spPr>
        <p:txBody>
          <a:bodyPr>
            <a:normAutofit/>
          </a:bodyPr>
          <a:lstStyle/>
          <a:p>
            <a:pPr eaLnBrk="1" hangingPunct="1"/>
            <a:r>
              <a:rPr lang="en-US" altLang="en-US" sz="2000" dirty="0">
                <a:sym typeface="Symbol" panose="05050102010706020507" pitchFamily="18" charset="2"/>
              </a:rPr>
              <a:t>Emitter degeneration does not alter the output impedance in this case. </a:t>
            </a:r>
          </a:p>
        </p:txBody>
      </p:sp>
      <p:pic>
        <p:nvPicPr>
          <p:cNvPr id="223239" name="Picture 8">
            <a:extLst>
              <a:ext uri="{FF2B5EF4-FFF2-40B4-BE49-F238E27FC236}">
                <a16:creationId xmlns:a16="http://schemas.microsoft.com/office/drawing/2014/main" id="{B0F200B2-0799-4F63-A07E-4508D1365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928" y="844582"/>
            <a:ext cx="4800600" cy="2776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23241" name="Object 5">
                <a:extLst>
                  <a:ext uri="{FF2B5EF4-FFF2-40B4-BE49-F238E27FC236}">
                    <a16:creationId xmlns:a16="http://schemas.microsoft.com/office/drawing/2014/main" id="{DFB039F9-2C8B-49B1-AA0E-73746A3958BD}"/>
                  </a:ext>
                </a:extLst>
              </p:cNvPr>
              <p:cNvSpPr txBox="1"/>
              <p:nvPr/>
            </p:nvSpPr>
            <p:spPr bwMode="auto">
              <a:xfrm>
                <a:off x="3707904" y="2703480"/>
                <a:ext cx="4146228" cy="2051050"/>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𝑉</m:t>
                          </m:r>
                        </m:e>
                        <m:sub>
                          <m:r>
                            <a:rPr lang="tr-TR" sz="2000" i="1">
                              <a:solidFill>
                                <a:srgbClr val="000000"/>
                              </a:solidFill>
                              <a:latin typeface="Cambria Math" panose="02040503050406030204" pitchFamily="18" charset="0"/>
                            </a:rPr>
                            <m:t>𝐴</m:t>
                          </m:r>
                        </m:sub>
                      </m:sSub>
                      <m:r>
                        <a:rPr lang="tr-TR" sz="2000" i="1">
                          <a:solidFill>
                            <a:srgbClr val="000000"/>
                          </a:solidFill>
                          <a:latin typeface="Cambria Math" panose="02040503050406030204" pitchFamily="18" charset="0"/>
                        </a:rPr>
                        <m:t>=∞</m:t>
                      </m:r>
                    </m:oMath>
                    <m:oMath xmlns:m="http://schemas.openxmlformats.org/officeDocument/2006/math">
                      <m:r>
                        <a:rPr lang="tr-TR" sz="2000" i="1">
                          <a:solidFill>
                            <a:srgbClr val="000000"/>
                          </a:solidFill>
                          <a:latin typeface="Cambria Math" panose="02040503050406030204" pitchFamily="18" charset="0"/>
                        </a:rPr>
                        <m:t>0=</m:t>
                      </m:r>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𝑣</m:t>
                          </m:r>
                        </m:e>
                        <m:sub>
                          <m:r>
                            <a:rPr lang="tr-TR" sz="2000" i="1">
                              <a:solidFill>
                                <a:srgbClr val="000000"/>
                              </a:solidFill>
                              <a:latin typeface="Cambria Math" panose="02040503050406030204" pitchFamily="18" charset="0"/>
                            </a:rPr>
                            <m:t>𝜋</m:t>
                          </m:r>
                        </m:sub>
                      </m:sSub>
                      <m:r>
                        <a:rPr lang="tr-TR" sz="2000" i="1">
                          <a:solidFill>
                            <a:srgbClr val="000000"/>
                          </a:solidFill>
                          <a:latin typeface="Cambria Math" panose="02040503050406030204" pitchFamily="18" charset="0"/>
                        </a:rPr>
                        <m:t>+</m:t>
                      </m:r>
                      <m:d>
                        <m:dPr>
                          <m:ctrlPr>
                            <a:rPr lang="tr-TR" sz="2000" i="1">
                              <a:solidFill>
                                <a:srgbClr val="000000"/>
                              </a:solidFill>
                              <a:latin typeface="Cambria Math" panose="02040503050406030204" pitchFamily="18" charset="0"/>
                            </a:rPr>
                          </m:ctrlPr>
                        </m:dPr>
                        <m:e>
                          <m:f>
                            <m:fPr>
                              <m:ctrlPr>
                                <a:rPr lang="tr-TR" sz="2000" i="1">
                                  <a:solidFill>
                                    <a:srgbClr val="000000"/>
                                  </a:solidFill>
                                  <a:latin typeface="Cambria Math" panose="02040503050406030204" pitchFamily="18" charset="0"/>
                                </a:rPr>
                              </m:ctrlPr>
                            </m:fPr>
                            <m:num>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𝑣</m:t>
                                  </m:r>
                                </m:e>
                                <m:sub>
                                  <m:r>
                                    <a:rPr lang="tr-TR" sz="2000" i="1">
                                      <a:solidFill>
                                        <a:srgbClr val="000000"/>
                                      </a:solidFill>
                                      <a:latin typeface="Cambria Math" panose="02040503050406030204" pitchFamily="18" charset="0"/>
                                    </a:rPr>
                                    <m:t>𝜋</m:t>
                                  </m:r>
                                </m:sub>
                              </m:sSub>
                            </m:num>
                            <m:den>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𝑟</m:t>
                                  </m:r>
                                </m:e>
                                <m:sub>
                                  <m:r>
                                    <a:rPr lang="tr-TR" sz="2000" i="1">
                                      <a:solidFill>
                                        <a:srgbClr val="000000"/>
                                      </a:solidFill>
                                      <a:latin typeface="Cambria Math" panose="02040503050406030204" pitchFamily="18" charset="0"/>
                                    </a:rPr>
                                    <m:t>𝜋</m:t>
                                  </m:r>
                                </m:sub>
                              </m:sSub>
                            </m:den>
                          </m:f>
                          <m:r>
                            <a:rPr lang="tr-TR" sz="2000" i="1">
                              <a:solidFill>
                                <a:srgbClr val="000000"/>
                              </a:solidFill>
                              <a:latin typeface="Cambria Math" panose="02040503050406030204" pitchFamily="18" charset="0"/>
                            </a:rPr>
                            <m:t>+</m:t>
                          </m:r>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𝑔</m:t>
                              </m:r>
                            </m:e>
                            <m:sub>
                              <m:r>
                                <a:rPr lang="tr-TR" sz="2000" i="1">
                                  <a:solidFill>
                                    <a:srgbClr val="000000"/>
                                  </a:solidFill>
                                  <a:latin typeface="Cambria Math" panose="02040503050406030204" pitchFamily="18" charset="0"/>
                                </a:rPr>
                                <m:t>𝑚</m:t>
                              </m:r>
                            </m:sub>
                          </m:sSub>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𝑣</m:t>
                              </m:r>
                            </m:e>
                            <m:sub>
                              <m:r>
                                <a:rPr lang="tr-TR" sz="2000" i="1">
                                  <a:solidFill>
                                    <a:srgbClr val="000000"/>
                                  </a:solidFill>
                                  <a:latin typeface="Cambria Math" panose="02040503050406030204" pitchFamily="18" charset="0"/>
                                </a:rPr>
                                <m:t>𝜋</m:t>
                              </m:r>
                            </m:sub>
                          </m:sSub>
                        </m:e>
                      </m:d>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𝑅</m:t>
                          </m:r>
                        </m:e>
                        <m:sub>
                          <m:r>
                            <a:rPr lang="tr-TR" sz="2000" i="1">
                              <a:solidFill>
                                <a:srgbClr val="000000"/>
                              </a:solidFill>
                              <a:latin typeface="Cambria Math" panose="02040503050406030204" pitchFamily="18" charset="0"/>
                            </a:rPr>
                            <m:t>𝐸</m:t>
                          </m:r>
                        </m:sub>
                      </m:sSub>
                      <m:r>
                        <a:rPr lang="tr-TR" sz="2000" i="1">
                          <a:solidFill>
                            <a:srgbClr val="000000"/>
                          </a:solidFill>
                          <a:latin typeface="Cambria Math" panose="02040503050406030204" pitchFamily="18" charset="0"/>
                        </a:rPr>
                        <m:t>⇒</m:t>
                      </m:r>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𝑣</m:t>
                          </m:r>
                        </m:e>
                        <m:sub>
                          <m:r>
                            <a:rPr lang="tr-TR" sz="2000" i="1">
                              <a:solidFill>
                                <a:srgbClr val="000000"/>
                              </a:solidFill>
                              <a:latin typeface="Cambria Math" panose="02040503050406030204" pitchFamily="18" charset="0"/>
                            </a:rPr>
                            <m:t>𝜋</m:t>
                          </m:r>
                        </m:sub>
                      </m:sSub>
                      <m:r>
                        <a:rPr lang="tr-TR" sz="2000" i="1">
                          <a:solidFill>
                            <a:srgbClr val="000000"/>
                          </a:solidFill>
                          <a:latin typeface="Cambria Math" panose="02040503050406030204" pitchFamily="18" charset="0"/>
                        </a:rPr>
                        <m:t>=0</m:t>
                      </m:r>
                    </m:oMath>
                    <m:oMath xmlns:m="http://schemas.openxmlformats.org/officeDocument/2006/math">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𝑅</m:t>
                          </m:r>
                        </m:e>
                        <m:sub>
                          <m:r>
                            <a:rPr lang="tr-TR" sz="2000" i="1">
                              <a:solidFill>
                                <a:srgbClr val="000000"/>
                              </a:solidFill>
                              <a:latin typeface="Cambria Math" panose="02040503050406030204" pitchFamily="18" charset="0"/>
                            </a:rPr>
                            <m:t>𝑜𝑢𝑡</m:t>
                          </m:r>
                        </m:sub>
                      </m:sSub>
                      <m:r>
                        <a:rPr lang="tr-TR" sz="2000" i="1">
                          <a:solidFill>
                            <a:srgbClr val="000000"/>
                          </a:solidFill>
                          <a:latin typeface="Cambria Math" panose="02040503050406030204" pitchFamily="18" charset="0"/>
                        </a:rPr>
                        <m:t>=</m:t>
                      </m:r>
                      <m:f>
                        <m:fPr>
                          <m:ctrlPr>
                            <a:rPr lang="tr-TR" sz="2000" i="1">
                              <a:solidFill>
                                <a:srgbClr val="000000"/>
                              </a:solidFill>
                              <a:latin typeface="Cambria Math" panose="02040503050406030204" pitchFamily="18" charset="0"/>
                            </a:rPr>
                          </m:ctrlPr>
                        </m:fPr>
                        <m:num>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𝑣</m:t>
                              </m:r>
                            </m:e>
                            <m:sub>
                              <m:r>
                                <a:rPr lang="tr-TR" sz="2000" i="1">
                                  <a:solidFill>
                                    <a:srgbClr val="000000"/>
                                  </a:solidFill>
                                  <a:latin typeface="Cambria Math" panose="02040503050406030204" pitchFamily="18" charset="0"/>
                                </a:rPr>
                                <m:t>𝑋</m:t>
                              </m:r>
                            </m:sub>
                          </m:sSub>
                        </m:num>
                        <m:den>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𝑖</m:t>
                              </m:r>
                            </m:e>
                            <m:sub>
                              <m:r>
                                <a:rPr lang="tr-TR" sz="2000" i="1">
                                  <a:solidFill>
                                    <a:srgbClr val="000000"/>
                                  </a:solidFill>
                                  <a:latin typeface="Cambria Math" panose="02040503050406030204" pitchFamily="18" charset="0"/>
                                </a:rPr>
                                <m:t>𝑋</m:t>
                              </m:r>
                            </m:sub>
                          </m:sSub>
                        </m:den>
                      </m:f>
                      <m:r>
                        <a:rPr lang="tr-TR" sz="2000" i="1">
                          <a:solidFill>
                            <a:srgbClr val="000000"/>
                          </a:solidFill>
                          <a:latin typeface="Cambria Math" panose="02040503050406030204" pitchFamily="18" charset="0"/>
                        </a:rPr>
                        <m:t>=</m:t>
                      </m:r>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𝑅</m:t>
                          </m:r>
                        </m:e>
                        <m:sub>
                          <m:r>
                            <a:rPr lang="tr-TR" sz="2000" i="1">
                              <a:solidFill>
                                <a:srgbClr val="000000"/>
                              </a:solidFill>
                              <a:latin typeface="Cambria Math" panose="02040503050406030204" pitchFamily="18" charset="0"/>
                            </a:rPr>
                            <m:t>𝐶</m:t>
                          </m:r>
                        </m:sub>
                      </m:sSub>
                    </m:oMath>
                  </m:oMathPara>
                </a14:m>
                <a:endParaRPr lang="tr-TR" sz="2000" dirty="0"/>
              </a:p>
            </p:txBody>
          </p:sp>
        </mc:Choice>
        <mc:Fallback xmlns="">
          <p:sp>
            <p:nvSpPr>
              <p:cNvPr id="223241" name="Object 5">
                <a:extLst>
                  <a:ext uri="{FF2B5EF4-FFF2-40B4-BE49-F238E27FC236}">
                    <a16:creationId xmlns:a16="http://schemas.microsoft.com/office/drawing/2014/main" id="{DFB039F9-2C8B-49B1-AA0E-73746A3958BD}"/>
                  </a:ext>
                </a:extLst>
              </p:cNvPr>
              <p:cNvSpPr txBox="1">
                <a:spLocks noRot="1" noChangeAspect="1" noMove="1" noResize="1" noEditPoints="1" noAdjustHandles="1" noChangeArrowheads="1" noChangeShapeType="1" noTextEdit="1"/>
              </p:cNvSpPr>
              <p:nvPr/>
            </p:nvSpPr>
            <p:spPr bwMode="auto">
              <a:xfrm>
                <a:off x="3707904" y="2703480"/>
                <a:ext cx="4146228" cy="2051050"/>
              </a:xfrm>
              <a:prstGeom prst="rect">
                <a:avLst/>
              </a:prstGeom>
              <a:blipFill>
                <a:blip r:embed="rId3"/>
                <a:stretch>
                  <a:fillRect/>
                </a:stretch>
              </a:blipFill>
              <a:ln>
                <a:noFill/>
              </a:ln>
              <a:effectLst/>
              <a:extLst/>
            </p:spPr>
            <p:txBody>
              <a:bodyPr/>
              <a:lstStyle/>
              <a:p>
                <a:r>
                  <a:rPr lang="tr-TR">
                    <a:noFill/>
                  </a:rPr>
                  <a:t> </a:t>
                </a:r>
              </a:p>
            </p:txBody>
          </p:sp>
        </mc:Fallback>
      </mc:AlternateContent>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5" name="Rectangle 2">
            <a:extLst>
              <a:ext uri="{FF2B5EF4-FFF2-40B4-BE49-F238E27FC236}">
                <a16:creationId xmlns:a16="http://schemas.microsoft.com/office/drawing/2014/main" id="{3FBBC857-6FA6-41EB-BBA5-AF972F9620BA}"/>
              </a:ext>
            </a:extLst>
          </p:cNvPr>
          <p:cNvSpPr>
            <a:spLocks noGrp="1" noChangeArrowheads="1"/>
          </p:cNvSpPr>
          <p:nvPr>
            <p:ph type="title"/>
          </p:nvPr>
        </p:nvSpPr>
        <p:spPr>
          <a:xfrm>
            <a:off x="609600" y="152400"/>
            <a:ext cx="7848600" cy="762000"/>
          </a:xfrm>
        </p:spPr>
        <p:txBody>
          <a:bodyPr>
            <a:normAutofit/>
          </a:bodyPr>
          <a:lstStyle/>
          <a:p>
            <a:pPr eaLnBrk="1" hangingPunct="1"/>
            <a:r>
              <a:rPr lang="en-US" altLang="en-US" sz="2400" b="1" dirty="0"/>
              <a:t>Emitter Degeneration Example I</a:t>
            </a:r>
          </a:p>
        </p:txBody>
      </p:sp>
      <p:sp>
        <p:nvSpPr>
          <p:cNvPr id="220166" name="Rectangle 3">
            <a:extLst>
              <a:ext uri="{FF2B5EF4-FFF2-40B4-BE49-F238E27FC236}">
                <a16:creationId xmlns:a16="http://schemas.microsoft.com/office/drawing/2014/main" id="{CC131F52-8B8A-4D84-9D73-FDD041B849BA}"/>
              </a:ext>
            </a:extLst>
          </p:cNvPr>
          <p:cNvSpPr>
            <a:spLocks noGrp="1" noChangeArrowheads="1"/>
          </p:cNvSpPr>
          <p:nvPr>
            <p:ph type="body" sz="half" idx="1"/>
          </p:nvPr>
        </p:nvSpPr>
        <p:spPr>
          <a:xfrm>
            <a:off x="685800" y="5410200"/>
            <a:ext cx="7772400" cy="838200"/>
          </a:xfrm>
        </p:spPr>
        <p:txBody>
          <a:bodyPr>
            <a:normAutofit/>
          </a:bodyPr>
          <a:lstStyle/>
          <a:p>
            <a:pPr eaLnBrk="1" hangingPunct="1"/>
            <a:r>
              <a:rPr lang="en-US" altLang="en-US"/>
              <a:t>The input impedance of Q</a:t>
            </a:r>
            <a:r>
              <a:rPr lang="en-US" altLang="en-US" baseline="-25000"/>
              <a:t>2</a:t>
            </a:r>
            <a:r>
              <a:rPr lang="en-US" altLang="en-US"/>
              <a:t> can be combined in parallel with R</a:t>
            </a:r>
            <a:r>
              <a:rPr lang="en-US" altLang="en-US" baseline="-25000"/>
              <a:t>E</a:t>
            </a:r>
            <a:r>
              <a:rPr lang="en-US" altLang="en-US"/>
              <a:t> to yield an equivalent impedance that degenerates Q</a:t>
            </a:r>
            <a:r>
              <a:rPr lang="en-US" altLang="en-US" baseline="-25000"/>
              <a:t>1</a:t>
            </a:r>
            <a:r>
              <a:rPr lang="en-US" altLang="en-US"/>
              <a:t>. </a:t>
            </a:r>
          </a:p>
        </p:txBody>
      </p:sp>
      <p:pic>
        <p:nvPicPr>
          <p:cNvPr id="220164" name="Picture 8">
            <a:extLst>
              <a:ext uri="{FF2B5EF4-FFF2-40B4-BE49-F238E27FC236}">
                <a16:creationId xmlns:a16="http://schemas.microsoft.com/office/drawing/2014/main" id="{589C6D9E-BD6F-4126-8E94-F18848CDB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977900"/>
            <a:ext cx="673417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20169" name="Object 5">
            <a:extLst>
              <a:ext uri="{FF2B5EF4-FFF2-40B4-BE49-F238E27FC236}">
                <a16:creationId xmlns:a16="http://schemas.microsoft.com/office/drawing/2014/main" id="{AF1EF32D-DDA7-4729-90C4-2E2F1C226CC6}"/>
              </a:ext>
            </a:extLst>
          </p:cNvPr>
          <p:cNvGraphicFramePr>
            <a:graphicFrameLocks noChangeAspect="1"/>
          </p:cNvGraphicFramePr>
          <p:nvPr>
            <p:extLst>
              <p:ext uri="{D42A27DB-BD31-4B8C-83A1-F6EECF244321}">
                <p14:modId xmlns:p14="http://schemas.microsoft.com/office/powerpoint/2010/main" val="3202907895"/>
              </p:ext>
            </p:extLst>
          </p:nvPr>
        </p:nvGraphicFramePr>
        <p:xfrm>
          <a:off x="3707904" y="3789040"/>
          <a:ext cx="2258903" cy="1320800"/>
        </p:xfrm>
        <a:graphic>
          <a:graphicData uri="http://schemas.openxmlformats.org/presentationml/2006/ole">
            <mc:AlternateContent xmlns:mc="http://schemas.openxmlformats.org/markup-compatibility/2006">
              <mc:Choice xmlns:v="urn:schemas-microsoft-com:vml" Requires="v">
                <p:oleObj spid="_x0000_s186501" name="Equation" r:id="rId4" imgW="2476500" imgH="1181100" progId="Equation.3">
                  <p:embed/>
                </p:oleObj>
              </mc:Choice>
              <mc:Fallback>
                <p:oleObj name="Equation" r:id="rId4" imgW="2476500" imgH="1181100" progId="Equation.3">
                  <p:embed/>
                  <p:pic>
                    <p:nvPicPr>
                      <p:cNvPr id="220169" name="Object 5">
                        <a:extLst>
                          <a:ext uri="{FF2B5EF4-FFF2-40B4-BE49-F238E27FC236}">
                            <a16:creationId xmlns:a16="http://schemas.microsoft.com/office/drawing/2014/main" id="{AF1EF32D-DDA7-4729-90C4-2E2F1C226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3789040"/>
                        <a:ext cx="2258903" cy="132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8" name="Rectangle 2">
            <a:extLst>
              <a:ext uri="{FF2B5EF4-FFF2-40B4-BE49-F238E27FC236}">
                <a16:creationId xmlns:a16="http://schemas.microsoft.com/office/drawing/2014/main" id="{4CA15ADD-5100-4B28-A55E-2395D3688B01}"/>
              </a:ext>
            </a:extLst>
          </p:cNvPr>
          <p:cNvSpPr>
            <a:spLocks noGrp="1" noChangeArrowheads="1"/>
          </p:cNvSpPr>
          <p:nvPr>
            <p:ph type="title"/>
          </p:nvPr>
        </p:nvSpPr>
        <p:spPr>
          <a:xfrm>
            <a:off x="609600" y="152400"/>
            <a:ext cx="7848600" cy="762000"/>
          </a:xfrm>
        </p:spPr>
        <p:txBody>
          <a:bodyPr>
            <a:normAutofit/>
          </a:bodyPr>
          <a:lstStyle/>
          <a:p>
            <a:pPr eaLnBrk="1" hangingPunct="1"/>
            <a:r>
              <a:rPr lang="en-US" altLang="en-US" sz="2400" b="1" dirty="0"/>
              <a:t>Emitter Degeneration Example II</a:t>
            </a:r>
          </a:p>
        </p:txBody>
      </p:sp>
      <p:sp>
        <p:nvSpPr>
          <p:cNvPr id="221189" name="Rectangle 3">
            <a:extLst>
              <a:ext uri="{FF2B5EF4-FFF2-40B4-BE49-F238E27FC236}">
                <a16:creationId xmlns:a16="http://schemas.microsoft.com/office/drawing/2014/main" id="{4EFAD484-F561-45A8-A2A3-91BA2179DD07}"/>
              </a:ext>
            </a:extLst>
          </p:cNvPr>
          <p:cNvSpPr>
            <a:spLocks noGrp="1" noChangeArrowheads="1"/>
          </p:cNvSpPr>
          <p:nvPr>
            <p:ph type="body" sz="half" idx="1"/>
          </p:nvPr>
        </p:nvSpPr>
        <p:spPr>
          <a:xfrm>
            <a:off x="685800" y="5410200"/>
            <a:ext cx="7772400" cy="914400"/>
          </a:xfrm>
        </p:spPr>
        <p:txBody>
          <a:bodyPr>
            <a:normAutofit/>
          </a:bodyPr>
          <a:lstStyle/>
          <a:p>
            <a:pPr eaLnBrk="1" hangingPunct="1">
              <a:lnSpc>
                <a:spcPct val="90000"/>
              </a:lnSpc>
            </a:pPr>
            <a:r>
              <a:rPr lang="en-US" altLang="en-US" sz="2000" dirty="0"/>
              <a:t>In this example, the input impedance of Q</a:t>
            </a:r>
            <a:r>
              <a:rPr lang="en-US" altLang="en-US" sz="2000" baseline="-25000" dirty="0"/>
              <a:t>2</a:t>
            </a:r>
            <a:r>
              <a:rPr lang="en-US" altLang="en-US" sz="2000" dirty="0"/>
              <a:t> can be combined in parallel with R</a:t>
            </a:r>
            <a:r>
              <a:rPr lang="en-US" altLang="en-US" sz="2000" baseline="-25000" dirty="0"/>
              <a:t>C</a:t>
            </a:r>
            <a:r>
              <a:rPr lang="en-US" altLang="en-US" sz="2000" dirty="0"/>
              <a:t> to yield an equivalent collector impedance to ground.</a:t>
            </a:r>
          </a:p>
        </p:txBody>
      </p:sp>
      <p:pic>
        <p:nvPicPr>
          <p:cNvPr id="221190" name="Picture 8">
            <a:extLst>
              <a:ext uri="{FF2B5EF4-FFF2-40B4-BE49-F238E27FC236}">
                <a16:creationId xmlns:a16="http://schemas.microsoft.com/office/drawing/2014/main" id="{934A306F-CF4A-4802-97B0-7585B611C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028700"/>
            <a:ext cx="7181850"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21193" name="Object 5">
            <a:extLst>
              <a:ext uri="{FF2B5EF4-FFF2-40B4-BE49-F238E27FC236}">
                <a16:creationId xmlns:a16="http://schemas.microsoft.com/office/drawing/2014/main" id="{09EDB4C3-570D-4EEC-AF1B-16D9B0C3D76B}"/>
              </a:ext>
            </a:extLst>
          </p:cNvPr>
          <p:cNvGraphicFramePr>
            <a:graphicFrameLocks noChangeAspect="1"/>
          </p:cNvGraphicFramePr>
          <p:nvPr>
            <p:extLst>
              <p:ext uri="{D42A27DB-BD31-4B8C-83A1-F6EECF244321}">
                <p14:modId xmlns:p14="http://schemas.microsoft.com/office/powerpoint/2010/main" val="2231314349"/>
              </p:ext>
            </p:extLst>
          </p:nvPr>
        </p:nvGraphicFramePr>
        <p:xfrm>
          <a:off x="3275856" y="3645024"/>
          <a:ext cx="2252357" cy="1311088"/>
        </p:xfrm>
        <a:graphic>
          <a:graphicData uri="http://schemas.openxmlformats.org/presentationml/2006/ole">
            <mc:AlternateContent xmlns:mc="http://schemas.openxmlformats.org/markup-compatibility/2006">
              <mc:Choice xmlns:v="urn:schemas-microsoft-com:vml" Requires="v">
                <p:oleObj spid="_x0000_s187525" name="Equation" r:id="rId4" imgW="1917700" imgH="1181100" progId="Equation.3">
                  <p:embed/>
                </p:oleObj>
              </mc:Choice>
              <mc:Fallback>
                <p:oleObj name="Equation" r:id="rId4" imgW="1917700" imgH="1181100" progId="Equation.3">
                  <p:embed/>
                  <p:pic>
                    <p:nvPicPr>
                      <p:cNvPr id="221193" name="Object 5">
                        <a:extLst>
                          <a:ext uri="{FF2B5EF4-FFF2-40B4-BE49-F238E27FC236}">
                            <a16:creationId xmlns:a16="http://schemas.microsoft.com/office/drawing/2014/main" id="{09EDB4C3-570D-4EEC-AF1B-16D9B0C3D7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5856" y="3645024"/>
                        <a:ext cx="2252357" cy="1311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2420888"/>
            <a:ext cx="8712968" cy="3672408"/>
          </a:xfrm>
        </p:spPr>
        <p:txBody>
          <a:bodyPr/>
          <a:lstStyle/>
          <a:p>
            <a:r>
              <a:rPr lang="en-US" sz="1800" dirty="0">
                <a:latin typeface="Comic Sans MS" panose="030F0702030302020204" pitchFamily="66" charset="0"/>
              </a:rPr>
              <a:t>Now when </a:t>
            </a:r>
            <a:r>
              <a:rPr lang="en-US" sz="1800" dirty="0" err="1">
                <a:latin typeface="Comic Sans MS" panose="030F0702030302020204" pitchFamily="66" charset="0"/>
              </a:rPr>
              <a:t>V</a:t>
            </a:r>
            <a:r>
              <a:rPr lang="en-US" sz="1800" baseline="-25000" dirty="0" err="1">
                <a:latin typeface="Comic Sans MS" panose="030F0702030302020204" pitchFamily="66" charset="0"/>
              </a:rPr>
              <a:t>be</a:t>
            </a:r>
            <a:r>
              <a:rPr lang="en-US" sz="1800" dirty="0">
                <a:latin typeface="Comic Sans MS" panose="030F0702030302020204" pitchFamily="66" charset="0"/>
              </a:rPr>
              <a:t> is still increased, more electrons are repelled by negative terminal of </a:t>
            </a:r>
            <a:r>
              <a:rPr lang="en-US" sz="1800" dirty="0" err="1">
                <a:latin typeface="Comic Sans MS" panose="030F0702030302020204" pitchFamily="66" charset="0"/>
              </a:rPr>
              <a:t>V</a:t>
            </a:r>
            <a:r>
              <a:rPr lang="en-US" sz="1800" baseline="-25000" dirty="0" err="1">
                <a:latin typeface="Comic Sans MS" panose="030F0702030302020204" pitchFamily="66" charset="0"/>
              </a:rPr>
              <a:t>be</a:t>
            </a:r>
            <a:r>
              <a:rPr lang="en-US" sz="1800" dirty="0">
                <a:latin typeface="Comic Sans MS" panose="030F0702030302020204" pitchFamily="66" charset="0"/>
              </a:rPr>
              <a:t>. So base-emitter junction is more and more forward biased. Thus, base (</a:t>
            </a:r>
            <a:r>
              <a:rPr lang="en-US" sz="1800" dirty="0" err="1">
                <a:latin typeface="Comic Sans MS" panose="030F0702030302020204" pitchFamily="66" charset="0"/>
              </a:rPr>
              <a:t>I</a:t>
            </a:r>
            <a:r>
              <a:rPr lang="en-US" sz="1800" baseline="-25000" dirty="0" err="1">
                <a:latin typeface="Comic Sans MS" panose="030F0702030302020204" pitchFamily="66" charset="0"/>
              </a:rPr>
              <a:t>b</a:t>
            </a:r>
            <a:r>
              <a:rPr lang="en-US" sz="1800" dirty="0">
                <a:latin typeface="Comic Sans MS" panose="030F0702030302020204" pitchFamily="66" charset="0"/>
              </a:rPr>
              <a:t>) and collector currents (</a:t>
            </a:r>
            <a:r>
              <a:rPr lang="en-US" sz="1800" dirty="0" err="1">
                <a:latin typeface="Comic Sans MS" panose="030F0702030302020204" pitchFamily="66" charset="0"/>
              </a:rPr>
              <a:t>I</a:t>
            </a:r>
            <a:r>
              <a:rPr lang="en-US" sz="1800" baseline="-25000" dirty="0" err="1">
                <a:latin typeface="Comic Sans MS" panose="030F0702030302020204" pitchFamily="66" charset="0"/>
              </a:rPr>
              <a:t>c</a:t>
            </a:r>
            <a:r>
              <a:rPr lang="en-US" sz="1800" dirty="0">
                <a:latin typeface="Comic Sans MS" panose="030F0702030302020204" pitchFamily="66" charset="0"/>
              </a:rPr>
              <a:t>) increase.</a:t>
            </a:r>
            <a:endParaRPr lang="tr-TR" sz="1800" dirty="0">
              <a:latin typeface="Comic Sans MS" panose="030F0702030302020204" pitchFamily="66" charset="0"/>
            </a:endParaRPr>
          </a:p>
          <a:p>
            <a:r>
              <a:rPr lang="en-US" sz="1800" dirty="0">
                <a:latin typeface="Comic Sans MS" panose="030F0702030302020204" pitchFamily="66" charset="0"/>
              </a:rPr>
              <a:t>Collector current (</a:t>
            </a:r>
            <a:r>
              <a:rPr lang="en-US" sz="1800" dirty="0" err="1">
                <a:latin typeface="Comic Sans MS" panose="030F0702030302020204" pitchFamily="66" charset="0"/>
              </a:rPr>
              <a:t>I</a:t>
            </a:r>
            <a:r>
              <a:rPr lang="en-US" sz="1800" baseline="-25000" dirty="0" err="1">
                <a:latin typeface="Comic Sans MS" panose="030F0702030302020204" pitchFamily="66" charset="0"/>
              </a:rPr>
              <a:t>c</a:t>
            </a:r>
            <a:r>
              <a:rPr lang="en-US" sz="1800" dirty="0">
                <a:latin typeface="Comic Sans MS" panose="030F0702030302020204" pitchFamily="66" charset="0"/>
              </a:rPr>
              <a:t>) is the function of base current (</a:t>
            </a:r>
            <a:r>
              <a:rPr lang="en-US" sz="1800" dirty="0" err="1">
                <a:latin typeface="Comic Sans MS" panose="030F0702030302020204" pitchFamily="66" charset="0"/>
              </a:rPr>
              <a:t>I</a:t>
            </a:r>
            <a:r>
              <a:rPr lang="en-US" sz="1800" baseline="-25000" dirty="0" err="1">
                <a:latin typeface="Comic Sans MS" panose="030F0702030302020204" pitchFamily="66" charset="0"/>
              </a:rPr>
              <a:t>b</a:t>
            </a:r>
            <a:r>
              <a:rPr lang="en-US" sz="1800" dirty="0">
                <a:latin typeface="Comic Sans MS" panose="030F0702030302020204" pitchFamily="66" charset="0"/>
              </a:rPr>
              <a:t>).</a:t>
            </a:r>
          </a:p>
          <a:p>
            <a:r>
              <a:rPr lang="en-US" sz="1800" dirty="0">
                <a:latin typeface="Comic Sans MS" panose="030F0702030302020204" pitchFamily="66" charset="0"/>
              </a:rPr>
              <a:t>In all this process, maximum number of electrons from emitter layer flow into collector layer. So collector current is ALMOST EQUAL to emitter current. Hence we say that, collector current is proportional to emitter current.</a:t>
            </a:r>
          </a:p>
        </p:txBody>
      </p:sp>
      <p:sp>
        <p:nvSpPr>
          <p:cNvPr id="2" name="Title 1"/>
          <p:cNvSpPr>
            <a:spLocks noGrp="1"/>
          </p:cNvSpPr>
          <p:nvPr>
            <p:ph type="title"/>
          </p:nvPr>
        </p:nvSpPr>
        <p:spPr>
          <a:xfrm>
            <a:off x="395536" y="261156"/>
            <a:ext cx="7772400" cy="4682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b="0" i="0" dirty="0">
                <a:effectLst>
                  <a:outerShdw blurRad="38100" dist="38100" dir="2700000" algn="tl">
                    <a:srgbClr val="000000">
                      <a:alpha val="43137"/>
                    </a:srgbClr>
                  </a:outerShdw>
                </a:effectLst>
                <a:latin typeface="Comic Sans MS" panose="030F0702030302020204" pitchFamily="66" charset="0"/>
              </a:rPr>
              <a:t>npn BJTs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787" y="356088"/>
            <a:ext cx="3261897" cy="1997596"/>
          </a:xfrm>
          <a:prstGeom prst="rect">
            <a:avLst/>
          </a:prstGeom>
        </p:spPr>
      </p:pic>
    </p:spTree>
    <p:extLst>
      <p:ext uri="{BB962C8B-B14F-4D97-AF65-F5344CB8AC3E}">
        <p14:creationId xmlns:p14="http://schemas.microsoft.com/office/powerpoint/2010/main" val="1152756659"/>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8" name="Rectangle 2">
            <a:extLst>
              <a:ext uri="{FF2B5EF4-FFF2-40B4-BE49-F238E27FC236}">
                <a16:creationId xmlns:a16="http://schemas.microsoft.com/office/drawing/2014/main" id="{F5E74F25-9A9B-4AA9-8A74-421AB81F35C4}"/>
              </a:ext>
            </a:extLst>
          </p:cNvPr>
          <p:cNvSpPr>
            <a:spLocks noGrp="1" noChangeArrowheads="1"/>
          </p:cNvSpPr>
          <p:nvPr>
            <p:ph type="title"/>
          </p:nvPr>
        </p:nvSpPr>
        <p:spPr>
          <a:xfrm>
            <a:off x="476250" y="152400"/>
            <a:ext cx="7848600" cy="762000"/>
          </a:xfrm>
        </p:spPr>
        <p:txBody>
          <a:bodyPr>
            <a:normAutofit/>
          </a:bodyPr>
          <a:lstStyle/>
          <a:p>
            <a:pPr eaLnBrk="1" hangingPunct="1"/>
            <a:r>
              <a:rPr lang="en-US" altLang="en-US" b="1" dirty="0"/>
              <a:t>Degenerated CE with Base Resistance</a:t>
            </a:r>
          </a:p>
        </p:txBody>
      </p:sp>
      <p:pic>
        <p:nvPicPr>
          <p:cNvPr id="226309" name="Picture 10">
            <a:extLst>
              <a:ext uri="{FF2B5EF4-FFF2-40B4-BE49-F238E27FC236}">
                <a16:creationId xmlns:a16="http://schemas.microsoft.com/office/drawing/2014/main" id="{5C7C11C9-63EC-46A4-B976-A658914E9F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4357" y="820016"/>
            <a:ext cx="3192352" cy="275238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26312" name="Object 5">
                <a:extLst>
                  <a:ext uri="{FF2B5EF4-FFF2-40B4-BE49-F238E27FC236}">
                    <a16:creationId xmlns:a16="http://schemas.microsoft.com/office/drawing/2014/main" id="{6A200C68-5EF7-4F54-B11F-77EEB01DDE32}"/>
                  </a:ext>
                </a:extLst>
              </p:cNvPr>
              <p:cNvSpPr txBox="1"/>
              <p:nvPr/>
            </p:nvSpPr>
            <p:spPr bwMode="auto">
              <a:xfrm>
                <a:off x="3676411" y="3931604"/>
                <a:ext cx="3147237" cy="1509716"/>
              </a:xfrm>
              <a:prstGeom prst="rect">
                <a:avLst/>
              </a:prstGeom>
              <a:noFill/>
              <a:ln>
                <a:noFill/>
              </a:ln>
              <a:effectLst/>
            </p:spPr>
            <p:txBody>
              <a:bodyPr>
                <a:normAutofit/>
              </a:bodyPr>
              <a:lstStyle/>
              <a:p>
                <a:pPr/>
                <a14:m>
                  <m:oMathPara xmlns:m="http://schemas.openxmlformats.org/officeDocument/2006/math">
                    <m:oMathParaPr>
                      <m:jc m:val="centerGroup"/>
                    </m:oMathParaPr>
                    <m:oMath xmlns:m="http://schemas.openxmlformats.org/officeDocument/2006/math">
                      <m:f>
                        <m:fPr>
                          <m:ctrlPr>
                            <a:rPr lang="tr-TR" i="1">
                              <a:solidFill>
                                <a:srgbClr val="000000"/>
                              </a:solidFill>
                              <a:latin typeface="Cambria Math" panose="02040503050406030204" pitchFamily="18" charset="0"/>
                            </a:rPr>
                          </m:ctrlPr>
                        </m:fPr>
                        <m:num>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𝑣</m:t>
                              </m:r>
                            </m:e>
                            <m:sub>
                              <m:r>
                                <a:rPr lang="tr-TR" i="1">
                                  <a:solidFill>
                                    <a:srgbClr val="000000"/>
                                  </a:solidFill>
                                  <a:latin typeface="Cambria Math" panose="02040503050406030204" pitchFamily="18" charset="0"/>
                                </a:rPr>
                                <m:t>𝑜𝑢𝑡</m:t>
                              </m:r>
                            </m:sub>
                          </m:sSub>
                        </m:num>
                        <m:den>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𝑣</m:t>
                              </m:r>
                            </m:e>
                            <m:sub>
                              <m:r>
                                <a:rPr lang="tr-TR" i="1">
                                  <a:solidFill>
                                    <a:srgbClr val="000000"/>
                                  </a:solidFill>
                                  <a:latin typeface="Cambria Math" panose="02040503050406030204" pitchFamily="18" charset="0"/>
                                </a:rPr>
                                <m:t>𝑖𝑛</m:t>
                              </m:r>
                            </m:sub>
                          </m:sSub>
                        </m:den>
                      </m:f>
                      <m:r>
                        <a:rPr lang="tr-TR" i="1">
                          <a:solidFill>
                            <a:srgbClr val="000000"/>
                          </a:solidFill>
                          <a:latin typeface="Cambria Math" panose="02040503050406030204" pitchFamily="18" charset="0"/>
                        </a:rPr>
                        <m:t>=</m:t>
                      </m:r>
                      <m:f>
                        <m:fPr>
                          <m:ctrlPr>
                            <a:rPr lang="tr-TR" i="1">
                              <a:solidFill>
                                <a:srgbClr val="000000"/>
                              </a:solidFill>
                              <a:latin typeface="Cambria Math" panose="02040503050406030204" pitchFamily="18" charset="0"/>
                            </a:rPr>
                          </m:ctrlPr>
                        </m:fPr>
                        <m:num>
                          <m:r>
                            <a:rPr lang="tr-TR" i="1">
                              <a:solidFill>
                                <a:srgbClr val="000000"/>
                              </a:solidFill>
                              <a:latin typeface="Cambria Math" panose="02040503050406030204" pitchFamily="18" charset="0"/>
                            </a:rPr>
                            <m:t>−</m:t>
                          </m:r>
                          <m:r>
                            <a:rPr lang="tr-TR" i="1">
                              <a:solidFill>
                                <a:srgbClr val="000000"/>
                              </a:solidFill>
                              <a:latin typeface="Cambria Math" panose="02040503050406030204" pitchFamily="18" charset="0"/>
                            </a:rPr>
                            <m:t>𝛽</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𝐶</m:t>
                              </m:r>
                            </m:sub>
                          </m:sSub>
                        </m:num>
                        <m:den>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𝑟</m:t>
                              </m:r>
                            </m:e>
                            <m:sub>
                              <m:r>
                                <a:rPr lang="tr-TR" i="1">
                                  <a:solidFill>
                                    <a:srgbClr val="000000"/>
                                  </a:solidFill>
                                  <a:latin typeface="Cambria Math" panose="02040503050406030204" pitchFamily="18" charset="0"/>
                                </a:rPr>
                                <m:t>𝜋</m:t>
                              </m:r>
                            </m:sub>
                          </m:sSub>
                          <m:r>
                            <a:rPr lang="tr-TR" i="1">
                              <a:solidFill>
                                <a:srgbClr val="000000"/>
                              </a:solidFill>
                              <a:latin typeface="Cambria Math" panose="02040503050406030204" pitchFamily="18" charset="0"/>
                            </a:rPr>
                            <m:t>+(</m:t>
                          </m:r>
                          <m:r>
                            <a:rPr lang="tr-TR" i="1">
                              <a:solidFill>
                                <a:srgbClr val="000000"/>
                              </a:solidFill>
                              <a:latin typeface="Cambria Math" panose="02040503050406030204" pitchFamily="18" charset="0"/>
                            </a:rPr>
                            <m:t>𝛽</m:t>
                          </m:r>
                          <m:r>
                            <a:rPr lang="tr-TR" i="1">
                              <a:solidFill>
                                <a:srgbClr val="000000"/>
                              </a:solidFill>
                              <a:latin typeface="Cambria Math" panose="02040503050406030204" pitchFamily="18" charset="0"/>
                            </a:rPr>
                            <m:t>+1)</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𝐸</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𝐵</m:t>
                              </m:r>
                            </m:sub>
                          </m:sSub>
                        </m:den>
                      </m:f>
                    </m:oMath>
                    <m:oMath xmlns:m="http://schemas.openxmlformats.org/officeDocument/2006/math">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𝐴</m:t>
                          </m:r>
                        </m:e>
                        <m:sub>
                          <m:r>
                            <a:rPr lang="tr-TR" i="1">
                              <a:solidFill>
                                <a:srgbClr val="000000"/>
                              </a:solidFill>
                              <a:latin typeface="Cambria Math" panose="02040503050406030204" pitchFamily="18" charset="0"/>
                            </a:rPr>
                            <m:t>𝑣</m:t>
                          </m:r>
                        </m:sub>
                      </m:sSub>
                      <m:r>
                        <a:rPr lang="tr-TR" i="1">
                          <a:solidFill>
                            <a:srgbClr val="000000"/>
                          </a:solidFill>
                          <a:latin typeface="Cambria Math" panose="02040503050406030204" pitchFamily="18" charset="0"/>
                        </a:rPr>
                        <m:t>≈</m:t>
                      </m:r>
                      <m:f>
                        <m:fPr>
                          <m:ctrlPr>
                            <a:rPr lang="tr-TR" i="1">
                              <a:solidFill>
                                <a:srgbClr val="000000"/>
                              </a:solidFill>
                              <a:latin typeface="Cambria Math" panose="02040503050406030204" pitchFamily="18" charset="0"/>
                            </a:rPr>
                          </m:ctrlPr>
                        </m:fPr>
                        <m:num>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𝐶</m:t>
                              </m:r>
                            </m:sub>
                          </m:sSub>
                        </m:num>
                        <m:den>
                          <m:f>
                            <m:fPr>
                              <m:ctrlPr>
                                <a:rPr lang="tr-TR" i="1">
                                  <a:solidFill>
                                    <a:srgbClr val="000000"/>
                                  </a:solidFill>
                                  <a:latin typeface="Cambria Math" panose="02040503050406030204" pitchFamily="18" charset="0"/>
                                </a:rPr>
                              </m:ctrlPr>
                            </m:fPr>
                            <m:num>
                              <m:r>
                                <a:rPr lang="tr-TR" i="1">
                                  <a:solidFill>
                                    <a:srgbClr val="000000"/>
                                  </a:solidFill>
                                  <a:latin typeface="Cambria Math" panose="02040503050406030204" pitchFamily="18" charset="0"/>
                                </a:rPr>
                                <m:t>1</m:t>
                              </m:r>
                            </m:num>
                            <m:den>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𝑔</m:t>
                                  </m:r>
                                </m:e>
                                <m:sub>
                                  <m:r>
                                    <a:rPr lang="tr-TR" i="1">
                                      <a:solidFill>
                                        <a:srgbClr val="000000"/>
                                      </a:solidFill>
                                      <a:latin typeface="Cambria Math" panose="02040503050406030204" pitchFamily="18" charset="0"/>
                                    </a:rPr>
                                    <m:t>𝑚</m:t>
                                  </m:r>
                                </m:sub>
                              </m:sSub>
                            </m:den>
                          </m:f>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𝐸</m:t>
                              </m:r>
                            </m:sub>
                          </m:sSub>
                          <m:r>
                            <a:rPr lang="tr-TR" i="1">
                              <a:solidFill>
                                <a:srgbClr val="000000"/>
                              </a:solidFill>
                              <a:latin typeface="Cambria Math" panose="02040503050406030204" pitchFamily="18" charset="0"/>
                            </a:rPr>
                            <m:t>+</m:t>
                          </m:r>
                          <m:f>
                            <m:fPr>
                              <m:ctrlPr>
                                <a:rPr lang="tr-TR" i="1">
                                  <a:solidFill>
                                    <a:srgbClr val="000000"/>
                                  </a:solidFill>
                                  <a:latin typeface="Cambria Math" panose="02040503050406030204" pitchFamily="18" charset="0"/>
                                </a:rPr>
                              </m:ctrlPr>
                            </m:fPr>
                            <m:num>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𝐵</m:t>
                                  </m:r>
                                </m:sub>
                              </m:sSub>
                            </m:num>
                            <m:den>
                              <m:r>
                                <a:rPr lang="tr-TR" i="1">
                                  <a:solidFill>
                                    <a:srgbClr val="000000"/>
                                  </a:solidFill>
                                  <a:latin typeface="Cambria Math" panose="02040503050406030204" pitchFamily="18" charset="0"/>
                                </a:rPr>
                                <m:t>𝛽</m:t>
                              </m:r>
                              <m:r>
                                <a:rPr lang="tr-TR" i="1">
                                  <a:solidFill>
                                    <a:srgbClr val="000000"/>
                                  </a:solidFill>
                                  <a:latin typeface="Cambria Math" panose="02040503050406030204" pitchFamily="18" charset="0"/>
                                </a:rPr>
                                <m:t>+1</m:t>
                              </m:r>
                            </m:den>
                          </m:f>
                        </m:den>
                      </m:f>
                    </m:oMath>
                  </m:oMathPara>
                </a14:m>
                <a:endParaRPr lang="tr-TR" dirty="0"/>
              </a:p>
            </p:txBody>
          </p:sp>
        </mc:Choice>
        <mc:Fallback xmlns="">
          <p:sp>
            <p:nvSpPr>
              <p:cNvPr id="226312" name="Object 5">
                <a:extLst>
                  <a:ext uri="{FF2B5EF4-FFF2-40B4-BE49-F238E27FC236}">
                    <a16:creationId xmlns:a16="http://schemas.microsoft.com/office/drawing/2014/main" id="{6A200C68-5EF7-4F54-B11F-77EEB01DDE32}"/>
                  </a:ext>
                </a:extLst>
              </p:cNvPr>
              <p:cNvSpPr txBox="1">
                <a:spLocks noRot="1" noChangeAspect="1" noMove="1" noResize="1" noEditPoints="1" noAdjustHandles="1" noChangeArrowheads="1" noChangeShapeType="1" noTextEdit="1"/>
              </p:cNvSpPr>
              <p:nvPr/>
            </p:nvSpPr>
            <p:spPr bwMode="auto">
              <a:xfrm>
                <a:off x="3676411" y="3931604"/>
                <a:ext cx="3147237" cy="1509716"/>
              </a:xfrm>
              <a:prstGeom prst="rect">
                <a:avLst/>
              </a:prstGeom>
              <a:blipFill>
                <a:blip r:embed="rId3"/>
                <a:stretch>
                  <a:fillRect/>
                </a:stretch>
              </a:blipFill>
              <a:ln>
                <a:noFill/>
              </a:ln>
              <a:effectLst/>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0777B3F-92E4-421D-8A4E-726C1C062559}"/>
                  </a:ext>
                </a:extLst>
              </p:cNvPr>
              <p:cNvSpPr/>
              <p:nvPr/>
            </p:nvSpPr>
            <p:spPr>
              <a:xfrm>
                <a:off x="3824567" y="3394960"/>
                <a:ext cx="4328906" cy="400110"/>
              </a:xfrm>
              <a:prstGeom prst="rect">
                <a:avLst/>
              </a:prstGeom>
            </p:spPr>
            <p:txBody>
              <a:bodyPr wrap="square">
                <a:spAutoFit/>
              </a:bodyPr>
              <a:lstStyle/>
              <a:p>
                <a14:m>
                  <m:oMath xmlns:m="http://schemas.openxmlformats.org/officeDocument/2006/math">
                    <m:sSub>
                      <m:sSubPr>
                        <m:ctrlPr>
                          <a:rPr lang="tr-TR" altLang="en-US" sz="200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𝑣</m:t>
                        </m:r>
                      </m:e>
                      <m:sub>
                        <m:r>
                          <a:rPr lang="tr-TR" altLang="en-US" sz="2000" b="0" i="1" kern="0" smtClean="0">
                            <a:latin typeface="Cambria Math" panose="02040503050406030204" pitchFamily="18" charset="0"/>
                            <a:sym typeface="Symbol" panose="05050102010706020507" pitchFamily="18" charset="2"/>
                          </a:rPr>
                          <m:t>𝑖𝑛</m:t>
                        </m:r>
                      </m:sub>
                    </m:sSub>
                  </m:oMath>
                </a14:m>
                <a:r>
                  <a:rPr lang="tr-TR" sz="2000" dirty="0"/>
                  <a:t>  </a:t>
                </a:r>
                <a14:m>
                  <m:oMath xmlns:m="http://schemas.openxmlformats.org/officeDocument/2006/math">
                    <m:r>
                      <a:rPr lang="tr-TR" altLang="en-US" sz="2000" b="0" i="1" kern="0" smtClean="0">
                        <a:latin typeface="Cambria Math" panose="02040503050406030204" pitchFamily="18" charset="0"/>
                        <a:sym typeface="Symbol" panose="05050102010706020507" pitchFamily="18" charset="2"/>
                      </a:rPr>
                      <m:t>=</m:t>
                    </m:r>
                    <m:r>
                      <a:rPr lang="tr-TR" altLang="en-US" sz="2000" i="1" kern="0" smtClean="0">
                        <a:latin typeface="Cambria Math" panose="02040503050406030204" pitchFamily="18" charset="0"/>
                        <a:sym typeface="Symbol" panose="05050102010706020507" pitchFamily="18" charset="2"/>
                      </a:rPr>
                      <m:t> </m:t>
                    </m:r>
                    <m:r>
                      <a:rPr lang="tr-TR" altLang="en-US" sz="2000" b="0" i="1" kern="0" smtClean="0">
                        <a:latin typeface="Cambria Math" panose="02040503050406030204" pitchFamily="18" charset="0"/>
                        <a:sym typeface="Symbol" panose="05050102010706020507" pitchFamily="18" charset="2"/>
                      </a:rPr>
                      <m:t>(</m:t>
                    </m:r>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𝑟</m:t>
                        </m:r>
                      </m:e>
                      <m:sub>
                        <m:r>
                          <a:rPr lang="tr-TR" sz="2000" i="1">
                            <a:solidFill>
                              <a:srgbClr val="000000"/>
                            </a:solidFill>
                            <a:latin typeface="Cambria Math" panose="02040503050406030204" pitchFamily="18" charset="0"/>
                          </a:rPr>
                          <m:t>𝜋</m:t>
                        </m:r>
                      </m:sub>
                    </m:sSub>
                    <m:r>
                      <a:rPr lang="tr-TR" sz="2000" b="0" i="1" smtClean="0">
                        <a:solidFill>
                          <a:srgbClr val="000000"/>
                        </a:solidFill>
                        <a:latin typeface="Cambria Math" panose="02040503050406030204" pitchFamily="18" charset="0"/>
                      </a:rPr>
                      <m:t>+</m:t>
                    </m:r>
                    <m:sSub>
                      <m:sSubPr>
                        <m:ctrlPr>
                          <a:rPr lang="tr-TR" sz="2000" i="1">
                            <a:solidFill>
                              <a:srgbClr val="000000"/>
                            </a:solidFill>
                            <a:latin typeface="Cambria Math" panose="02040503050406030204" pitchFamily="18" charset="0"/>
                          </a:rPr>
                        </m:ctrlPr>
                      </m:sSubPr>
                      <m:e>
                        <m:r>
                          <a:rPr lang="tr-TR" sz="2000" b="0" i="1" smtClean="0">
                            <a:solidFill>
                              <a:srgbClr val="000000"/>
                            </a:solidFill>
                            <a:latin typeface="Cambria Math" panose="02040503050406030204" pitchFamily="18" charset="0"/>
                          </a:rPr>
                          <m:t>𝑅</m:t>
                        </m:r>
                      </m:e>
                      <m:sub>
                        <m:r>
                          <a:rPr lang="tr-TR" sz="2000" b="0" i="1" smtClean="0">
                            <a:solidFill>
                              <a:srgbClr val="000000"/>
                            </a:solidFill>
                            <a:latin typeface="Cambria Math" panose="02040503050406030204" pitchFamily="18" charset="0"/>
                          </a:rPr>
                          <m:t>𝐵</m:t>
                        </m:r>
                      </m:sub>
                    </m:sSub>
                    <m:r>
                      <a:rPr lang="tr-TR" altLang="en-US" sz="2000" b="0" i="1" kern="0" smtClean="0">
                        <a:latin typeface="Cambria Math" panose="02040503050406030204" pitchFamily="18" charset="0"/>
                        <a:sym typeface="Symbol" panose="05050102010706020507" pitchFamily="18" charset="2"/>
                      </a:rPr>
                      <m:t>)</m:t>
                    </m:r>
                    <m:sSub>
                      <m:sSubPr>
                        <m:ctrlPr>
                          <a:rPr lang="tr-TR" altLang="en-US" sz="2000" i="1" ker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 </m:t>
                        </m:r>
                        <m:r>
                          <a:rPr lang="tr-TR" altLang="en-US" sz="2000" i="1" kern="0">
                            <a:latin typeface="Cambria Math" panose="02040503050406030204" pitchFamily="18" charset="0"/>
                            <a:sym typeface="Symbol" panose="05050102010706020507" pitchFamily="18" charset="2"/>
                          </a:rPr>
                          <m:t>𝑖</m:t>
                        </m:r>
                      </m:e>
                      <m:sub>
                        <m:r>
                          <a:rPr lang="tr-TR" altLang="en-US" sz="2000" i="1" kern="0">
                            <a:latin typeface="Cambria Math" panose="02040503050406030204" pitchFamily="18" charset="0"/>
                            <a:sym typeface="Symbol" panose="05050102010706020507" pitchFamily="18" charset="2"/>
                          </a:rPr>
                          <m:t>𝑏</m:t>
                        </m:r>
                      </m:sub>
                    </m:sSub>
                    <m:r>
                      <a:rPr lang="en-US" altLang="en-US" sz="2000" b="0" i="1" kern="0" smtClean="0">
                        <a:latin typeface="Cambria Math" panose="02040503050406030204" pitchFamily="18" charset="0"/>
                        <a:sym typeface="Symbol" panose="05050102010706020507" pitchFamily="18" charset="2"/>
                      </a:rPr>
                      <m:t>+</m:t>
                    </m:r>
                    <m:sSub>
                      <m:sSubPr>
                        <m:ctrlPr>
                          <a:rPr lang="tr-TR" altLang="en-US" sz="2000" i="1" ker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𝑅</m:t>
                        </m:r>
                      </m:e>
                      <m:sub>
                        <m:r>
                          <a:rPr lang="en-US" altLang="en-US" sz="2000" b="0" i="1" kern="0" smtClean="0">
                            <a:latin typeface="Cambria Math" panose="02040503050406030204" pitchFamily="18" charset="0"/>
                            <a:sym typeface="Symbol" panose="05050102010706020507" pitchFamily="18" charset="2"/>
                          </a:rPr>
                          <m:t>𝐸</m:t>
                        </m:r>
                      </m:sub>
                    </m:sSub>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 </m:t>
                        </m:r>
                        <m:r>
                          <a:rPr lang="tr-TR" sz="2000" b="0" i="1" smtClean="0">
                            <a:solidFill>
                              <a:srgbClr val="000000"/>
                            </a:solidFill>
                            <a:latin typeface="Cambria Math" panose="02040503050406030204" pitchFamily="18" charset="0"/>
                          </a:rPr>
                          <m:t>(</m:t>
                        </m:r>
                        <m:r>
                          <a:rPr lang="tr-TR" sz="2000" i="1">
                            <a:solidFill>
                              <a:srgbClr val="000000"/>
                            </a:solidFill>
                            <a:latin typeface="Cambria Math" panose="02040503050406030204" pitchFamily="18" charset="0"/>
                          </a:rPr>
                          <m:t>𝛽</m:t>
                        </m:r>
                        <m:r>
                          <a:rPr lang="tr-TR" sz="2000" b="0" i="1" smtClean="0">
                            <a:solidFill>
                              <a:srgbClr val="000000"/>
                            </a:solidFill>
                            <a:latin typeface="Cambria Math" panose="02040503050406030204" pitchFamily="18" charset="0"/>
                          </a:rPr>
                          <m:t>+1)</m:t>
                        </m:r>
                        <m:r>
                          <a:rPr lang="tr-TR" sz="2000" i="1">
                            <a:solidFill>
                              <a:srgbClr val="000000"/>
                            </a:solidFill>
                            <a:latin typeface="Cambria Math" panose="02040503050406030204" pitchFamily="18" charset="0"/>
                          </a:rPr>
                          <m:t> </m:t>
                        </m:r>
                        <m:r>
                          <a:rPr lang="tr-TR" sz="2000" i="1">
                            <a:solidFill>
                              <a:srgbClr val="000000"/>
                            </a:solidFill>
                            <a:latin typeface="Cambria Math" panose="02040503050406030204" pitchFamily="18" charset="0"/>
                          </a:rPr>
                          <m:t>𝑖</m:t>
                        </m:r>
                      </m:e>
                      <m:sub>
                        <m:r>
                          <a:rPr lang="tr-TR" sz="2000" i="1">
                            <a:solidFill>
                              <a:srgbClr val="000000"/>
                            </a:solidFill>
                            <a:latin typeface="Cambria Math" panose="02040503050406030204" pitchFamily="18" charset="0"/>
                          </a:rPr>
                          <m:t>𝑏</m:t>
                        </m:r>
                      </m:sub>
                    </m:sSub>
                  </m:oMath>
                </a14:m>
                <a:r>
                  <a:rPr lang="en-US" sz="2000" dirty="0"/>
                  <a:t> </a:t>
                </a:r>
                <a:endParaRPr lang="tr-TR" sz="2000" dirty="0"/>
              </a:p>
            </p:txBody>
          </p:sp>
        </mc:Choice>
        <mc:Fallback xmlns="">
          <p:sp>
            <p:nvSpPr>
              <p:cNvPr id="5" name="Rectangle 4">
                <a:extLst>
                  <a:ext uri="{FF2B5EF4-FFF2-40B4-BE49-F238E27FC236}">
                    <a16:creationId xmlns:a16="http://schemas.microsoft.com/office/drawing/2014/main" id="{40777B3F-92E4-421D-8A4E-726C1C062559}"/>
                  </a:ext>
                </a:extLst>
              </p:cNvPr>
              <p:cNvSpPr>
                <a:spLocks noRot="1" noChangeAspect="1" noMove="1" noResize="1" noEditPoints="1" noAdjustHandles="1" noChangeArrowheads="1" noChangeShapeType="1" noTextEdit="1"/>
              </p:cNvSpPr>
              <p:nvPr/>
            </p:nvSpPr>
            <p:spPr>
              <a:xfrm>
                <a:off x="3824567" y="3394960"/>
                <a:ext cx="4328906" cy="400110"/>
              </a:xfrm>
              <a:prstGeom prst="rect">
                <a:avLst/>
              </a:prstGeom>
              <a:blipFill>
                <a:blip r:embed="rId4"/>
                <a:stretch>
                  <a:fillRect b="-1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D435BFE-9C64-40D8-B58C-A98A282656E0}"/>
                  </a:ext>
                </a:extLst>
              </p:cNvPr>
              <p:cNvSpPr/>
              <p:nvPr/>
            </p:nvSpPr>
            <p:spPr>
              <a:xfrm>
                <a:off x="3764071" y="2951574"/>
                <a:ext cx="200458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altLang="en-US" sz="2000" b="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𝑣</m:t>
                          </m:r>
                        </m:e>
                        <m:sub>
                          <m:r>
                            <a:rPr lang="tr-TR" altLang="en-US" sz="2000" b="0" i="1" kern="0" smtClean="0">
                              <a:latin typeface="Cambria Math" panose="02040503050406030204" pitchFamily="18" charset="0"/>
                              <a:sym typeface="Symbol" panose="05050102010706020507" pitchFamily="18" charset="2"/>
                            </a:rPr>
                            <m:t>𝑜𝑢𝑡</m:t>
                          </m:r>
                        </m:sub>
                      </m:sSub>
                      <m:r>
                        <a:rPr lang="tr-TR" altLang="en-US" sz="2000" b="0" i="1" kern="0" smtClean="0">
                          <a:latin typeface="Cambria Math" panose="02040503050406030204" pitchFamily="18" charset="0"/>
                          <a:sym typeface="Symbol" panose="05050102010706020507" pitchFamily="18" charset="2"/>
                        </a:rPr>
                        <m:t>=</m:t>
                      </m:r>
                      <m:sSub>
                        <m:sSubPr>
                          <m:ctrlPr>
                            <a:rPr lang="tr-TR" altLang="en-US" sz="2000" i="1" ker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m:t>
                          </m:r>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 </m:t>
                              </m:r>
                              <m:r>
                                <a:rPr lang="tr-TR" sz="2000" i="1">
                                  <a:solidFill>
                                    <a:srgbClr val="000000"/>
                                  </a:solidFill>
                                  <a:latin typeface="Cambria Math" panose="02040503050406030204" pitchFamily="18" charset="0"/>
                                </a:rPr>
                                <m:t>𝛽</m:t>
                              </m:r>
                              <m:r>
                                <a:rPr lang="tr-TR" sz="2000" i="1">
                                  <a:solidFill>
                                    <a:srgbClr val="000000"/>
                                  </a:solidFill>
                                  <a:latin typeface="Cambria Math" panose="02040503050406030204" pitchFamily="18" charset="0"/>
                                </a:rPr>
                                <m:t> </m:t>
                              </m:r>
                              <m:r>
                                <a:rPr lang="tr-TR" sz="2000" i="1">
                                  <a:solidFill>
                                    <a:srgbClr val="000000"/>
                                  </a:solidFill>
                                  <a:latin typeface="Cambria Math" panose="02040503050406030204" pitchFamily="18" charset="0"/>
                                </a:rPr>
                                <m:t>𝑖</m:t>
                              </m:r>
                            </m:e>
                            <m:sub>
                              <m:r>
                                <a:rPr lang="tr-TR" sz="2000" i="1">
                                  <a:solidFill>
                                    <a:srgbClr val="000000"/>
                                  </a:solidFill>
                                  <a:latin typeface="Cambria Math" panose="02040503050406030204" pitchFamily="18" charset="0"/>
                                </a:rPr>
                                <m:t>𝑏</m:t>
                              </m:r>
                            </m:sub>
                          </m:sSub>
                          <m:r>
                            <a:rPr lang="tr-TR" altLang="en-US" sz="2000" b="0" i="1" kern="0" smtClean="0">
                              <a:latin typeface="Cambria Math" panose="02040503050406030204" pitchFamily="18" charset="0"/>
                              <a:sym typeface="Symbol" panose="05050102010706020507" pitchFamily="18" charset="2"/>
                            </a:rPr>
                            <m:t>𝑅</m:t>
                          </m:r>
                        </m:e>
                        <m:sub>
                          <m:r>
                            <a:rPr lang="en-US" altLang="en-US" sz="2000" b="0" i="1" kern="0" smtClean="0">
                              <a:latin typeface="Cambria Math" panose="02040503050406030204" pitchFamily="18" charset="0"/>
                              <a:sym typeface="Symbol" panose="05050102010706020507" pitchFamily="18" charset="2"/>
                            </a:rPr>
                            <m:t>𝑐</m:t>
                          </m:r>
                        </m:sub>
                      </m:sSub>
                    </m:oMath>
                  </m:oMathPara>
                </a14:m>
                <a:endParaRPr lang="tr-TR" sz="2000" dirty="0"/>
              </a:p>
            </p:txBody>
          </p:sp>
        </mc:Choice>
        <mc:Fallback xmlns="">
          <p:sp>
            <p:nvSpPr>
              <p:cNvPr id="6" name="Rectangle 5">
                <a:extLst>
                  <a:ext uri="{FF2B5EF4-FFF2-40B4-BE49-F238E27FC236}">
                    <a16:creationId xmlns:a16="http://schemas.microsoft.com/office/drawing/2014/main" id="{3D435BFE-9C64-40D8-B58C-A98A282656E0}"/>
                  </a:ext>
                </a:extLst>
              </p:cNvPr>
              <p:cNvSpPr>
                <a:spLocks noRot="1" noChangeAspect="1" noMove="1" noResize="1" noEditPoints="1" noAdjustHandles="1" noChangeArrowheads="1" noChangeShapeType="1" noTextEdit="1"/>
              </p:cNvSpPr>
              <p:nvPr/>
            </p:nvSpPr>
            <p:spPr>
              <a:xfrm>
                <a:off x="3764071" y="2951574"/>
                <a:ext cx="2004587" cy="400110"/>
              </a:xfrm>
              <a:prstGeom prst="rect">
                <a:avLst/>
              </a:prstGeom>
              <a:blipFill>
                <a:blip r:embed="rId5"/>
                <a:stretch>
                  <a:fillRect b="-1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D932EFC-EADF-43CB-B121-FCBBD9909B1E}"/>
                  </a:ext>
                </a:extLst>
              </p:cNvPr>
              <p:cNvSpPr/>
              <p:nvPr/>
            </p:nvSpPr>
            <p:spPr>
              <a:xfrm>
                <a:off x="3795073" y="2577622"/>
                <a:ext cx="9712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𝑉</m:t>
                          </m:r>
                        </m:e>
                        <m:sub>
                          <m:r>
                            <a:rPr lang="tr-TR" i="1">
                              <a:solidFill>
                                <a:srgbClr val="000000"/>
                              </a:solidFill>
                              <a:latin typeface="Cambria Math" panose="02040503050406030204" pitchFamily="18" charset="0"/>
                            </a:rPr>
                            <m:t>𝐴</m:t>
                          </m:r>
                        </m:sub>
                      </m:sSub>
                      <m:r>
                        <a:rPr lang="tr-TR" i="1">
                          <a:solidFill>
                            <a:srgbClr val="000000"/>
                          </a:solidFill>
                          <a:latin typeface="Cambria Math" panose="02040503050406030204" pitchFamily="18" charset="0"/>
                        </a:rPr>
                        <m:t>=∞</m:t>
                      </m:r>
                    </m:oMath>
                  </m:oMathPara>
                </a14:m>
                <a:endParaRPr lang="en-GB" dirty="0"/>
              </a:p>
            </p:txBody>
          </p:sp>
        </mc:Choice>
        <mc:Fallback xmlns="">
          <p:sp>
            <p:nvSpPr>
              <p:cNvPr id="2" name="Rectangle 1">
                <a:extLst>
                  <a:ext uri="{FF2B5EF4-FFF2-40B4-BE49-F238E27FC236}">
                    <a16:creationId xmlns:a16="http://schemas.microsoft.com/office/drawing/2014/main" id="{BD932EFC-EADF-43CB-B121-FCBBD9909B1E}"/>
                  </a:ext>
                </a:extLst>
              </p:cNvPr>
              <p:cNvSpPr>
                <a:spLocks noRot="1" noChangeAspect="1" noMove="1" noResize="1" noEditPoints="1" noAdjustHandles="1" noChangeArrowheads="1" noChangeShapeType="1" noTextEdit="1"/>
              </p:cNvSpPr>
              <p:nvPr/>
            </p:nvSpPr>
            <p:spPr>
              <a:xfrm>
                <a:off x="3795073" y="2577622"/>
                <a:ext cx="971292" cy="369332"/>
              </a:xfrm>
              <a:prstGeom prst="rect">
                <a:avLst/>
              </a:prstGeom>
              <a:blipFill>
                <a:blip r:embed="rId6"/>
                <a:stretch>
                  <a:fillRect b="-1667"/>
                </a:stretch>
              </a:blipFill>
            </p:spPr>
            <p:txBody>
              <a:bodyPr/>
              <a:lstStyle/>
              <a:p>
                <a:r>
                  <a:rPr lang="tr-TR">
                    <a:noFill/>
                  </a:rPr>
                  <a:t> </a:t>
                </a:r>
              </a:p>
            </p:txBody>
          </p:sp>
        </mc:Fallback>
      </mc:AlternateContent>
      <p:grpSp>
        <p:nvGrpSpPr>
          <p:cNvPr id="7" name="Group 6">
            <a:extLst>
              <a:ext uri="{FF2B5EF4-FFF2-40B4-BE49-F238E27FC236}">
                <a16:creationId xmlns:a16="http://schemas.microsoft.com/office/drawing/2014/main" id="{3A3FF4AA-A929-45AE-AFD9-5EBB1A5A26E3}"/>
              </a:ext>
            </a:extLst>
          </p:cNvPr>
          <p:cNvGrpSpPr/>
          <p:nvPr/>
        </p:nvGrpSpPr>
        <p:grpSpPr>
          <a:xfrm>
            <a:off x="4139952" y="998634"/>
            <a:ext cx="3150516" cy="1535201"/>
            <a:chOff x="738486" y="3880800"/>
            <a:chExt cx="4069724" cy="1983118"/>
          </a:xfrm>
        </p:grpSpPr>
        <p:pic>
          <p:nvPicPr>
            <p:cNvPr id="8" name="Picture 8">
              <a:extLst>
                <a:ext uri="{FF2B5EF4-FFF2-40B4-BE49-F238E27FC236}">
                  <a16:creationId xmlns:a16="http://schemas.microsoft.com/office/drawing/2014/main" id="{FE00B8E6-C9B9-4FEB-AD3C-D50F6233DB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486" y="4175908"/>
              <a:ext cx="4069724" cy="1688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E8DB1ADA-C0A1-491A-BF46-23F51EA58F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47664" y="3880800"/>
              <a:ext cx="432048" cy="558338"/>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6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12" grpId="0"/>
      <p:bldP spid="5" grpId="0"/>
      <p:bldP spid="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2" name="Rectangle 2">
            <a:extLst>
              <a:ext uri="{FF2B5EF4-FFF2-40B4-BE49-F238E27FC236}">
                <a16:creationId xmlns:a16="http://schemas.microsoft.com/office/drawing/2014/main" id="{214F6997-2EEF-4FE3-8B01-8CDCC53B6EF0}"/>
              </a:ext>
            </a:extLst>
          </p:cNvPr>
          <p:cNvSpPr>
            <a:spLocks noGrp="1" noChangeArrowheads="1"/>
          </p:cNvSpPr>
          <p:nvPr>
            <p:ph type="title"/>
          </p:nvPr>
        </p:nvSpPr>
        <p:spPr>
          <a:xfrm>
            <a:off x="339502" y="304800"/>
            <a:ext cx="7848600" cy="533400"/>
          </a:xfrm>
        </p:spPr>
        <p:txBody>
          <a:bodyPr>
            <a:normAutofit/>
          </a:bodyPr>
          <a:lstStyle/>
          <a:p>
            <a:pPr eaLnBrk="1" hangingPunct="1"/>
            <a:r>
              <a:rPr lang="en-US" altLang="en-US" sz="2400" b="1" dirty="0" err="1"/>
              <a:t>Input/Output</a:t>
            </a:r>
            <a:r>
              <a:rPr lang="en-US" altLang="en-US" sz="2400" b="1" dirty="0"/>
              <a:t> Impedances </a:t>
            </a:r>
          </a:p>
        </p:txBody>
      </p:sp>
      <p:sp>
        <p:nvSpPr>
          <p:cNvPr id="227333" name="Rectangle 3">
            <a:extLst>
              <a:ext uri="{FF2B5EF4-FFF2-40B4-BE49-F238E27FC236}">
                <a16:creationId xmlns:a16="http://schemas.microsoft.com/office/drawing/2014/main" id="{B5E4F2C9-C6B3-421B-8179-0DF3A3CA65FA}"/>
              </a:ext>
            </a:extLst>
          </p:cNvPr>
          <p:cNvSpPr>
            <a:spLocks noGrp="1" noChangeArrowheads="1"/>
          </p:cNvSpPr>
          <p:nvPr>
            <p:ph type="body" sz="half" idx="1"/>
          </p:nvPr>
        </p:nvSpPr>
        <p:spPr>
          <a:xfrm>
            <a:off x="539552" y="4755232"/>
            <a:ext cx="7772400" cy="762000"/>
          </a:xfrm>
        </p:spPr>
        <p:txBody>
          <a:bodyPr>
            <a:normAutofit/>
          </a:bodyPr>
          <a:lstStyle/>
          <a:p>
            <a:pPr eaLnBrk="1" hangingPunct="1"/>
            <a:r>
              <a:rPr lang="en-US" altLang="en-US" sz="2000" dirty="0"/>
              <a:t>R</a:t>
            </a:r>
            <a:r>
              <a:rPr lang="en-US" altLang="en-US" sz="2000" baseline="-25000" dirty="0"/>
              <a:t>in1</a:t>
            </a:r>
            <a:r>
              <a:rPr lang="en-US" altLang="en-US" sz="2000" dirty="0"/>
              <a:t> is more important in practice as R</a:t>
            </a:r>
            <a:r>
              <a:rPr lang="en-US" altLang="en-US" sz="2000" baseline="-25000" dirty="0"/>
              <a:t>B</a:t>
            </a:r>
            <a:r>
              <a:rPr lang="en-US" altLang="en-US" sz="2000" dirty="0"/>
              <a:t> is often the output impedance of the previous stage.</a:t>
            </a:r>
          </a:p>
        </p:txBody>
      </p:sp>
      <mc:AlternateContent xmlns:mc="http://schemas.openxmlformats.org/markup-compatibility/2006" xmlns:a14="http://schemas.microsoft.com/office/drawing/2010/main">
        <mc:Choice Requires="a14">
          <p:sp>
            <p:nvSpPr>
              <p:cNvPr id="227337" name="Object 5">
                <a:extLst>
                  <a:ext uri="{FF2B5EF4-FFF2-40B4-BE49-F238E27FC236}">
                    <a16:creationId xmlns:a16="http://schemas.microsoft.com/office/drawing/2014/main" id="{F343709B-5B49-423F-8C2A-F4C28ECDF8DB}"/>
                  </a:ext>
                </a:extLst>
              </p:cNvPr>
              <p:cNvSpPr txBox="1"/>
              <p:nvPr/>
            </p:nvSpPr>
            <p:spPr bwMode="auto">
              <a:xfrm>
                <a:off x="4692996" y="1524573"/>
                <a:ext cx="3656278" cy="1886857"/>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sSub>
                        <m:sSubPr>
                          <m:ctrlPr>
                            <a:rPr lang="en-GB" sz="2200" i="1">
                              <a:solidFill>
                                <a:srgbClr val="000000"/>
                              </a:solidFill>
                              <a:latin typeface="Cambria Math" panose="02040503050406030204" pitchFamily="18" charset="0"/>
                            </a:rPr>
                          </m:ctrlPr>
                        </m:sSubPr>
                        <m:e>
                          <m:r>
                            <a:rPr lang="en-GB" sz="2200" i="1">
                              <a:solidFill>
                                <a:srgbClr val="000000"/>
                              </a:solidFill>
                              <a:latin typeface="Cambria Math" panose="02040503050406030204" pitchFamily="18" charset="0"/>
                            </a:rPr>
                            <m:t>𝑉</m:t>
                          </m:r>
                        </m:e>
                        <m:sub>
                          <m:r>
                            <a:rPr lang="en-GB" sz="2200" i="1">
                              <a:solidFill>
                                <a:srgbClr val="000000"/>
                              </a:solidFill>
                              <a:latin typeface="Cambria Math" panose="02040503050406030204" pitchFamily="18" charset="0"/>
                            </a:rPr>
                            <m:t>𝐴</m:t>
                          </m:r>
                        </m:sub>
                      </m:sSub>
                      <m:r>
                        <a:rPr lang="en-GB" sz="2200" i="1">
                          <a:solidFill>
                            <a:srgbClr val="000000"/>
                          </a:solidFill>
                          <a:latin typeface="Cambria Math" panose="02040503050406030204" pitchFamily="18" charset="0"/>
                        </a:rPr>
                        <m:t>=∞</m:t>
                      </m:r>
                    </m:oMath>
                    <m:oMath xmlns:m="http://schemas.openxmlformats.org/officeDocument/2006/math">
                      <m:sSub>
                        <m:sSubPr>
                          <m:ctrlPr>
                            <a:rPr lang="en-GB" sz="2200" i="1">
                              <a:solidFill>
                                <a:srgbClr val="000000"/>
                              </a:solidFill>
                              <a:latin typeface="Cambria Math" panose="02040503050406030204" pitchFamily="18" charset="0"/>
                            </a:rPr>
                          </m:ctrlPr>
                        </m:sSubPr>
                        <m:e>
                          <m:r>
                            <a:rPr lang="en-GB" sz="2200" i="1">
                              <a:solidFill>
                                <a:srgbClr val="000000"/>
                              </a:solidFill>
                              <a:latin typeface="Cambria Math" panose="02040503050406030204" pitchFamily="18" charset="0"/>
                            </a:rPr>
                            <m:t>𝑅</m:t>
                          </m:r>
                        </m:e>
                        <m:sub>
                          <m:r>
                            <a:rPr lang="en-GB" sz="2200" i="1">
                              <a:solidFill>
                                <a:srgbClr val="000000"/>
                              </a:solidFill>
                              <a:latin typeface="Cambria Math" panose="02040503050406030204" pitchFamily="18" charset="0"/>
                            </a:rPr>
                            <m:t>𝑖𝑛</m:t>
                          </m:r>
                          <m:r>
                            <a:rPr lang="en-GB" sz="2200" i="1">
                              <a:solidFill>
                                <a:srgbClr val="000000"/>
                              </a:solidFill>
                              <a:latin typeface="Cambria Math" panose="02040503050406030204" pitchFamily="18" charset="0"/>
                            </a:rPr>
                            <m:t>1</m:t>
                          </m:r>
                        </m:sub>
                      </m:sSub>
                      <m:r>
                        <a:rPr lang="en-GB" sz="2200" i="1">
                          <a:solidFill>
                            <a:srgbClr val="000000"/>
                          </a:solidFill>
                          <a:latin typeface="Cambria Math" panose="02040503050406030204" pitchFamily="18" charset="0"/>
                        </a:rPr>
                        <m:t>=</m:t>
                      </m:r>
                      <m:sSub>
                        <m:sSubPr>
                          <m:ctrlPr>
                            <a:rPr lang="en-GB" sz="2200" i="1">
                              <a:solidFill>
                                <a:srgbClr val="000000"/>
                              </a:solidFill>
                              <a:latin typeface="Cambria Math" panose="02040503050406030204" pitchFamily="18" charset="0"/>
                            </a:rPr>
                          </m:ctrlPr>
                        </m:sSubPr>
                        <m:e>
                          <m:r>
                            <a:rPr lang="en-GB" sz="2200" i="1">
                              <a:solidFill>
                                <a:srgbClr val="000000"/>
                              </a:solidFill>
                              <a:latin typeface="Cambria Math" panose="02040503050406030204" pitchFamily="18" charset="0"/>
                            </a:rPr>
                            <m:t>𝑟</m:t>
                          </m:r>
                        </m:e>
                        <m:sub>
                          <m:r>
                            <a:rPr lang="en-GB" sz="2200" i="1">
                              <a:solidFill>
                                <a:srgbClr val="000000"/>
                              </a:solidFill>
                              <a:latin typeface="Cambria Math" panose="02040503050406030204" pitchFamily="18" charset="0"/>
                            </a:rPr>
                            <m:t>𝜋</m:t>
                          </m:r>
                        </m:sub>
                      </m:sSub>
                      <m:r>
                        <a:rPr lang="en-GB" sz="2200" i="1">
                          <a:solidFill>
                            <a:srgbClr val="000000"/>
                          </a:solidFill>
                          <a:latin typeface="Cambria Math" panose="02040503050406030204" pitchFamily="18" charset="0"/>
                        </a:rPr>
                        <m:t>+(</m:t>
                      </m:r>
                      <m:r>
                        <a:rPr lang="en-GB" sz="2200" i="1">
                          <a:solidFill>
                            <a:srgbClr val="000000"/>
                          </a:solidFill>
                          <a:latin typeface="Cambria Math" panose="02040503050406030204" pitchFamily="18" charset="0"/>
                        </a:rPr>
                        <m:t>𝛽</m:t>
                      </m:r>
                      <m:r>
                        <a:rPr lang="en-GB" sz="2200" i="1">
                          <a:solidFill>
                            <a:srgbClr val="000000"/>
                          </a:solidFill>
                          <a:latin typeface="Cambria Math" panose="02040503050406030204" pitchFamily="18" charset="0"/>
                        </a:rPr>
                        <m:t>+1)</m:t>
                      </m:r>
                      <m:sSub>
                        <m:sSubPr>
                          <m:ctrlPr>
                            <a:rPr lang="en-GB" sz="2200" i="1">
                              <a:solidFill>
                                <a:srgbClr val="000000"/>
                              </a:solidFill>
                              <a:latin typeface="Cambria Math" panose="02040503050406030204" pitchFamily="18" charset="0"/>
                            </a:rPr>
                          </m:ctrlPr>
                        </m:sSubPr>
                        <m:e>
                          <m:r>
                            <a:rPr lang="en-GB" sz="2200" i="1">
                              <a:solidFill>
                                <a:srgbClr val="000000"/>
                              </a:solidFill>
                              <a:latin typeface="Cambria Math" panose="02040503050406030204" pitchFamily="18" charset="0"/>
                            </a:rPr>
                            <m:t>𝑅</m:t>
                          </m:r>
                        </m:e>
                        <m:sub>
                          <m:r>
                            <a:rPr lang="en-GB" sz="2200" i="1">
                              <a:solidFill>
                                <a:srgbClr val="000000"/>
                              </a:solidFill>
                              <a:latin typeface="Cambria Math" panose="02040503050406030204" pitchFamily="18" charset="0"/>
                            </a:rPr>
                            <m:t>𝐸</m:t>
                          </m:r>
                        </m:sub>
                      </m:sSub>
                    </m:oMath>
                    <m:oMath xmlns:m="http://schemas.openxmlformats.org/officeDocument/2006/math">
                      <m:sSub>
                        <m:sSubPr>
                          <m:ctrlPr>
                            <a:rPr lang="en-GB" sz="2200" i="1">
                              <a:solidFill>
                                <a:srgbClr val="000000"/>
                              </a:solidFill>
                              <a:latin typeface="Cambria Math" panose="02040503050406030204" pitchFamily="18" charset="0"/>
                            </a:rPr>
                          </m:ctrlPr>
                        </m:sSubPr>
                        <m:e>
                          <m:r>
                            <a:rPr lang="en-GB" sz="2200" i="1">
                              <a:solidFill>
                                <a:srgbClr val="000000"/>
                              </a:solidFill>
                              <a:latin typeface="Cambria Math" panose="02040503050406030204" pitchFamily="18" charset="0"/>
                            </a:rPr>
                            <m:t>𝑅</m:t>
                          </m:r>
                        </m:e>
                        <m:sub>
                          <m:r>
                            <a:rPr lang="en-GB" sz="2200" i="1">
                              <a:solidFill>
                                <a:srgbClr val="000000"/>
                              </a:solidFill>
                              <a:latin typeface="Cambria Math" panose="02040503050406030204" pitchFamily="18" charset="0"/>
                            </a:rPr>
                            <m:t>𝑖𝑛</m:t>
                          </m:r>
                          <m:r>
                            <a:rPr lang="en-GB" sz="2200" i="1">
                              <a:solidFill>
                                <a:srgbClr val="000000"/>
                              </a:solidFill>
                              <a:latin typeface="Cambria Math" panose="02040503050406030204" pitchFamily="18" charset="0"/>
                            </a:rPr>
                            <m:t>2</m:t>
                          </m:r>
                        </m:sub>
                      </m:sSub>
                      <m:r>
                        <a:rPr lang="en-GB" sz="2200" i="1">
                          <a:solidFill>
                            <a:srgbClr val="000000"/>
                          </a:solidFill>
                          <a:latin typeface="Cambria Math" panose="02040503050406030204" pitchFamily="18" charset="0"/>
                        </a:rPr>
                        <m:t>=</m:t>
                      </m:r>
                      <m:sSub>
                        <m:sSubPr>
                          <m:ctrlPr>
                            <a:rPr lang="en-GB" sz="2200" i="1">
                              <a:solidFill>
                                <a:srgbClr val="000000"/>
                              </a:solidFill>
                              <a:latin typeface="Cambria Math" panose="02040503050406030204" pitchFamily="18" charset="0"/>
                            </a:rPr>
                          </m:ctrlPr>
                        </m:sSubPr>
                        <m:e>
                          <m:r>
                            <a:rPr lang="en-GB" sz="2200" i="1">
                              <a:solidFill>
                                <a:srgbClr val="000000"/>
                              </a:solidFill>
                              <a:latin typeface="Cambria Math" panose="02040503050406030204" pitchFamily="18" charset="0"/>
                            </a:rPr>
                            <m:t>𝑅</m:t>
                          </m:r>
                        </m:e>
                        <m:sub>
                          <m:r>
                            <a:rPr lang="en-GB" sz="2200" i="1">
                              <a:solidFill>
                                <a:srgbClr val="000000"/>
                              </a:solidFill>
                              <a:latin typeface="Cambria Math" panose="02040503050406030204" pitchFamily="18" charset="0"/>
                            </a:rPr>
                            <m:t>𝐵</m:t>
                          </m:r>
                        </m:sub>
                      </m:sSub>
                      <m:r>
                        <a:rPr lang="en-GB" sz="2200" i="1">
                          <a:solidFill>
                            <a:srgbClr val="000000"/>
                          </a:solidFill>
                          <a:latin typeface="Cambria Math" panose="02040503050406030204" pitchFamily="18" charset="0"/>
                        </a:rPr>
                        <m:t>+</m:t>
                      </m:r>
                      <m:sSub>
                        <m:sSubPr>
                          <m:ctrlPr>
                            <a:rPr lang="en-GB" sz="2200" i="1">
                              <a:solidFill>
                                <a:srgbClr val="000000"/>
                              </a:solidFill>
                              <a:latin typeface="Cambria Math" panose="02040503050406030204" pitchFamily="18" charset="0"/>
                            </a:rPr>
                          </m:ctrlPr>
                        </m:sSubPr>
                        <m:e>
                          <m:r>
                            <a:rPr lang="en-GB" sz="2200" i="1">
                              <a:solidFill>
                                <a:srgbClr val="000000"/>
                              </a:solidFill>
                              <a:latin typeface="Cambria Math" panose="02040503050406030204" pitchFamily="18" charset="0"/>
                            </a:rPr>
                            <m:t>𝑟</m:t>
                          </m:r>
                        </m:e>
                        <m:sub>
                          <m:r>
                            <a:rPr lang="en-GB" sz="2200" i="1">
                              <a:solidFill>
                                <a:srgbClr val="000000"/>
                              </a:solidFill>
                              <a:latin typeface="Cambria Math" panose="02040503050406030204" pitchFamily="18" charset="0"/>
                            </a:rPr>
                            <m:t>𝜋</m:t>
                          </m:r>
                        </m:sub>
                      </m:sSub>
                      <m:r>
                        <a:rPr lang="en-GB" sz="2200" i="1">
                          <a:solidFill>
                            <a:srgbClr val="000000"/>
                          </a:solidFill>
                          <a:latin typeface="Cambria Math" panose="02040503050406030204" pitchFamily="18" charset="0"/>
                        </a:rPr>
                        <m:t>+(</m:t>
                      </m:r>
                      <m:r>
                        <a:rPr lang="en-GB" sz="2200" i="1">
                          <a:solidFill>
                            <a:srgbClr val="000000"/>
                          </a:solidFill>
                          <a:latin typeface="Cambria Math" panose="02040503050406030204" pitchFamily="18" charset="0"/>
                        </a:rPr>
                        <m:t>𝛽</m:t>
                      </m:r>
                      <m:r>
                        <a:rPr lang="en-GB" sz="2200" i="1">
                          <a:solidFill>
                            <a:srgbClr val="000000"/>
                          </a:solidFill>
                          <a:latin typeface="Cambria Math" panose="02040503050406030204" pitchFamily="18" charset="0"/>
                        </a:rPr>
                        <m:t>+1)</m:t>
                      </m:r>
                      <m:sSub>
                        <m:sSubPr>
                          <m:ctrlPr>
                            <a:rPr lang="en-GB" sz="2200" i="1">
                              <a:solidFill>
                                <a:srgbClr val="000000"/>
                              </a:solidFill>
                              <a:latin typeface="Cambria Math" panose="02040503050406030204" pitchFamily="18" charset="0"/>
                            </a:rPr>
                          </m:ctrlPr>
                        </m:sSubPr>
                        <m:e>
                          <m:r>
                            <a:rPr lang="en-GB" sz="2200" i="1">
                              <a:solidFill>
                                <a:srgbClr val="000000"/>
                              </a:solidFill>
                              <a:latin typeface="Cambria Math" panose="02040503050406030204" pitchFamily="18" charset="0"/>
                            </a:rPr>
                            <m:t>𝑅</m:t>
                          </m:r>
                        </m:e>
                        <m:sub>
                          <m:r>
                            <a:rPr lang="en-GB" sz="2200" i="1">
                              <a:solidFill>
                                <a:srgbClr val="000000"/>
                              </a:solidFill>
                              <a:latin typeface="Cambria Math" panose="02040503050406030204" pitchFamily="18" charset="0"/>
                            </a:rPr>
                            <m:t>𝐸</m:t>
                          </m:r>
                        </m:sub>
                      </m:sSub>
                    </m:oMath>
                    <m:oMath xmlns:m="http://schemas.openxmlformats.org/officeDocument/2006/math">
                      <m:sSub>
                        <m:sSubPr>
                          <m:ctrlPr>
                            <a:rPr lang="en-GB" sz="2200" i="1">
                              <a:solidFill>
                                <a:srgbClr val="000000"/>
                              </a:solidFill>
                              <a:latin typeface="Cambria Math" panose="02040503050406030204" pitchFamily="18" charset="0"/>
                            </a:rPr>
                          </m:ctrlPr>
                        </m:sSubPr>
                        <m:e>
                          <m:r>
                            <a:rPr lang="en-GB" sz="2200" i="1">
                              <a:solidFill>
                                <a:srgbClr val="000000"/>
                              </a:solidFill>
                              <a:latin typeface="Cambria Math" panose="02040503050406030204" pitchFamily="18" charset="0"/>
                            </a:rPr>
                            <m:t>𝑅</m:t>
                          </m:r>
                        </m:e>
                        <m:sub>
                          <m:r>
                            <a:rPr lang="en-GB" sz="2200" i="1">
                              <a:solidFill>
                                <a:srgbClr val="000000"/>
                              </a:solidFill>
                              <a:latin typeface="Cambria Math" panose="02040503050406030204" pitchFamily="18" charset="0"/>
                            </a:rPr>
                            <m:t>𝑜𝑢𝑡</m:t>
                          </m:r>
                        </m:sub>
                      </m:sSub>
                      <m:r>
                        <a:rPr lang="en-GB" sz="2200" i="1">
                          <a:solidFill>
                            <a:srgbClr val="000000"/>
                          </a:solidFill>
                          <a:latin typeface="Cambria Math" panose="02040503050406030204" pitchFamily="18" charset="0"/>
                        </a:rPr>
                        <m:t>=</m:t>
                      </m:r>
                      <m:sSub>
                        <m:sSubPr>
                          <m:ctrlPr>
                            <a:rPr lang="en-GB" sz="2200" i="1">
                              <a:solidFill>
                                <a:srgbClr val="000000"/>
                              </a:solidFill>
                              <a:latin typeface="Cambria Math" panose="02040503050406030204" pitchFamily="18" charset="0"/>
                            </a:rPr>
                          </m:ctrlPr>
                        </m:sSubPr>
                        <m:e>
                          <m:r>
                            <a:rPr lang="en-GB" sz="2200" i="1">
                              <a:solidFill>
                                <a:srgbClr val="000000"/>
                              </a:solidFill>
                              <a:latin typeface="Cambria Math" panose="02040503050406030204" pitchFamily="18" charset="0"/>
                            </a:rPr>
                            <m:t>𝑅</m:t>
                          </m:r>
                        </m:e>
                        <m:sub>
                          <m:r>
                            <a:rPr lang="en-GB" sz="2200" i="1">
                              <a:solidFill>
                                <a:srgbClr val="000000"/>
                              </a:solidFill>
                              <a:latin typeface="Cambria Math" panose="02040503050406030204" pitchFamily="18" charset="0"/>
                            </a:rPr>
                            <m:t>𝐶</m:t>
                          </m:r>
                        </m:sub>
                      </m:sSub>
                    </m:oMath>
                  </m:oMathPara>
                </a14:m>
                <a:endParaRPr lang="en-GB" sz="2200" dirty="0"/>
              </a:p>
            </p:txBody>
          </p:sp>
        </mc:Choice>
        <mc:Fallback xmlns="">
          <p:sp>
            <p:nvSpPr>
              <p:cNvPr id="227337" name="Object 5">
                <a:extLst>
                  <a:ext uri="{FF2B5EF4-FFF2-40B4-BE49-F238E27FC236}">
                    <a16:creationId xmlns:a16="http://schemas.microsoft.com/office/drawing/2014/main" id="{F343709B-5B49-423F-8C2A-F4C28ECDF8DB}"/>
                  </a:ext>
                </a:extLst>
              </p:cNvPr>
              <p:cNvSpPr txBox="1">
                <a:spLocks noRot="1" noChangeAspect="1" noMove="1" noResize="1" noEditPoints="1" noAdjustHandles="1" noChangeArrowheads="1" noChangeShapeType="1" noTextEdit="1"/>
              </p:cNvSpPr>
              <p:nvPr/>
            </p:nvSpPr>
            <p:spPr bwMode="auto">
              <a:xfrm>
                <a:off x="4692996" y="1524573"/>
                <a:ext cx="3656278" cy="1886857"/>
              </a:xfrm>
              <a:prstGeom prst="rect">
                <a:avLst/>
              </a:prstGeom>
              <a:blipFill>
                <a:blip r:embed="rId2"/>
                <a:stretch>
                  <a:fillRect/>
                </a:stretch>
              </a:blipFill>
              <a:ln>
                <a:noFill/>
              </a:ln>
              <a:effectLst/>
              <a:extLst/>
            </p:spPr>
            <p:txBody>
              <a:bodyPr/>
              <a:lstStyle/>
              <a:p>
                <a:r>
                  <a:rPr lang="tr-TR">
                    <a:noFill/>
                  </a:rPr>
                  <a:t> </a:t>
                </a:r>
              </a:p>
            </p:txBody>
          </p:sp>
        </mc:Fallback>
      </mc:AlternateContent>
      <p:pic>
        <p:nvPicPr>
          <p:cNvPr id="227335" name="Picture 8">
            <a:extLst>
              <a:ext uri="{FF2B5EF4-FFF2-40B4-BE49-F238E27FC236}">
                <a16:creationId xmlns:a16="http://schemas.microsoft.com/office/drawing/2014/main" id="{B499A0D7-F889-435B-85D4-F033ADAD8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229" y="949886"/>
            <a:ext cx="2751651" cy="2579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40" name="Rectangle 2">
            <a:extLst>
              <a:ext uri="{FF2B5EF4-FFF2-40B4-BE49-F238E27FC236}">
                <a16:creationId xmlns:a16="http://schemas.microsoft.com/office/drawing/2014/main" id="{EE46C0A5-83A9-4927-95E8-FE5B061BE8CA}"/>
              </a:ext>
            </a:extLst>
          </p:cNvPr>
          <p:cNvSpPr>
            <a:spLocks noGrp="1" noChangeArrowheads="1"/>
          </p:cNvSpPr>
          <p:nvPr>
            <p:ph type="title"/>
          </p:nvPr>
        </p:nvSpPr>
        <p:spPr>
          <a:xfrm>
            <a:off x="251520" y="173038"/>
            <a:ext cx="7848600" cy="762000"/>
          </a:xfrm>
        </p:spPr>
        <p:txBody>
          <a:bodyPr>
            <a:normAutofit/>
          </a:bodyPr>
          <a:lstStyle/>
          <a:p>
            <a:pPr eaLnBrk="1" hangingPunct="1"/>
            <a:r>
              <a:rPr lang="en-US" altLang="en-US" sz="2400" b="1" dirty="0"/>
              <a:t>Common Base (CB) Amplifier</a:t>
            </a:r>
          </a:p>
        </p:txBody>
      </p:sp>
      <p:sp>
        <p:nvSpPr>
          <p:cNvPr id="244741" name="Rectangle 3">
            <a:extLst>
              <a:ext uri="{FF2B5EF4-FFF2-40B4-BE49-F238E27FC236}">
                <a16:creationId xmlns:a16="http://schemas.microsoft.com/office/drawing/2014/main" id="{3F67521B-0A7F-4E98-812C-7129145F2E64}"/>
              </a:ext>
            </a:extLst>
          </p:cNvPr>
          <p:cNvSpPr>
            <a:spLocks noGrp="1" noChangeArrowheads="1"/>
          </p:cNvSpPr>
          <p:nvPr>
            <p:ph type="body" sz="half" idx="1"/>
          </p:nvPr>
        </p:nvSpPr>
        <p:spPr>
          <a:xfrm>
            <a:off x="467544" y="4797152"/>
            <a:ext cx="7772400" cy="914400"/>
          </a:xfrm>
        </p:spPr>
        <p:txBody>
          <a:bodyPr>
            <a:normAutofit/>
          </a:bodyPr>
          <a:lstStyle/>
          <a:p>
            <a:pPr eaLnBrk="1" hangingPunct="1">
              <a:lnSpc>
                <a:spcPct val="90000"/>
              </a:lnSpc>
            </a:pPr>
            <a:r>
              <a:rPr lang="en-US" altLang="en-US" sz="2000" dirty="0"/>
              <a:t>In common base topology, where the base terminal is biased with a fixed voltage, emitter is fed with a signal, and collector is the output.</a:t>
            </a:r>
          </a:p>
        </p:txBody>
      </p:sp>
      <p:pic>
        <p:nvPicPr>
          <p:cNvPr id="244742" name="Picture 6">
            <a:extLst>
              <a:ext uri="{FF2B5EF4-FFF2-40B4-BE49-F238E27FC236}">
                <a16:creationId xmlns:a16="http://schemas.microsoft.com/office/drawing/2014/main" id="{770BCAA3-27CC-402A-86B1-510BA642AC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935646"/>
            <a:ext cx="3847994" cy="3369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67" name="Picture 8">
            <a:extLst>
              <a:ext uri="{FF2B5EF4-FFF2-40B4-BE49-F238E27FC236}">
                <a16:creationId xmlns:a16="http://schemas.microsoft.com/office/drawing/2014/main" id="{3C688583-9245-4866-8B46-82D78E815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402" y="958416"/>
            <a:ext cx="7740352" cy="2931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765" name="Rectangle 3">
            <a:extLst>
              <a:ext uri="{FF2B5EF4-FFF2-40B4-BE49-F238E27FC236}">
                <a16:creationId xmlns:a16="http://schemas.microsoft.com/office/drawing/2014/main" id="{5AF87FE0-D855-46DD-AA92-38E1319CCD8E}"/>
              </a:ext>
            </a:extLst>
          </p:cNvPr>
          <p:cNvSpPr>
            <a:spLocks noGrp="1" noChangeArrowheads="1"/>
          </p:cNvSpPr>
          <p:nvPr>
            <p:ph type="body" sz="half" idx="1"/>
          </p:nvPr>
        </p:nvSpPr>
        <p:spPr>
          <a:xfrm>
            <a:off x="277078" y="5594000"/>
            <a:ext cx="8001000" cy="762000"/>
          </a:xfrm>
        </p:spPr>
        <p:txBody>
          <a:bodyPr>
            <a:normAutofit/>
          </a:bodyPr>
          <a:lstStyle/>
          <a:p>
            <a:pPr eaLnBrk="1" hangingPunct="1"/>
            <a:r>
              <a:rPr lang="en-US" altLang="en-US" dirty="0"/>
              <a:t>The voltage gain of CB stage is </a:t>
            </a:r>
            <a:r>
              <a:rPr lang="en-US" altLang="en-US" dirty="0" err="1"/>
              <a:t>g</a:t>
            </a:r>
            <a:r>
              <a:rPr lang="en-US" altLang="en-US" baseline="-25000" dirty="0" err="1"/>
              <a:t>m</a:t>
            </a:r>
            <a:r>
              <a:rPr lang="en-US" altLang="en-US" dirty="0" err="1"/>
              <a:t>R</a:t>
            </a:r>
            <a:r>
              <a:rPr lang="en-US" altLang="en-US" baseline="-25000" dirty="0" err="1"/>
              <a:t>C</a:t>
            </a:r>
            <a:r>
              <a:rPr lang="en-US" altLang="en-US" dirty="0"/>
              <a:t>, which is identical to that of CE stage in magnitude and opposite in phase.  </a:t>
            </a:r>
          </a:p>
          <a:p>
            <a:pPr eaLnBrk="1" hangingPunct="1">
              <a:buFont typeface="Wingdings" panose="05000000000000000000" pitchFamily="2" charset="2"/>
              <a:buNone/>
            </a:pPr>
            <a:endParaRPr lang="en-US" altLang="en-US" dirty="0"/>
          </a:p>
        </p:txBody>
      </p:sp>
      <mc:AlternateContent xmlns:mc="http://schemas.openxmlformats.org/markup-compatibility/2006" xmlns:a14="http://schemas.microsoft.com/office/drawing/2010/main">
        <mc:Choice Requires="a14">
          <p:sp>
            <p:nvSpPr>
              <p:cNvPr id="245769" name="Object 5">
                <a:extLst>
                  <a:ext uri="{FF2B5EF4-FFF2-40B4-BE49-F238E27FC236}">
                    <a16:creationId xmlns:a16="http://schemas.microsoft.com/office/drawing/2014/main" id="{016D33ED-1850-491E-A5A3-2E1DA2DEC2C9}"/>
                  </a:ext>
                </a:extLst>
              </p:cNvPr>
              <p:cNvSpPr txBox="1"/>
              <p:nvPr/>
            </p:nvSpPr>
            <p:spPr bwMode="auto">
              <a:xfrm>
                <a:off x="4788042" y="4433796"/>
                <a:ext cx="1737622" cy="410255"/>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𝐴</m:t>
                          </m:r>
                        </m:e>
                        <m:sub>
                          <m:r>
                            <a:rPr lang="en-GB" i="1">
                              <a:solidFill>
                                <a:srgbClr val="000000"/>
                              </a:solidFill>
                              <a:latin typeface="Cambria Math" panose="02040503050406030204" pitchFamily="18" charset="0"/>
                            </a:rPr>
                            <m:t>𝑣</m:t>
                          </m:r>
                        </m:sub>
                      </m:sSub>
                      <m:r>
                        <a:rPr lang="en-GB" i="1">
                          <a:solidFill>
                            <a:srgbClr val="000000"/>
                          </a:solidFill>
                          <a:latin typeface="Cambria Math" panose="02040503050406030204" pitchFamily="18" charset="0"/>
                        </a:rPr>
                        <m:t>=</m:t>
                      </m:r>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𝑔</m:t>
                          </m:r>
                        </m:e>
                        <m:sub>
                          <m:r>
                            <a:rPr lang="en-GB" i="1">
                              <a:solidFill>
                                <a:srgbClr val="000000"/>
                              </a:solidFill>
                              <a:latin typeface="Cambria Math" panose="02040503050406030204" pitchFamily="18" charset="0"/>
                            </a:rPr>
                            <m:t>𝑚</m:t>
                          </m:r>
                        </m:sub>
                      </m:sSub>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𝑅</m:t>
                          </m:r>
                        </m:e>
                        <m:sub>
                          <m:r>
                            <a:rPr lang="en-GB" i="1">
                              <a:solidFill>
                                <a:srgbClr val="000000"/>
                              </a:solidFill>
                              <a:latin typeface="Cambria Math" panose="02040503050406030204" pitchFamily="18" charset="0"/>
                            </a:rPr>
                            <m:t>𝐶</m:t>
                          </m:r>
                        </m:sub>
                      </m:sSub>
                    </m:oMath>
                  </m:oMathPara>
                </a14:m>
                <a:endParaRPr lang="en-GB" dirty="0"/>
              </a:p>
            </p:txBody>
          </p:sp>
        </mc:Choice>
        <mc:Fallback xmlns="">
          <p:sp>
            <p:nvSpPr>
              <p:cNvPr id="245769" name="Object 5">
                <a:extLst>
                  <a:ext uri="{FF2B5EF4-FFF2-40B4-BE49-F238E27FC236}">
                    <a16:creationId xmlns:a16="http://schemas.microsoft.com/office/drawing/2014/main" id="{016D33ED-1850-491E-A5A3-2E1DA2DEC2C9}"/>
                  </a:ext>
                </a:extLst>
              </p:cNvPr>
              <p:cNvSpPr txBox="1">
                <a:spLocks noRot="1" noChangeAspect="1" noMove="1" noResize="1" noEditPoints="1" noAdjustHandles="1" noChangeArrowheads="1" noChangeShapeType="1" noTextEdit="1"/>
              </p:cNvSpPr>
              <p:nvPr/>
            </p:nvSpPr>
            <p:spPr bwMode="auto">
              <a:xfrm>
                <a:off x="4788042" y="4433796"/>
                <a:ext cx="1737622" cy="410255"/>
              </a:xfrm>
              <a:prstGeom prst="rect">
                <a:avLst/>
              </a:prstGeom>
              <a:blipFill>
                <a:blip r:embed="rId3"/>
                <a:stretch>
                  <a:fillRect/>
                </a:stretch>
              </a:blipFill>
              <a:ln>
                <a:noFill/>
              </a:ln>
              <a:effectLst/>
              <a:extLst/>
            </p:spPr>
            <p:txBody>
              <a:bodyPr/>
              <a:lstStyle/>
              <a:p>
                <a:r>
                  <a:rPr lang="en-GB">
                    <a:noFill/>
                  </a:rPr>
                  <a:t> </a:t>
                </a:r>
              </a:p>
            </p:txBody>
          </p:sp>
        </mc:Fallback>
      </mc:AlternateContent>
      <p:sp>
        <p:nvSpPr>
          <p:cNvPr id="12" name="Rectangle 2">
            <a:extLst>
              <a:ext uri="{FF2B5EF4-FFF2-40B4-BE49-F238E27FC236}">
                <a16:creationId xmlns:a16="http://schemas.microsoft.com/office/drawing/2014/main" id="{9AB3E689-AE92-4E92-9F61-AA0514D6B06F}"/>
              </a:ext>
            </a:extLst>
          </p:cNvPr>
          <p:cNvSpPr txBox="1">
            <a:spLocks noChangeArrowheads="1"/>
          </p:cNvSpPr>
          <p:nvPr/>
        </p:nvSpPr>
        <p:spPr>
          <a:xfrm>
            <a:off x="251520" y="173038"/>
            <a:ext cx="7848600" cy="762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a:solidFill>
                  <a:schemeClr val="tx1"/>
                </a:solidFill>
                <a:latin typeface="Comic Sans MS" panose="030F0702030302020204" pitchFamily="66" charset="0"/>
                <a:ea typeface="+mj-ea"/>
                <a:cs typeface="+mj-cs"/>
              </a:defRPr>
            </a:lvl1pPr>
          </a:lstStyle>
          <a:p>
            <a:pPr fontAlgn="auto">
              <a:spcAft>
                <a:spcPts val="0"/>
              </a:spcAft>
            </a:pPr>
            <a:r>
              <a:rPr lang="en-US" altLang="en-US" sz="2400" b="1" dirty="0"/>
              <a:t>Common Base (CB) Amplifier</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88A28AD-AADD-43F8-B3D5-762278FAF44A}"/>
                  </a:ext>
                </a:extLst>
              </p:cNvPr>
              <p:cNvSpPr/>
              <p:nvPr/>
            </p:nvSpPr>
            <p:spPr>
              <a:xfrm>
                <a:off x="5004048" y="3969923"/>
                <a:ext cx="2423908" cy="400110"/>
              </a:xfrm>
              <a:prstGeom prst="rect">
                <a:avLst/>
              </a:prstGeom>
            </p:spPr>
            <p:txBody>
              <a:bodyPr wrap="square">
                <a:spAutoFit/>
              </a:bodyPr>
              <a:lstStyle/>
              <a:p>
                <a14:m>
                  <m:oMath xmlns:m="http://schemas.openxmlformats.org/officeDocument/2006/math">
                    <m:sSub>
                      <m:sSubPr>
                        <m:ctrlPr>
                          <a:rPr lang="tr-TR" altLang="en-US" sz="200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𝑣</m:t>
                        </m:r>
                      </m:e>
                      <m:sub>
                        <m:r>
                          <a:rPr lang="tr-TR" altLang="en-US" sz="2000" b="0" i="1" kern="0" smtClean="0">
                            <a:latin typeface="Cambria Math" panose="02040503050406030204" pitchFamily="18" charset="0"/>
                            <a:sym typeface="Symbol" panose="05050102010706020507" pitchFamily="18" charset="2"/>
                          </a:rPr>
                          <m:t>𝑖𝑛</m:t>
                        </m:r>
                      </m:sub>
                    </m:sSub>
                  </m:oMath>
                </a14:m>
                <a:r>
                  <a:rPr lang="tr-TR" sz="2000" dirty="0"/>
                  <a:t>  </a:t>
                </a:r>
                <a14:m>
                  <m:oMath xmlns:m="http://schemas.openxmlformats.org/officeDocument/2006/math">
                    <m:r>
                      <a:rPr lang="tr-TR" altLang="en-US" sz="2000" b="0" i="1" kern="0" smtClean="0">
                        <a:latin typeface="Cambria Math" panose="02040503050406030204" pitchFamily="18" charset="0"/>
                        <a:sym typeface="Symbol" panose="05050102010706020507" pitchFamily="18" charset="2"/>
                      </a:rPr>
                      <m:t>=</m:t>
                    </m:r>
                    <m:sSub>
                      <m:sSubPr>
                        <m:ctrlPr>
                          <a:rPr lang="tr-TR" altLang="en-US" sz="2000" i="1" ker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m:t>
                        </m:r>
                        <m:r>
                          <a:rPr lang="en-US" altLang="en-US" sz="2000" i="1" kern="0">
                            <a:latin typeface="Cambria Math" panose="02040503050406030204" pitchFamily="18" charset="0"/>
                            <a:sym typeface="Symbol" panose="05050102010706020507" pitchFamily="18" charset="2"/>
                          </a:rPr>
                          <m:t>𝑣</m:t>
                        </m:r>
                      </m:e>
                      <m:sub>
                        <m:r>
                          <m:rPr>
                            <m:sty m:val="p"/>
                          </m:rPr>
                          <a:rPr lang="el-GR" altLang="en-US" sz="2000" i="1" kern="0">
                            <a:latin typeface="Cambria Math" panose="02040503050406030204" pitchFamily="18" charset="0"/>
                            <a:sym typeface="Symbol" panose="05050102010706020507" pitchFamily="18" charset="2"/>
                          </a:rPr>
                          <m:t>π</m:t>
                        </m:r>
                      </m:sub>
                    </m:sSub>
                  </m:oMath>
                </a14:m>
                <a:endParaRPr lang="tr-TR" sz="2000" dirty="0"/>
              </a:p>
            </p:txBody>
          </p:sp>
        </mc:Choice>
        <mc:Fallback xmlns="">
          <p:sp>
            <p:nvSpPr>
              <p:cNvPr id="15" name="Rectangle 14">
                <a:extLst>
                  <a:ext uri="{FF2B5EF4-FFF2-40B4-BE49-F238E27FC236}">
                    <a16:creationId xmlns:a16="http://schemas.microsoft.com/office/drawing/2014/main" id="{288A28AD-AADD-43F8-B3D5-762278FAF44A}"/>
                  </a:ext>
                </a:extLst>
              </p:cNvPr>
              <p:cNvSpPr>
                <a:spLocks noRot="1" noChangeAspect="1" noMove="1" noResize="1" noEditPoints="1" noAdjustHandles="1" noChangeArrowheads="1" noChangeShapeType="1" noTextEdit="1"/>
              </p:cNvSpPr>
              <p:nvPr/>
            </p:nvSpPr>
            <p:spPr>
              <a:xfrm>
                <a:off x="5004048" y="3969923"/>
                <a:ext cx="2423908" cy="400110"/>
              </a:xfrm>
              <a:prstGeom prst="rect">
                <a:avLst/>
              </a:prstGeom>
              <a:blipFill>
                <a:blip r:embed="rId4"/>
                <a:stretch>
                  <a:fillRect b="-45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59B0545-BFB1-4CC5-B475-50FADE2DB295}"/>
                  </a:ext>
                </a:extLst>
              </p:cNvPr>
              <p:cNvSpPr/>
              <p:nvPr/>
            </p:nvSpPr>
            <p:spPr>
              <a:xfrm>
                <a:off x="4932040" y="3499260"/>
                <a:ext cx="225600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altLang="en-US" sz="2000" b="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𝑣</m:t>
                          </m:r>
                        </m:e>
                        <m:sub>
                          <m:r>
                            <a:rPr lang="tr-TR" altLang="en-US" sz="2000" b="0" i="1" kern="0" smtClean="0">
                              <a:latin typeface="Cambria Math" panose="02040503050406030204" pitchFamily="18" charset="0"/>
                              <a:sym typeface="Symbol" panose="05050102010706020507" pitchFamily="18" charset="2"/>
                            </a:rPr>
                            <m:t>𝑜𝑢𝑡</m:t>
                          </m:r>
                        </m:sub>
                      </m:sSub>
                      <m:r>
                        <a:rPr lang="tr-TR" altLang="en-US" sz="2000" b="0" i="1" kern="0" smtClean="0">
                          <a:latin typeface="Cambria Math" panose="02040503050406030204" pitchFamily="18" charset="0"/>
                          <a:sym typeface="Symbol" panose="05050102010706020507" pitchFamily="18" charset="2"/>
                        </a:rPr>
                        <m:t>=</m:t>
                      </m:r>
                      <m:sSub>
                        <m:sSubPr>
                          <m:ctrlPr>
                            <a:rPr lang="tr-TR" altLang="en-US" sz="2000" i="1" kern="0" smtClean="0">
                              <a:latin typeface="Cambria Math" panose="02040503050406030204" pitchFamily="18" charset="0"/>
                              <a:sym typeface="Symbol" panose="05050102010706020507" pitchFamily="18" charset="2"/>
                            </a:rPr>
                          </m:ctrlPr>
                        </m:sSubPr>
                        <m:e>
                          <m:sSub>
                            <m:sSubPr>
                              <m:ctrlPr>
                                <a:rPr lang="tr-TR" altLang="en-US" sz="2000" i="1" ker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m:t>
                              </m:r>
                              <m:r>
                                <a:rPr lang="tr-TR" altLang="en-US" sz="2000" b="0" i="1" kern="0" smtClean="0">
                                  <a:latin typeface="Cambria Math" panose="02040503050406030204" pitchFamily="18" charset="0"/>
                                  <a:sym typeface="Symbol" panose="05050102010706020507" pitchFamily="18" charset="2"/>
                                </a:rPr>
                                <m:t>𝑅</m:t>
                              </m:r>
                            </m:e>
                            <m:sub>
                              <m:r>
                                <a:rPr lang="en-US" altLang="en-US" sz="2000" b="0" i="1" kern="0" smtClean="0">
                                  <a:latin typeface="Cambria Math" panose="02040503050406030204" pitchFamily="18" charset="0"/>
                                  <a:sym typeface="Symbol" panose="05050102010706020507" pitchFamily="18" charset="2"/>
                                </a:rPr>
                                <m:t>𝑐</m:t>
                              </m:r>
                            </m:sub>
                          </m:sSub>
                          <m:sSub>
                            <m:sSubPr>
                              <m:ctrlPr>
                                <a:rPr lang="tr-TR"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 </m:t>
                              </m:r>
                              <m:r>
                                <a:rPr lang="tr-TR" sz="2000" i="1">
                                  <a:solidFill>
                                    <a:srgbClr val="000000"/>
                                  </a:solidFill>
                                  <a:latin typeface="Cambria Math" panose="02040503050406030204" pitchFamily="18" charset="0"/>
                                </a:rPr>
                                <m:t>𝑔</m:t>
                              </m:r>
                            </m:e>
                            <m:sub>
                              <m:r>
                                <a:rPr lang="tr-TR" sz="2000" i="1">
                                  <a:solidFill>
                                    <a:srgbClr val="000000"/>
                                  </a:solidFill>
                                  <a:latin typeface="Cambria Math" panose="02040503050406030204" pitchFamily="18" charset="0"/>
                                </a:rPr>
                                <m:t>𝑚</m:t>
                              </m:r>
                            </m:sub>
                          </m:sSub>
                          <m:r>
                            <a:rPr lang="en-US" altLang="en-US" sz="2000" b="0" i="1" kern="0" smtClean="0">
                              <a:latin typeface="Cambria Math" panose="02040503050406030204" pitchFamily="18" charset="0"/>
                              <a:sym typeface="Symbol" panose="05050102010706020507" pitchFamily="18" charset="2"/>
                            </a:rPr>
                            <m:t>𝑣</m:t>
                          </m:r>
                        </m:e>
                        <m:sub>
                          <m:r>
                            <m:rPr>
                              <m:sty m:val="p"/>
                            </m:rPr>
                            <a:rPr lang="el-GR" altLang="en-US" sz="2000" b="0" i="1" kern="0" smtClean="0">
                              <a:latin typeface="Cambria Math" panose="02040503050406030204" pitchFamily="18" charset="0"/>
                              <a:sym typeface="Symbol" panose="05050102010706020507" pitchFamily="18" charset="2"/>
                            </a:rPr>
                            <m:t>π</m:t>
                          </m:r>
                        </m:sub>
                      </m:sSub>
                    </m:oMath>
                  </m:oMathPara>
                </a14:m>
                <a:endParaRPr lang="tr-TR" sz="2000" dirty="0"/>
              </a:p>
            </p:txBody>
          </p:sp>
        </mc:Choice>
        <mc:Fallback xmlns="">
          <p:sp>
            <p:nvSpPr>
              <p:cNvPr id="16" name="Rectangle 15">
                <a:extLst>
                  <a:ext uri="{FF2B5EF4-FFF2-40B4-BE49-F238E27FC236}">
                    <a16:creationId xmlns:a16="http://schemas.microsoft.com/office/drawing/2014/main" id="{559B0545-BFB1-4CC5-B475-50FADE2DB295}"/>
                  </a:ext>
                </a:extLst>
              </p:cNvPr>
              <p:cNvSpPr>
                <a:spLocks noRot="1" noChangeAspect="1" noMove="1" noResize="1" noEditPoints="1" noAdjustHandles="1" noChangeArrowheads="1" noChangeShapeType="1" noTextEdit="1"/>
              </p:cNvSpPr>
              <p:nvPr/>
            </p:nvSpPr>
            <p:spPr>
              <a:xfrm>
                <a:off x="4932040" y="3499260"/>
                <a:ext cx="2256002" cy="400110"/>
              </a:xfrm>
              <a:prstGeom prst="rect">
                <a:avLst/>
              </a:prstGeom>
              <a:blipFill>
                <a:blip r:embed="rId5"/>
                <a:stretch>
                  <a:fillRect b="-10606"/>
                </a:stretch>
              </a:blipFill>
            </p:spPr>
            <p:txBody>
              <a:bodyPr/>
              <a:lstStyle/>
              <a:p>
                <a:r>
                  <a:rPr lang="en-GB">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9" grpId="0"/>
      <p:bldP spid="15" grpId="0"/>
      <p:bldP spid="1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6" name="Rectangle 2">
            <a:extLst>
              <a:ext uri="{FF2B5EF4-FFF2-40B4-BE49-F238E27FC236}">
                <a16:creationId xmlns:a16="http://schemas.microsoft.com/office/drawing/2014/main" id="{AFF425BB-177A-4D28-AB54-94DEFB540E43}"/>
              </a:ext>
            </a:extLst>
          </p:cNvPr>
          <p:cNvSpPr>
            <a:spLocks noGrp="1" noChangeArrowheads="1"/>
          </p:cNvSpPr>
          <p:nvPr>
            <p:ph type="title"/>
          </p:nvPr>
        </p:nvSpPr>
        <p:spPr>
          <a:xfrm>
            <a:off x="196957" y="263400"/>
            <a:ext cx="8229600" cy="540000"/>
          </a:xfrm>
        </p:spPr>
        <p:txBody>
          <a:bodyPr/>
          <a:lstStyle/>
          <a:p>
            <a:r>
              <a:rPr lang="en-US" altLang="en-US" b="1" dirty="0"/>
              <a:t>Input Impedance of CB</a:t>
            </a:r>
            <a:r>
              <a:rPr lang="tr-TR" altLang="en-US" b="1" dirty="0"/>
              <a:t> </a:t>
            </a:r>
            <a:r>
              <a:rPr lang="en-US" altLang="en-US" b="1" dirty="0"/>
              <a:t>Amplifier</a:t>
            </a:r>
          </a:p>
        </p:txBody>
      </p:sp>
      <p:sp>
        <p:nvSpPr>
          <p:cNvPr id="248837" name="Rectangle 3">
            <a:extLst>
              <a:ext uri="{FF2B5EF4-FFF2-40B4-BE49-F238E27FC236}">
                <a16:creationId xmlns:a16="http://schemas.microsoft.com/office/drawing/2014/main" id="{9B1BCFA3-BC0D-4FDC-9A57-FA41B31277C2}"/>
              </a:ext>
            </a:extLst>
          </p:cNvPr>
          <p:cNvSpPr>
            <a:spLocks noGrp="1" noChangeArrowheads="1"/>
          </p:cNvSpPr>
          <p:nvPr>
            <p:ph type="body" sz="half" idx="1"/>
          </p:nvPr>
        </p:nvSpPr>
        <p:spPr>
          <a:xfrm>
            <a:off x="522204" y="4769428"/>
            <a:ext cx="4625860" cy="934516"/>
          </a:xfrm>
        </p:spPr>
        <p:txBody>
          <a:bodyPr>
            <a:normAutofit/>
          </a:bodyPr>
          <a:lstStyle/>
          <a:p>
            <a:pPr eaLnBrk="1" hangingPunct="1">
              <a:lnSpc>
                <a:spcPct val="90000"/>
              </a:lnSpc>
            </a:pPr>
            <a:r>
              <a:rPr lang="en-US" altLang="en-US" dirty="0"/>
              <a:t>The input impedance of CB stage is much smaller than that of the CE stage.</a:t>
            </a:r>
          </a:p>
        </p:txBody>
      </p:sp>
      <p:pic>
        <p:nvPicPr>
          <p:cNvPr id="248838" name="Picture 8">
            <a:extLst>
              <a:ext uri="{FF2B5EF4-FFF2-40B4-BE49-F238E27FC236}">
                <a16:creationId xmlns:a16="http://schemas.microsoft.com/office/drawing/2014/main" id="{F93CAD90-A60B-4E1F-99CC-4261646F1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33" y="1029521"/>
            <a:ext cx="4264187" cy="2368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48841" name="Object 5">
            <a:extLst>
              <a:ext uri="{FF2B5EF4-FFF2-40B4-BE49-F238E27FC236}">
                <a16:creationId xmlns:a16="http://schemas.microsoft.com/office/drawing/2014/main" id="{9BBDDCA9-4D46-49FE-8A88-65C68E9C7328}"/>
              </a:ext>
            </a:extLst>
          </p:cNvPr>
          <p:cNvGraphicFramePr>
            <a:graphicFrameLocks noChangeAspect="1"/>
          </p:cNvGraphicFramePr>
          <p:nvPr>
            <p:extLst>
              <p:ext uri="{D42A27DB-BD31-4B8C-83A1-F6EECF244321}">
                <p14:modId xmlns:p14="http://schemas.microsoft.com/office/powerpoint/2010/main" val="507628220"/>
              </p:ext>
            </p:extLst>
          </p:nvPr>
        </p:nvGraphicFramePr>
        <p:xfrm>
          <a:off x="5773075" y="5122201"/>
          <a:ext cx="1084513" cy="900546"/>
        </p:xfrm>
        <a:graphic>
          <a:graphicData uri="http://schemas.openxmlformats.org/presentationml/2006/ole">
            <mc:AlternateContent xmlns:mc="http://schemas.openxmlformats.org/markup-compatibility/2006">
              <mc:Choice xmlns:v="urn:schemas-microsoft-com:vml" Requires="v">
                <p:oleObj spid="_x0000_s202872" name="Equation" r:id="rId4" imgW="1066800" imgH="800100" progId="Equation.3">
                  <p:embed/>
                </p:oleObj>
              </mc:Choice>
              <mc:Fallback>
                <p:oleObj name="Equation" r:id="rId4" imgW="1066800" imgH="800100" progId="Equation.3">
                  <p:embed/>
                  <p:pic>
                    <p:nvPicPr>
                      <p:cNvPr id="248841" name="Object 5">
                        <a:extLst>
                          <a:ext uri="{FF2B5EF4-FFF2-40B4-BE49-F238E27FC236}">
                            <a16:creationId xmlns:a16="http://schemas.microsoft.com/office/drawing/2014/main" id="{9BBDDCA9-4D46-49FE-8A88-65C68E9C73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3075" y="5122201"/>
                        <a:ext cx="1084513" cy="900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0" name="Object 5">
                <a:extLst>
                  <a:ext uri="{FF2B5EF4-FFF2-40B4-BE49-F238E27FC236}">
                    <a16:creationId xmlns:a16="http://schemas.microsoft.com/office/drawing/2014/main" id="{8ECCF513-44A7-4616-AFF6-07F415129E6A}"/>
                  </a:ext>
                </a:extLst>
              </p:cNvPr>
              <p:cNvSpPr txBox="1"/>
              <p:nvPr/>
            </p:nvSpPr>
            <p:spPr bwMode="auto">
              <a:xfrm>
                <a:off x="3992488" y="3273189"/>
                <a:ext cx="4906169" cy="1477826"/>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sSub>
                        <m:sSubPr>
                          <m:ctrlPr>
                            <a:rPr lang="en-GB" sz="2200" i="1" smtClean="0">
                              <a:solidFill>
                                <a:srgbClr val="000000"/>
                              </a:solidFill>
                              <a:latin typeface="Cambria Math" panose="02040503050406030204" pitchFamily="18" charset="0"/>
                            </a:rPr>
                          </m:ctrlPr>
                        </m:sSubPr>
                        <m:e>
                          <m:r>
                            <a:rPr lang="en-GB" sz="2200" i="1">
                              <a:solidFill>
                                <a:srgbClr val="000000"/>
                              </a:solidFill>
                              <a:latin typeface="Cambria Math" panose="02040503050406030204" pitchFamily="18" charset="0"/>
                            </a:rPr>
                            <m:t>𝑉</m:t>
                          </m:r>
                        </m:e>
                        <m:sub>
                          <m:r>
                            <a:rPr lang="en-GB" sz="2200" i="1">
                              <a:solidFill>
                                <a:srgbClr val="000000"/>
                              </a:solidFill>
                              <a:latin typeface="Cambria Math" panose="02040503050406030204" pitchFamily="18" charset="0"/>
                            </a:rPr>
                            <m:t>𝐴</m:t>
                          </m:r>
                        </m:sub>
                      </m:sSub>
                      <m:r>
                        <a:rPr lang="en-GB" sz="2200" i="1">
                          <a:solidFill>
                            <a:srgbClr val="000000"/>
                          </a:solidFill>
                          <a:latin typeface="Cambria Math" panose="02040503050406030204" pitchFamily="18" charset="0"/>
                        </a:rPr>
                        <m:t>=∞</m:t>
                      </m:r>
                    </m:oMath>
                    <m:oMath xmlns:m="http://schemas.openxmlformats.org/officeDocument/2006/math">
                      <m:sSub>
                        <m:sSubPr>
                          <m:ctrlPr>
                            <a:rPr lang="en-GB" sz="2200" i="1">
                              <a:solidFill>
                                <a:srgbClr val="000000"/>
                              </a:solidFill>
                              <a:latin typeface="Cambria Math" panose="02040503050406030204" pitchFamily="18" charset="0"/>
                            </a:rPr>
                          </m:ctrlPr>
                        </m:sSubPr>
                        <m:e>
                          <m:r>
                            <a:rPr lang="en-GB" sz="2200" i="1">
                              <a:solidFill>
                                <a:srgbClr val="000000"/>
                              </a:solidFill>
                              <a:latin typeface="Cambria Math" panose="02040503050406030204" pitchFamily="18" charset="0"/>
                            </a:rPr>
                            <m:t>𝑅</m:t>
                          </m:r>
                        </m:e>
                        <m:sub>
                          <m:r>
                            <a:rPr lang="en-GB" sz="2200" i="1">
                              <a:solidFill>
                                <a:srgbClr val="000000"/>
                              </a:solidFill>
                              <a:latin typeface="Cambria Math" panose="02040503050406030204" pitchFamily="18" charset="0"/>
                            </a:rPr>
                            <m:t>𝑖𝑛</m:t>
                          </m:r>
                        </m:sub>
                      </m:sSub>
                      <m:r>
                        <a:rPr lang="en-GB" sz="2200" i="1">
                          <a:solidFill>
                            <a:srgbClr val="000000"/>
                          </a:solidFill>
                          <a:latin typeface="Cambria Math" panose="02040503050406030204" pitchFamily="18" charset="0"/>
                        </a:rPr>
                        <m:t>=</m:t>
                      </m:r>
                      <m:f>
                        <m:fPr>
                          <m:ctrlPr>
                            <a:rPr lang="en-GB" sz="2200" i="1" smtClean="0">
                              <a:solidFill>
                                <a:srgbClr val="000000"/>
                              </a:solidFill>
                              <a:latin typeface="Cambria Math" panose="02040503050406030204" pitchFamily="18" charset="0"/>
                            </a:rPr>
                          </m:ctrlPr>
                        </m:fPr>
                        <m:num>
                          <m:sSub>
                            <m:sSubPr>
                              <m:ctrlPr>
                                <a:rPr lang="en-GB" sz="2200" i="1">
                                  <a:solidFill>
                                    <a:srgbClr val="000000"/>
                                  </a:solidFill>
                                  <a:latin typeface="Cambria Math" panose="02040503050406030204" pitchFamily="18" charset="0"/>
                                </a:rPr>
                              </m:ctrlPr>
                            </m:sSubPr>
                            <m:e>
                              <m:r>
                                <a:rPr lang="tr-TR" sz="2200" b="0" i="1" smtClean="0">
                                  <a:solidFill>
                                    <a:srgbClr val="000000"/>
                                  </a:solidFill>
                                  <a:latin typeface="Cambria Math" panose="02040503050406030204" pitchFamily="18" charset="0"/>
                                </a:rPr>
                                <m:t>𝑣</m:t>
                              </m:r>
                            </m:e>
                            <m:sub>
                              <m:r>
                                <a:rPr lang="tr-TR" sz="2200" b="0" i="1" smtClean="0">
                                  <a:solidFill>
                                    <a:srgbClr val="000000"/>
                                  </a:solidFill>
                                  <a:latin typeface="Cambria Math" panose="02040503050406030204" pitchFamily="18" charset="0"/>
                                </a:rPr>
                                <m:t>𝑥</m:t>
                              </m:r>
                            </m:sub>
                          </m:sSub>
                        </m:num>
                        <m:den>
                          <m:sSub>
                            <m:sSubPr>
                              <m:ctrlPr>
                                <a:rPr lang="en-GB" sz="2200" i="1">
                                  <a:solidFill>
                                    <a:srgbClr val="000000"/>
                                  </a:solidFill>
                                  <a:latin typeface="Cambria Math" panose="02040503050406030204" pitchFamily="18" charset="0"/>
                                </a:rPr>
                              </m:ctrlPr>
                            </m:sSubPr>
                            <m:e>
                              <m:r>
                                <a:rPr lang="tr-TR" sz="2200" b="0" i="1" smtClean="0">
                                  <a:solidFill>
                                    <a:srgbClr val="000000"/>
                                  </a:solidFill>
                                  <a:latin typeface="Cambria Math" panose="02040503050406030204" pitchFamily="18" charset="0"/>
                                </a:rPr>
                                <m:t>𝑖</m:t>
                              </m:r>
                            </m:e>
                            <m:sub>
                              <m:r>
                                <a:rPr lang="tr-TR" sz="2200" i="1">
                                  <a:solidFill>
                                    <a:srgbClr val="000000"/>
                                  </a:solidFill>
                                  <a:latin typeface="Cambria Math" panose="02040503050406030204" pitchFamily="18" charset="0"/>
                                </a:rPr>
                                <m:t>𝑥</m:t>
                              </m:r>
                            </m:sub>
                          </m:sSub>
                        </m:den>
                      </m:f>
                      <m:r>
                        <a:rPr lang="tr-TR" sz="2200" b="0" i="1" smtClean="0">
                          <a:solidFill>
                            <a:srgbClr val="000000"/>
                          </a:solidFill>
                          <a:latin typeface="Cambria Math" panose="02040503050406030204" pitchFamily="18" charset="0"/>
                        </a:rPr>
                        <m:t>=</m:t>
                      </m:r>
                      <m:f>
                        <m:fPr>
                          <m:ctrlPr>
                            <a:rPr lang="en-GB" sz="2200" i="1">
                              <a:solidFill>
                                <a:srgbClr val="000000"/>
                              </a:solidFill>
                              <a:latin typeface="Cambria Math" panose="02040503050406030204" pitchFamily="18" charset="0"/>
                            </a:rPr>
                          </m:ctrlPr>
                        </m:fPr>
                        <m:num>
                          <m:sSub>
                            <m:sSubPr>
                              <m:ctrlPr>
                                <a:rPr lang="en-GB" sz="2200" i="1">
                                  <a:solidFill>
                                    <a:srgbClr val="000000"/>
                                  </a:solidFill>
                                  <a:latin typeface="Cambria Math" panose="02040503050406030204" pitchFamily="18" charset="0"/>
                                </a:rPr>
                              </m:ctrlPr>
                            </m:sSubPr>
                            <m:e>
                              <m:r>
                                <a:rPr lang="tr-TR" sz="2200" i="1">
                                  <a:solidFill>
                                    <a:srgbClr val="000000"/>
                                  </a:solidFill>
                                  <a:latin typeface="Cambria Math" panose="02040503050406030204" pitchFamily="18" charset="0"/>
                                </a:rPr>
                                <m:t>𝑣</m:t>
                              </m:r>
                            </m:e>
                            <m:sub>
                              <m:r>
                                <a:rPr lang="tr-TR" sz="2200" i="1">
                                  <a:solidFill>
                                    <a:srgbClr val="000000"/>
                                  </a:solidFill>
                                  <a:latin typeface="Cambria Math" panose="02040503050406030204" pitchFamily="18" charset="0"/>
                                </a:rPr>
                                <m:t>𝑥</m:t>
                              </m:r>
                            </m:sub>
                          </m:sSub>
                        </m:num>
                        <m:den>
                          <m:r>
                            <a:rPr lang="tr-TR" sz="2200" b="0" i="1" smtClean="0">
                              <a:solidFill>
                                <a:srgbClr val="000000"/>
                              </a:solidFill>
                              <a:latin typeface="Cambria Math" panose="02040503050406030204" pitchFamily="18" charset="0"/>
                            </a:rPr>
                            <m:t>−(</m:t>
                          </m:r>
                          <m:sSub>
                            <m:sSubPr>
                              <m:ctrlPr>
                                <a:rPr lang="en-GB" sz="2200" i="1">
                                  <a:solidFill>
                                    <a:srgbClr val="000000"/>
                                  </a:solidFill>
                                  <a:latin typeface="Cambria Math" panose="02040503050406030204" pitchFamily="18" charset="0"/>
                                </a:rPr>
                              </m:ctrlPr>
                            </m:sSubPr>
                            <m:e>
                              <m:r>
                                <a:rPr lang="tr-TR" sz="2200" b="0" i="1" smtClean="0">
                                  <a:solidFill>
                                    <a:srgbClr val="000000"/>
                                  </a:solidFill>
                                  <a:latin typeface="Cambria Math" panose="02040503050406030204" pitchFamily="18" charset="0"/>
                                </a:rPr>
                                <m:t>𝑔</m:t>
                              </m:r>
                            </m:e>
                            <m:sub>
                              <m:r>
                                <a:rPr lang="tr-TR" sz="2200" b="0" i="1" smtClean="0">
                                  <a:solidFill>
                                    <a:srgbClr val="000000"/>
                                  </a:solidFill>
                                  <a:latin typeface="Cambria Math" panose="02040503050406030204" pitchFamily="18" charset="0"/>
                                </a:rPr>
                                <m:t>𝑚</m:t>
                              </m:r>
                            </m:sub>
                          </m:sSub>
                          <m:sSub>
                            <m:sSubPr>
                              <m:ctrlPr>
                                <a:rPr lang="en-GB" sz="2200" i="1">
                                  <a:solidFill>
                                    <a:srgbClr val="000000"/>
                                  </a:solidFill>
                                  <a:latin typeface="Cambria Math" panose="02040503050406030204" pitchFamily="18" charset="0"/>
                                </a:rPr>
                              </m:ctrlPr>
                            </m:sSubPr>
                            <m:e>
                              <m:r>
                                <a:rPr lang="tr-TR" sz="2200" b="0" i="1" smtClean="0">
                                  <a:solidFill>
                                    <a:srgbClr val="000000"/>
                                  </a:solidFill>
                                  <a:latin typeface="Cambria Math" panose="02040503050406030204" pitchFamily="18" charset="0"/>
                                </a:rPr>
                                <m:t>(−</m:t>
                              </m:r>
                              <m:r>
                                <a:rPr lang="tr-TR" sz="2200" i="1">
                                  <a:solidFill>
                                    <a:srgbClr val="000000"/>
                                  </a:solidFill>
                                  <a:latin typeface="Cambria Math" panose="02040503050406030204" pitchFamily="18" charset="0"/>
                                </a:rPr>
                                <m:t>𝑣</m:t>
                              </m:r>
                            </m:e>
                            <m:sub>
                              <m:r>
                                <a:rPr lang="tr-TR" sz="2200" i="1">
                                  <a:solidFill>
                                    <a:srgbClr val="000000"/>
                                  </a:solidFill>
                                  <a:latin typeface="Cambria Math" panose="02040503050406030204" pitchFamily="18" charset="0"/>
                                </a:rPr>
                                <m:t>𝑥</m:t>
                              </m:r>
                            </m:sub>
                          </m:sSub>
                          <m:r>
                            <a:rPr lang="tr-TR" sz="2200" b="0" i="1" smtClean="0">
                              <a:solidFill>
                                <a:srgbClr val="000000"/>
                              </a:solidFill>
                              <a:latin typeface="Cambria Math" panose="02040503050406030204" pitchFamily="18" charset="0"/>
                            </a:rPr>
                            <m:t>)+</m:t>
                          </m:r>
                          <m:f>
                            <m:fPr>
                              <m:ctrlPr>
                                <a:rPr lang="en-GB" sz="2200" i="1">
                                  <a:solidFill>
                                    <a:srgbClr val="000000"/>
                                  </a:solidFill>
                                  <a:latin typeface="Cambria Math" panose="02040503050406030204" pitchFamily="18" charset="0"/>
                                </a:rPr>
                              </m:ctrlPr>
                            </m:fPr>
                            <m:num>
                              <m:sSub>
                                <m:sSubPr>
                                  <m:ctrlPr>
                                    <a:rPr lang="en-GB" sz="2200" i="1">
                                      <a:solidFill>
                                        <a:srgbClr val="000000"/>
                                      </a:solidFill>
                                      <a:latin typeface="Cambria Math" panose="02040503050406030204" pitchFamily="18" charset="0"/>
                                    </a:rPr>
                                  </m:ctrlPr>
                                </m:sSubPr>
                                <m:e>
                                  <m:r>
                                    <a:rPr lang="tr-TR" sz="2200" b="0" i="1" smtClean="0">
                                      <a:solidFill>
                                        <a:srgbClr val="000000"/>
                                      </a:solidFill>
                                      <a:latin typeface="Cambria Math" panose="02040503050406030204" pitchFamily="18" charset="0"/>
                                    </a:rPr>
                                    <m:t>(−</m:t>
                                  </m:r>
                                  <m:r>
                                    <a:rPr lang="tr-TR" sz="2200" i="1">
                                      <a:solidFill>
                                        <a:srgbClr val="000000"/>
                                      </a:solidFill>
                                      <a:latin typeface="Cambria Math" panose="02040503050406030204" pitchFamily="18" charset="0"/>
                                    </a:rPr>
                                    <m:t>𝑣</m:t>
                                  </m:r>
                                </m:e>
                                <m:sub>
                                  <m:r>
                                    <a:rPr lang="tr-TR" sz="2200" i="1">
                                      <a:solidFill>
                                        <a:srgbClr val="000000"/>
                                      </a:solidFill>
                                      <a:latin typeface="Cambria Math" panose="02040503050406030204" pitchFamily="18" charset="0"/>
                                    </a:rPr>
                                    <m:t>𝑥</m:t>
                                  </m:r>
                                </m:sub>
                              </m:sSub>
                              <m:r>
                                <a:rPr lang="tr-TR" sz="2200" b="0" i="1" smtClean="0">
                                  <a:solidFill>
                                    <a:srgbClr val="000000"/>
                                  </a:solidFill>
                                  <a:latin typeface="Cambria Math" panose="02040503050406030204" pitchFamily="18" charset="0"/>
                                </a:rPr>
                                <m:t>)</m:t>
                              </m:r>
                            </m:num>
                            <m:den>
                              <m:sSub>
                                <m:sSubPr>
                                  <m:ctrlPr>
                                    <a:rPr lang="en-GB" sz="2200" i="1">
                                      <a:solidFill>
                                        <a:srgbClr val="000000"/>
                                      </a:solidFill>
                                      <a:latin typeface="Cambria Math" panose="02040503050406030204" pitchFamily="18" charset="0"/>
                                    </a:rPr>
                                  </m:ctrlPr>
                                </m:sSubPr>
                                <m:e>
                                  <m:r>
                                    <a:rPr lang="tr-TR" sz="2200" b="0" i="1" smtClean="0">
                                      <a:solidFill>
                                        <a:srgbClr val="000000"/>
                                      </a:solidFill>
                                      <a:latin typeface="Cambria Math" panose="02040503050406030204" pitchFamily="18" charset="0"/>
                                    </a:rPr>
                                    <m:t>𝑟</m:t>
                                  </m:r>
                                </m:e>
                                <m:sub>
                                  <m:r>
                                    <m:rPr>
                                      <m:sty m:val="p"/>
                                    </m:rPr>
                                    <a:rPr lang="el-GR" sz="2200" i="1" smtClean="0">
                                      <a:solidFill>
                                        <a:srgbClr val="000000"/>
                                      </a:solidFill>
                                      <a:latin typeface="Cambria Math" panose="02040503050406030204" pitchFamily="18" charset="0"/>
                                    </a:rPr>
                                    <m:t>π</m:t>
                                  </m:r>
                                </m:sub>
                              </m:sSub>
                            </m:den>
                          </m:f>
                          <m:r>
                            <a:rPr lang="tr-TR" sz="2200" b="0" i="1" smtClean="0">
                              <a:solidFill>
                                <a:srgbClr val="000000"/>
                              </a:solidFill>
                              <a:latin typeface="Cambria Math" panose="02040503050406030204" pitchFamily="18" charset="0"/>
                            </a:rPr>
                            <m:t>)</m:t>
                          </m:r>
                        </m:den>
                      </m:f>
                    </m:oMath>
                  </m:oMathPara>
                </a14:m>
                <a:endParaRPr lang="en-GB" sz="2200" dirty="0"/>
              </a:p>
            </p:txBody>
          </p:sp>
        </mc:Choice>
        <mc:Fallback xmlns="">
          <p:sp>
            <p:nvSpPr>
              <p:cNvPr id="10" name="Object 5">
                <a:extLst>
                  <a:ext uri="{FF2B5EF4-FFF2-40B4-BE49-F238E27FC236}">
                    <a16:creationId xmlns:a16="http://schemas.microsoft.com/office/drawing/2014/main" id="{8ECCF513-44A7-4616-AFF6-07F415129E6A}"/>
                  </a:ext>
                </a:extLst>
              </p:cNvPr>
              <p:cNvSpPr txBox="1">
                <a:spLocks noRot="1" noChangeAspect="1" noMove="1" noResize="1" noEditPoints="1" noAdjustHandles="1" noChangeArrowheads="1" noChangeShapeType="1" noTextEdit="1"/>
              </p:cNvSpPr>
              <p:nvPr/>
            </p:nvSpPr>
            <p:spPr bwMode="auto">
              <a:xfrm>
                <a:off x="3992488" y="3273189"/>
                <a:ext cx="4906169" cy="1477826"/>
              </a:xfrm>
              <a:prstGeom prst="rect">
                <a:avLst/>
              </a:prstGeom>
              <a:blipFill>
                <a:blip r:embed="rId6"/>
                <a:stretch>
                  <a:fillRect/>
                </a:stretch>
              </a:blipFill>
              <a:ln>
                <a:noFill/>
              </a:ln>
              <a:effectLst/>
              <a:extLst/>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Rectangle 3">
                <a:extLst>
                  <a:ext uri="{FF2B5EF4-FFF2-40B4-BE49-F238E27FC236}">
                    <a16:creationId xmlns:a16="http://schemas.microsoft.com/office/drawing/2014/main" id="{3D387480-38CE-49DB-842C-EABC24427982}"/>
                  </a:ext>
                </a:extLst>
              </p:cNvPr>
              <p:cNvSpPr txBox="1">
                <a:spLocks noChangeArrowheads="1"/>
              </p:cNvSpPr>
              <p:nvPr/>
            </p:nvSpPr>
            <p:spPr>
              <a:xfrm>
                <a:off x="3198166" y="5791425"/>
                <a:ext cx="1872208" cy="799716"/>
              </a:xfrm>
              <a:prstGeom prst="wedgeRoundRectCallout">
                <a:avLst>
                  <a:gd name="adj1" fmla="val 79283"/>
                  <a:gd name="adj2" fmla="val -71790"/>
                  <a:gd name="adj3" fmla="val 16667"/>
                </a:avLst>
              </a:prstGeom>
              <a:ln w="19050">
                <a:solidFill>
                  <a:schemeClr val="tx1"/>
                </a:solidFill>
              </a:ln>
            </p:spPr>
            <p:txBody>
              <a:bodyPr vert="horz" lIns="91440" tIns="45720" rIns="91440" bIns="45720" rtlCol="0">
                <a:normAutofit fontScale="85000" lnSpcReduction="10000"/>
              </a:bodyPr>
              <a:lstStyle>
                <a:lvl1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1pPr>
                <a:lvl2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2pPr>
                <a:lvl3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3pPr>
                <a:lvl4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4pPr>
                <a:lvl5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buNone/>
                </a:pPr>
                <a14:m>
                  <m:oMath xmlns:m="http://schemas.openxmlformats.org/officeDocument/2006/math">
                    <m:f>
                      <m:fPr>
                        <m:ctrlPr>
                          <a:rPr lang="en-GB" sz="3100" i="1" smtClean="0">
                            <a:solidFill>
                              <a:srgbClr val="000000"/>
                            </a:solidFill>
                            <a:latin typeface="Cambria Math" panose="02040503050406030204" pitchFamily="18" charset="0"/>
                          </a:rPr>
                        </m:ctrlPr>
                      </m:fPr>
                      <m:num>
                        <m:r>
                          <a:rPr lang="tr-TR" sz="3100" b="0" i="1" smtClean="0">
                            <a:solidFill>
                              <a:srgbClr val="000000"/>
                            </a:solidFill>
                            <a:latin typeface="Cambria Math" panose="02040503050406030204" pitchFamily="18" charset="0"/>
                          </a:rPr>
                          <m:t>1</m:t>
                        </m:r>
                      </m:num>
                      <m:den>
                        <m:sSub>
                          <m:sSubPr>
                            <m:ctrlPr>
                              <a:rPr lang="en-GB" sz="3100" i="1">
                                <a:solidFill>
                                  <a:srgbClr val="000000"/>
                                </a:solidFill>
                                <a:latin typeface="Cambria Math" panose="02040503050406030204" pitchFamily="18" charset="0"/>
                              </a:rPr>
                            </m:ctrlPr>
                          </m:sSubPr>
                          <m:e>
                            <m:r>
                              <a:rPr lang="tr-TR" sz="3100" i="1">
                                <a:solidFill>
                                  <a:srgbClr val="000000"/>
                                </a:solidFill>
                                <a:latin typeface="Cambria Math" panose="02040503050406030204" pitchFamily="18" charset="0"/>
                              </a:rPr>
                              <m:t>𝑟</m:t>
                            </m:r>
                          </m:e>
                          <m:sub>
                            <m:r>
                              <m:rPr>
                                <m:sty m:val="p"/>
                              </m:rPr>
                              <a:rPr lang="el-GR" sz="3100" i="1">
                                <a:solidFill>
                                  <a:srgbClr val="000000"/>
                                </a:solidFill>
                                <a:latin typeface="Cambria Math" panose="02040503050406030204" pitchFamily="18" charset="0"/>
                              </a:rPr>
                              <m:t>π</m:t>
                            </m:r>
                          </m:sub>
                        </m:sSub>
                      </m:den>
                    </m:f>
                    <m:r>
                      <a:rPr lang="el-GR" sz="3100" i="1">
                        <a:solidFill>
                          <a:srgbClr val="000000"/>
                        </a:solidFill>
                        <a:latin typeface="Cambria Math" panose="02040503050406030204" pitchFamily="18" charset="0"/>
                      </a:rPr>
                      <m:t> </m:t>
                    </m:r>
                  </m:oMath>
                </a14:m>
                <a:r>
                  <a:rPr lang="en-US" altLang="en-US" dirty="0"/>
                  <a:t> is neglected</a:t>
                </a:r>
              </a:p>
            </p:txBody>
          </p:sp>
        </mc:Choice>
        <mc:Fallback xmlns="">
          <p:sp>
            <p:nvSpPr>
              <p:cNvPr id="12" name="Rectangle 3">
                <a:extLst>
                  <a:ext uri="{FF2B5EF4-FFF2-40B4-BE49-F238E27FC236}">
                    <a16:creationId xmlns:a16="http://schemas.microsoft.com/office/drawing/2014/main" id="{3D387480-38CE-49DB-842C-EABC24427982}"/>
                  </a:ext>
                </a:extLst>
              </p:cNvPr>
              <p:cNvSpPr txBox="1">
                <a:spLocks noRot="1" noChangeAspect="1" noMove="1" noResize="1" noEditPoints="1" noAdjustHandles="1" noChangeArrowheads="1" noChangeShapeType="1" noTextEdit="1"/>
              </p:cNvSpPr>
              <p:nvPr/>
            </p:nvSpPr>
            <p:spPr>
              <a:xfrm>
                <a:off x="3198166" y="5791425"/>
                <a:ext cx="1872208" cy="799716"/>
              </a:xfrm>
              <a:prstGeom prst="wedgeRoundRectCallout">
                <a:avLst>
                  <a:gd name="adj1" fmla="val 79283"/>
                  <a:gd name="adj2" fmla="val -71790"/>
                  <a:gd name="adj3" fmla="val 16667"/>
                </a:avLst>
              </a:prstGeom>
              <a:blipFill>
                <a:blip r:embed="rId7"/>
                <a:stretch>
                  <a:fillRect/>
                </a:stretch>
              </a:blipFill>
              <a:ln w="19050">
                <a:solidFill>
                  <a:schemeClr val="tx1"/>
                </a:solidFill>
              </a:ln>
            </p:spPr>
            <p:txBody>
              <a:bodyPr/>
              <a:lstStyle/>
              <a:p>
                <a:r>
                  <a:rPr lang="en-GB">
                    <a:noFill/>
                  </a:rPr>
                  <a:t> </a:t>
                </a:r>
              </a:p>
            </p:txBody>
          </p:sp>
        </mc:Fallback>
      </mc:AlternateContent>
      <p:pic>
        <p:nvPicPr>
          <p:cNvPr id="3" name="Picture 2">
            <a:extLst>
              <a:ext uri="{FF2B5EF4-FFF2-40B4-BE49-F238E27FC236}">
                <a16:creationId xmlns:a16="http://schemas.microsoft.com/office/drawing/2014/main" id="{A2CF65DC-6567-4BAA-BEFE-594A709343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8064" y="830639"/>
            <a:ext cx="3419048" cy="203809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F723F3-C5EB-402B-99E5-14557FA0C2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752" y="901724"/>
            <a:ext cx="3419048" cy="2038095"/>
          </a:xfrm>
          <a:prstGeom prst="rect">
            <a:avLst/>
          </a:prstGeom>
        </p:spPr>
      </p:pic>
      <p:pic>
        <p:nvPicPr>
          <p:cNvPr id="9" name="Picture 6">
            <a:extLst>
              <a:ext uri="{FF2B5EF4-FFF2-40B4-BE49-F238E27FC236}">
                <a16:creationId xmlns:a16="http://schemas.microsoft.com/office/drawing/2014/main" id="{D91ED799-5007-4D69-AEA5-37E3F28EA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901724"/>
            <a:ext cx="3847994" cy="3369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0884" name="Rectangle 2">
            <a:extLst>
              <a:ext uri="{FF2B5EF4-FFF2-40B4-BE49-F238E27FC236}">
                <a16:creationId xmlns:a16="http://schemas.microsoft.com/office/drawing/2014/main" id="{8A16FEA7-C0B7-4D61-BD50-A28783694AC1}"/>
              </a:ext>
            </a:extLst>
          </p:cNvPr>
          <p:cNvSpPr>
            <a:spLocks noGrp="1" noChangeArrowheads="1"/>
          </p:cNvSpPr>
          <p:nvPr>
            <p:ph type="title"/>
          </p:nvPr>
        </p:nvSpPr>
        <p:spPr/>
        <p:txBody>
          <a:bodyPr/>
          <a:lstStyle/>
          <a:p>
            <a:pPr eaLnBrk="1" hangingPunct="1"/>
            <a:r>
              <a:rPr lang="en-US" altLang="en-US" b="1" dirty="0"/>
              <a:t>Output Impedance of CB Stage</a:t>
            </a:r>
          </a:p>
        </p:txBody>
      </p:sp>
      <mc:AlternateContent xmlns:mc="http://schemas.openxmlformats.org/markup-compatibility/2006" xmlns:a14="http://schemas.microsoft.com/office/drawing/2010/main">
        <mc:Choice Requires="a14">
          <p:sp>
            <p:nvSpPr>
              <p:cNvPr id="250889" name="Object 5">
                <a:extLst>
                  <a:ext uri="{FF2B5EF4-FFF2-40B4-BE49-F238E27FC236}">
                    <a16:creationId xmlns:a16="http://schemas.microsoft.com/office/drawing/2014/main" id="{FA15892B-6132-4D65-9A16-8EF6E3BFD2C0}"/>
                  </a:ext>
                </a:extLst>
              </p:cNvPr>
              <p:cNvSpPr txBox="1"/>
              <p:nvPr/>
            </p:nvSpPr>
            <p:spPr bwMode="auto">
              <a:xfrm>
                <a:off x="5508104" y="2586556"/>
                <a:ext cx="1944216" cy="698427"/>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tr-TR" sz="2400" i="1">
                              <a:solidFill>
                                <a:srgbClr val="000000"/>
                              </a:solidFill>
                              <a:latin typeface="Cambria Math" panose="02040503050406030204" pitchFamily="18" charset="0"/>
                            </a:rPr>
                          </m:ctrlPr>
                        </m:sSubPr>
                        <m:e>
                          <m:r>
                            <a:rPr lang="tr-TR" sz="2400" i="1">
                              <a:solidFill>
                                <a:srgbClr val="000000"/>
                              </a:solidFill>
                              <a:latin typeface="Cambria Math" panose="02040503050406030204" pitchFamily="18" charset="0"/>
                            </a:rPr>
                            <m:t>𝑅</m:t>
                          </m:r>
                        </m:e>
                        <m:sub>
                          <m:r>
                            <a:rPr lang="tr-TR" sz="2400" i="1">
                              <a:solidFill>
                                <a:srgbClr val="000000"/>
                              </a:solidFill>
                              <a:latin typeface="Cambria Math" panose="02040503050406030204" pitchFamily="18" charset="0"/>
                            </a:rPr>
                            <m:t>𝑜𝑢𝑡</m:t>
                          </m:r>
                        </m:sub>
                      </m:sSub>
                      <m:r>
                        <a:rPr lang="tr-TR" sz="2400" i="1">
                          <a:solidFill>
                            <a:srgbClr val="000000"/>
                          </a:solidFill>
                          <a:latin typeface="Cambria Math" panose="02040503050406030204" pitchFamily="18" charset="0"/>
                        </a:rPr>
                        <m:t>=</m:t>
                      </m:r>
                      <m:sSub>
                        <m:sSubPr>
                          <m:ctrlPr>
                            <a:rPr lang="tr-TR" sz="2400" i="1">
                              <a:solidFill>
                                <a:srgbClr val="000000"/>
                              </a:solidFill>
                              <a:latin typeface="Cambria Math" panose="02040503050406030204" pitchFamily="18" charset="0"/>
                            </a:rPr>
                          </m:ctrlPr>
                        </m:sSubPr>
                        <m:e>
                          <m:r>
                            <a:rPr lang="tr-TR" sz="2400" i="1">
                              <a:solidFill>
                                <a:srgbClr val="000000"/>
                              </a:solidFill>
                              <a:latin typeface="Cambria Math" panose="02040503050406030204" pitchFamily="18" charset="0"/>
                            </a:rPr>
                            <m:t>𝑅</m:t>
                          </m:r>
                        </m:e>
                        <m:sub>
                          <m:r>
                            <a:rPr lang="tr-TR" sz="2400" i="1">
                              <a:solidFill>
                                <a:srgbClr val="000000"/>
                              </a:solidFill>
                              <a:latin typeface="Cambria Math" panose="02040503050406030204" pitchFamily="18" charset="0"/>
                            </a:rPr>
                            <m:t>𝐶</m:t>
                          </m:r>
                        </m:sub>
                      </m:sSub>
                    </m:oMath>
                  </m:oMathPara>
                </a14:m>
                <a:endParaRPr lang="tr-TR" sz="2400" dirty="0"/>
              </a:p>
            </p:txBody>
          </p:sp>
        </mc:Choice>
        <mc:Fallback xmlns="">
          <p:sp>
            <p:nvSpPr>
              <p:cNvPr id="250889" name="Object 5">
                <a:extLst>
                  <a:ext uri="{FF2B5EF4-FFF2-40B4-BE49-F238E27FC236}">
                    <a16:creationId xmlns:a16="http://schemas.microsoft.com/office/drawing/2014/main" id="{FA15892B-6132-4D65-9A16-8EF6E3BFD2C0}"/>
                  </a:ext>
                </a:extLst>
              </p:cNvPr>
              <p:cNvSpPr txBox="1">
                <a:spLocks noRot="1" noChangeAspect="1" noMove="1" noResize="1" noEditPoints="1" noAdjustHandles="1" noChangeArrowheads="1" noChangeShapeType="1" noTextEdit="1"/>
              </p:cNvSpPr>
              <p:nvPr/>
            </p:nvSpPr>
            <p:spPr bwMode="auto">
              <a:xfrm>
                <a:off x="5508104" y="2586556"/>
                <a:ext cx="1944216" cy="698427"/>
              </a:xfrm>
              <a:prstGeom prst="rect">
                <a:avLst/>
              </a:prstGeom>
              <a:blipFill>
                <a:blip r:embed="rId4"/>
                <a:stretch>
                  <a:fillRect/>
                </a:stretch>
              </a:blipFill>
              <a:ln>
                <a:noFill/>
              </a:ln>
              <a:effectLst/>
              <a:extLst/>
            </p:spPr>
            <p:txBody>
              <a:bodyPr/>
              <a:lstStyle/>
              <a:p>
                <a:r>
                  <a:rPr lang="tr-TR">
                    <a:noFill/>
                  </a:rPr>
                  <a:t> </a:t>
                </a:r>
              </a:p>
            </p:txBody>
          </p:sp>
        </mc:Fallback>
      </mc:AlternateContent>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71FF98-27FB-4F69-9BA1-83F10F121E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503" y="473754"/>
            <a:ext cx="3390476" cy="2304762"/>
          </a:xfrm>
          <a:prstGeom prst="rect">
            <a:avLst/>
          </a:prstGeom>
        </p:spPr>
      </p:pic>
      <p:sp>
        <p:nvSpPr>
          <p:cNvPr id="251908" name="Rectangle 2">
            <a:extLst>
              <a:ext uri="{FF2B5EF4-FFF2-40B4-BE49-F238E27FC236}">
                <a16:creationId xmlns:a16="http://schemas.microsoft.com/office/drawing/2014/main" id="{35044C30-0E06-4EE3-AF8C-44FC226C408D}"/>
              </a:ext>
            </a:extLst>
          </p:cNvPr>
          <p:cNvSpPr>
            <a:spLocks noGrp="1" noChangeArrowheads="1"/>
          </p:cNvSpPr>
          <p:nvPr>
            <p:ph type="title"/>
          </p:nvPr>
        </p:nvSpPr>
        <p:spPr/>
        <p:txBody>
          <a:bodyPr/>
          <a:lstStyle/>
          <a:p>
            <a:pPr eaLnBrk="1" hangingPunct="1"/>
            <a:r>
              <a:rPr lang="en-US" altLang="en-US" b="1" dirty="0"/>
              <a:t>CB with Source Resistance</a:t>
            </a:r>
          </a:p>
        </p:txBody>
      </p:sp>
      <p:sp>
        <p:nvSpPr>
          <p:cNvPr id="251909" name="Rectangle 3">
            <a:extLst>
              <a:ext uri="{FF2B5EF4-FFF2-40B4-BE49-F238E27FC236}">
                <a16:creationId xmlns:a16="http://schemas.microsoft.com/office/drawing/2014/main" id="{B65FD486-B74E-442B-915C-C153A29BAA03}"/>
              </a:ext>
            </a:extLst>
          </p:cNvPr>
          <p:cNvSpPr>
            <a:spLocks noGrp="1" noChangeArrowheads="1"/>
          </p:cNvSpPr>
          <p:nvPr>
            <p:ph type="body" sz="half" idx="1"/>
          </p:nvPr>
        </p:nvSpPr>
        <p:spPr>
          <a:xfrm>
            <a:off x="457200" y="5375378"/>
            <a:ext cx="7772400" cy="999413"/>
          </a:xfrm>
        </p:spPr>
        <p:txBody>
          <a:bodyPr>
            <a:normAutofit/>
          </a:bodyPr>
          <a:lstStyle/>
          <a:p>
            <a:pPr eaLnBrk="1" hangingPunct="1">
              <a:lnSpc>
                <a:spcPct val="90000"/>
              </a:lnSpc>
            </a:pPr>
            <a:r>
              <a:rPr lang="en-US" altLang="en-US" sz="1800" dirty="0"/>
              <a:t>With an inclusion of a source resistor, the input signal is attenuated before it reaches the emitter of the amplifier; therefore, we see a lower voltage gain. </a:t>
            </a:r>
          </a:p>
        </p:txBody>
      </p:sp>
      <mc:AlternateContent xmlns:mc="http://schemas.openxmlformats.org/markup-compatibility/2006" xmlns:a14="http://schemas.microsoft.com/office/drawing/2010/main">
        <mc:Choice Requires="a14">
          <p:sp>
            <p:nvSpPr>
              <p:cNvPr id="251913" name="Object 5">
                <a:extLst>
                  <a:ext uri="{FF2B5EF4-FFF2-40B4-BE49-F238E27FC236}">
                    <a16:creationId xmlns:a16="http://schemas.microsoft.com/office/drawing/2014/main" id="{D61CDF3D-90F6-46D2-8C5A-551839D34FC7}"/>
                  </a:ext>
                </a:extLst>
              </p:cNvPr>
              <p:cNvSpPr txBox="1"/>
              <p:nvPr/>
            </p:nvSpPr>
            <p:spPr bwMode="auto">
              <a:xfrm>
                <a:off x="4055054" y="3765021"/>
                <a:ext cx="4321168" cy="1161268"/>
              </a:xfrm>
              <a:prstGeom prst="rect">
                <a:avLst/>
              </a:prstGeom>
              <a:noFill/>
              <a:ln>
                <a:noFill/>
              </a:ln>
              <a:effectLst/>
              <a:extLst/>
            </p:spPr>
            <p:txBody>
              <a:bodyPr>
                <a:normAutofit/>
              </a:bodyPr>
              <a:lstStyle/>
              <a:p>
                <a14:m>
                  <m:oMath xmlns:m="http://schemas.openxmlformats.org/officeDocument/2006/math">
                    <m:sSub>
                      <m:sSubPr>
                        <m:ctrlPr>
                          <a:rPr lang="tr-TR" sz="2000" i="1" smtClean="0">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𝐴</m:t>
                        </m:r>
                      </m:e>
                      <m:sub>
                        <m:r>
                          <a:rPr lang="tr-TR" sz="2000" i="1">
                            <a:solidFill>
                              <a:srgbClr val="000000"/>
                            </a:solidFill>
                            <a:latin typeface="Cambria Math" panose="02040503050406030204" pitchFamily="18" charset="0"/>
                          </a:rPr>
                          <m:t>𝑣</m:t>
                        </m:r>
                      </m:sub>
                    </m:sSub>
                    <m:r>
                      <a:rPr lang="tr-TR" sz="2000" i="1">
                        <a:solidFill>
                          <a:srgbClr val="000000"/>
                        </a:solidFill>
                        <a:latin typeface="Cambria Math" panose="02040503050406030204" pitchFamily="18" charset="0"/>
                      </a:rPr>
                      <m:t>=</m:t>
                    </m:r>
                    <m:f>
                      <m:fPr>
                        <m:ctrlPr>
                          <a:rPr lang="tr-TR" sz="2000" i="1">
                            <a:solidFill>
                              <a:srgbClr val="000000"/>
                            </a:solidFill>
                            <a:latin typeface="Cambria Math" panose="02040503050406030204" pitchFamily="18" charset="0"/>
                          </a:rPr>
                        </m:ctrlPr>
                      </m:fPr>
                      <m:num>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𝑅</m:t>
                            </m:r>
                          </m:e>
                          <m:sub>
                            <m:r>
                              <a:rPr lang="tr-TR" sz="2000" i="1">
                                <a:solidFill>
                                  <a:srgbClr val="000000"/>
                                </a:solidFill>
                                <a:latin typeface="Cambria Math" panose="02040503050406030204" pitchFamily="18" charset="0"/>
                              </a:rPr>
                              <m:t>𝐶</m:t>
                            </m:r>
                          </m:sub>
                        </m:sSub>
                      </m:num>
                      <m:den>
                        <m:f>
                          <m:fPr>
                            <m:ctrlPr>
                              <a:rPr lang="tr-TR" sz="2000" i="1">
                                <a:solidFill>
                                  <a:srgbClr val="000000"/>
                                </a:solidFill>
                                <a:latin typeface="Cambria Math" panose="02040503050406030204" pitchFamily="18" charset="0"/>
                              </a:rPr>
                            </m:ctrlPr>
                          </m:fPr>
                          <m:num>
                            <m:r>
                              <a:rPr lang="tr-TR" sz="2000" i="1">
                                <a:solidFill>
                                  <a:srgbClr val="000000"/>
                                </a:solidFill>
                                <a:latin typeface="Cambria Math" panose="02040503050406030204" pitchFamily="18" charset="0"/>
                              </a:rPr>
                              <m:t>1</m:t>
                            </m:r>
                          </m:num>
                          <m:den>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𝑔</m:t>
                                </m:r>
                              </m:e>
                              <m:sub>
                                <m:r>
                                  <a:rPr lang="tr-TR" sz="2000" i="1">
                                    <a:solidFill>
                                      <a:srgbClr val="000000"/>
                                    </a:solidFill>
                                    <a:latin typeface="Cambria Math" panose="02040503050406030204" pitchFamily="18" charset="0"/>
                                  </a:rPr>
                                  <m:t>𝑚</m:t>
                                </m:r>
                              </m:sub>
                            </m:sSub>
                          </m:den>
                        </m:f>
                        <m:r>
                          <a:rPr lang="tr-TR" sz="2000" i="1">
                            <a:solidFill>
                              <a:srgbClr val="000000"/>
                            </a:solidFill>
                            <a:latin typeface="Cambria Math" panose="02040503050406030204" pitchFamily="18" charset="0"/>
                          </a:rPr>
                          <m:t>+</m:t>
                        </m:r>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𝑅</m:t>
                            </m:r>
                          </m:e>
                          <m:sub>
                            <m:r>
                              <a:rPr lang="tr-TR" sz="2000" i="1">
                                <a:solidFill>
                                  <a:srgbClr val="000000"/>
                                </a:solidFill>
                                <a:latin typeface="Cambria Math" panose="02040503050406030204" pitchFamily="18" charset="0"/>
                              </a:rPr>
                              <m:t>𝑆</m:t>
                            </m:r>
                          </m:sub>
                        </m:sSub>
                        <m:r>
                          <a:rPr lang="en-US" sz="2000" b="0" i="1" smtClean="0">
                            <a:solidFill>
                              <a:srgbClr val="000000"/>
                            </a:solidFill>
                            <a:latin typeface="Cambria Math" panose="02040503050406030204" pitchFamily="18" charset="0"/>
                          </a:rPr>
                          <m:t>(1+</m:t>
                        </m:r>
                        <m:f>
                          <m:fPr>
                            <m:ctrlPr>
                              <a:rPr lang="tr-TR"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sSub>
                              <m:sSubPr>
                                <m:ctrlPr>
                                  <a:rPr lang="tr-TR" sz="2000" i="1">
                                    <a:solidFill>
                                      <a:srgbClr val="000000"/>
                                    </a:solidFill>
                                    <a:latin typeface="Cambria Math" panose="02040503050406030204" pitchFamily="18" charset="0"/>
                                  </a:rPr>
                                </m:ctrlPr>
                              </m:sSubPr>
                              <m:e>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𝑔</m:t>
                                    </m:r>
                                  </m:e>
                                  <m:sub>
                                    <m:r>
                                      <a:rPr lang="tr-TR" sz="2000" i="1">
                                        <a:solidFill>
                                          <a:srgbClr val="000000"/>
                                        </a:solidFill>
                                        <a:latin typeface="Cambria Math" panose="02040503050406030204" pitchFamily="18" charset="0"/>
                                      </a:rPr>
                                      <m:t>𝑚</m:t>
                                    </m:r>
                                  </m:sub>
                                </m:sSub>
                                <m:r>
                                  <a:rPr lang="en-US" sz="2000" i="1">
                                    <a:solidFill>
                                      <a:srgbClr val="000000"/>
                                    </a:solidFill>
                                    <a:latin typeface="Cambria Math" panose="02040503050406030204" pitchFamily="18" charset="0"/>
                                  </a:rPr>
                                  <m:t>𝑟</m:t>
                                </m:r>
                              </m:e>
                              <m:sub>
                                <m:r>
                                  <m:rPr>
                                    <m:sty m:val="p"/>
                                  </m:rPr>
                                  <a:rPr lang="el-GR" sz="2000" i="1">
                                    <a:solidFill>
                                      <a:srgbClr val="000000"/>
                                    </a:solidFill>
                                    <a:latin typeface="Cambria Math" panose="02040503050406030204" pitchFamily="18" charset="0"/>
                                  </a:rPr>
                                  <m:t>π</m:t>
                                </m:r>
                              </m:sub>
                            </m:sSub>
                          </m:den>
                        </m:f>
                        <m:r>
                          <a:rPr lang="en-US" sz="2000" b="0" i="1" smtClean="0">
                            <a:solidFill>
                              <a:srgbClr val="000000"/>
                            </a:solidFill>
                            <a:latin typeface="Cambria Math" panose="02040503050406030204" pitchFamily="18" charset="0"/>
                          </a:rPr>
                          <m:t>)</m:t>
                        </m:r>
                      </m:den>
                    </m:f>
                  </m:oMath>
                </a14:m>
                <a:r>
                  <a:rPr lang="en-US" sz="2000" dirty="0"/>
                  <a:t> </a:t>
                </a:r>
                <a14:m>
                  <m:oMath xmlns:m="http://schemas.openxmlformats.org/officeDocument/2006/math">
                    <m:r>
                      <a:rPr lang="tr-TR" sz="2000" i="1">
                        <a:solidFill>
                          <a:srgbClr val="000000"/>
                        </a:solidFill>
                        <a:latin typeface="Cambria Math" panose="02040503050406030204" pitchFamily="18" charset="0"/>
                      </a:rPr>
                      <m:t>≈</m:t>
                    </m:r>
                    <m:f>
                      <m:fPr>
                        <m:ctrlPr>
                          <a:rPr lang="tr-TR" sz="2000" i="1">
                            <a:solidFill>
                              <a:srgbClr val="000000"/>
                            </a:solidFill>
                            <a:latin typeface="Cambria Math" panose="02040503050406030204" pitchFamily="18" charset="0"/>
                          </a:rPr>
                        </m:ctrlPr>
                      </m:fPr>
                      <m:num>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𝑅</m:t>
                            </m:r>
                          </m:e>
                          <m:sub>
                            <m:r>
                              <a:rPr lang="tr-TR" sz="2000" i="1">
                                <a:solidFill>
                                  <a:srgbClr val="000000"/>
                                </a:solidFill>
                                <a:latin typeface="Cambria Math" panose="02040503050406030204" pitchFamily="18" charset="0"/>
                              </a:rPr>
                              <m:t>𝐶</m:t>
                            </m:r>
                          </m:sub>
                        </m:sSub>
                      </m:num>
                      <m:den>
                        <m:f>
                          <m:fPr>
                            <m:ctrlPr>
                              <a:rPr lang="tr-TR" sz="2000" i="1">
                                <a:solidFill>
                                  <a:srgbClr val="000000"/>
                                </a:solidFill>
                                <a:latin typeface="Cambria Math" panose="02040503050406030204" pitchFamily="18" charset="0"/>
                              </a:rPr>
                            </m:ctrlPr>
                          </m:fPr>
                          <m:num>
                            <m:r>
                              <a:rPr lang="tr-TR" sz="2000" i="1">
                                <a:solidFill>
                                  <a:srgbClr val="000000"/>
                                </a:solidFill>
                                <a:latin typeface="Cambria Math" panose="02040503050406030204" pitchFamily="18" charset="0"/>
                              </a:rPr>
                              <m:t>1</m:t>
                            </m:r>
                          </m:num>
                          <m:den>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𝑔</m:t>
                                </m:r>
                              </m:e>
                              <m:sub>
                                <m:r>
                                  <a:rPr lang="tr-TR" sz="2000" i="1">
                                    <a:solidFill>
                                      <a:srgbClr val="000000"/>
                                    </a:solidFill>
                                    <a:latin typeface="Cambria Math" panose="02040503050406030204" pitchFamily="18" charset="0"/>
                                  </a:rPr>
                                  <m:t>𝑚</m:t>
                                </m:r>
                              </m:sub>
                            </m:sSub>
                          </m:den>
                        </m:f>
                        <m:r>
                          <a:rPr lang="tr-TR" sz="2000" i="1">
                            <a:solidFill>
                              <a:srgbClr val="000000"/>
                            </a:solidFill>
                            <a:latin typeface="Cambria Math" panose="02040503050406030204" pitchFamily="18" charset="0"/>
                          </a:rPr>
                          <m:t>+</m:t>
                        </m:r>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𝑅</m:t>
                            </m:r>
                          </m:e>
                          <m:sub>
                            <m:r>
                              <a:rPr lang="tr-TR" sz="2000" i="1">
                                <a:solidFill>
                                  <a:srgbClr val="000000"/>
                                </a:solidFill>
                                <a:latin typeface="Cambria Math" panose="02040503050406030204" pitchFamily="18" charset="0"/>
                              </a:rPr>
                              <m:t>𝑆</m:t>
                            </m:r>
                          </m:sub>
                        </m:sSub>
                      </m:den>
                    </m:f>
                  </m:oMath>
                </a14:m>
                <a:endParaRPr lang="tr-TR" sz="2000" dirty="0"/>
              </a:p>
            </p:txBody>
          </p:sp>
        </mc:Choice>
        <mc:Fallback xmlns="">
          <p:sp>
            <p:nvSpPr>
              <p:cNvPr id="251913" name="Object 5">
                <a:extLst>
                  <a:ext uri="{FF2B5EF4-FFF2-40B4-BE49-F238E27FC236}">
                    <a16:creationId xmlns:a16="http://schemas.microsoft.com/office/drawing/2014/main" id="{D61CDF3D-90F6-46D2-8C5A-551839D34FC7}"/>
                  </a:ext>
                </a:extLst>
              </p:cNvPr>
              <p:cNvSpPr txBox="1">
                <a:spLocks noRot="1" noChangeAspect="1" noMove="1" noResize="1" noEditPoints="1" noAdjustHandles="1" noChangeArrowheads="1" noChangeShapeType="1" noTextEdit="1"/>
              </p:cNvSpPr>
              <p:nvPr/>
            </p:nvSpPr>
            <p:spPr bwMode="auto">
              <a:xfrm>
                <a:off x="4055054" y="3765021"/>
                <a:ext cx="4321168" cy="1161268"/>
              </a:xfrm>
              <a:prstGeom prst="rect">
                <a:avLst/>
              </a:prstGeom>
              <a:blipFill>
                <a:blip r:embed="rId3"/>
                <a:stretch>
                  <a:fillRect/>
                </a:stretch>
              </a:blipFill>
              <a:ln>
                <a:noFill/>
              </a:ln>
              <a:effectLst/>
              <a:extLst/>
            </p:spPr>
            <p:txBody>
              <a:bodyPr/>
              <a:lstStyle/>
              <a:p>
                <a:r>
                  <a:rPr lang="tr-TR">
                    <a:noFill/>
                  </a:rPr>
                  <a:t> </a:t>
                </a:r>
              </a:p>
            </p:txBody>
          </p:sp>
        </mc:Fallback>
      </mc:AlternateContent>
      <p:pic>
        <p:nvPicPr>
          <p:cNvPr id="251911" name="Picture 8">
            <a:extLst>
              <a:ext uri="{FF2B5EF4-FFF2-40B4-BE49-F238E27FC236}">
                <a16:creationId xmlns:a16="http://schemas.microsoft.com/office/drawing/2014/main" id="{EA118AAF-DF11-4F3A-9792-440376C68D5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7200" y="1040952"/>
            <a:ext cx="3004769" cy="30865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30F2EFF-9333-4448-92E0-1F431B8CA17F}"/>
                  </a:ext>
                </a:extLst>
              </p:cNvPr>
              <p:cNvSpPr/>
              <p:nvPr/>
            </p:nvSpPr>
            <p:spPr>
              <a:xfrm>
                <a:off x="4099800" y="2411607"/>
                <a:ext cx="9712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𝑉</m:t>
                          </m:r>
                        </m:e>
                        <m:sub>
                          <m:r>
                            <a:rPr lang="tr-TR" i="1">
                              <a:solidFill>
                                <a:srgbClr val="000000"/>
                              </a:solidFill>
                              <a:latin typeface="Cambria Math" panose="02040503050406030204" pitchFamily="18" charset="0"/>
                            </a:rPr>
                            <m:t>𝐴</m:t>
                          </m:r>
                        </m:sub>
                      </m:sSub>
                      <m:r>
                        <a:rPr lang="tr-TR" i="1">
                          <a:solidFill>
                            <a:srgbClr val="000000"/>
                          </a:solidFill>
                          <a:latin typeface="Cambria Math" panose="02040503050406030204" pitchFamily="18" charset="0"/>
                        </a:rPr>
                        <m:t>=∞</m:t>
                      </m:r>
                    </m:oMath>
                  </m:oMathPara>
                </a14:m>
                <a:endParaRPr lang="en-GB" dirty="0"/>
              </a:p>
            </p:txBody>
          </p:sp>
        </mc:Choice>
        <mc:Fallback xmlns="">
          <p:sp>
            <p:nvSpPr>
              <p:cNvPr id="10" name="Rectangle 9">
                <a:extLst>
                  <a:ext uri="{FF2B5EF4-FFF2-40B4-BE49-F238E27FC236}">
                    <a16:creationId xmlns:a16="http://schemas.microsoft.com/office/drawing/2014/main" id="{430F2EFF-9333-4448-92E0-1F431B8CA17F}"/>
                  </a:ext>
                </a:extLst>
              </p:cNvPr>
              <p:cNvSpPr>
                <a:spLocks noRot="1" noChangeAspect="1" noMove="1" noResize="1" noEditPoints="1" noAdjustHandles="1" noChangeArrowheads="1" noChangeShapeType="1" noTextEdit="1"/>
              </p:cNvSpPr>
              <p:nvPr/>
            </p:nvSpPr>
            <p:spPr>
              <a:xfrm>
                <a:off x="4099800" y="2411607"/>
                <a:ext cx="971292" cy="369332"/>
              </a:xfrm>
              <a:prstGeom prst="rect">
                <a:avLst/>
              </a:prstGeom>
              <a:blipFill>
                <a:blip r:embed="rId5"/>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54E9B206-A06B-42F2-9760-5DC74E12954D}"/>
                  </a:ext>
                </a:extLst>
              </p:cNvPr>
              <p:cNvSpPr/>
              <p:nvPr/>
            </p:nvSpPr>
            <p:spPr>
              <a:xfrm>
                <a:off x="4221027" y="3195042"/>
                <a:ext cx="4328906" cy="542393"/>
              </a:xfrm>
              <a:prstGeom prst="rect">
                <a:avLst/>
              </a:prstGeom>
            </p:spPr>
            <p:txBody>
              <a:bodyPr wrap="square">
                <a:spAutoFit/>
              </a:bodyPr>
              <a:lstStyle/>
              <a:p>
                <a14:m>
                  <m:oMath xmlns:m="http://schemas.openxmlformats.org/officeDocument/2006/math">
                    <m:sSub>
                      <m:sSubPr>
                        <m:ctrlPr>
                          <a:rPr lang="tr-TR" altLang="en-US" sz="200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𝑣</m:t>
                        </m:r>
                      </m:e>
                      <m:sub>
                        <m:r>
                          <a:rPr lang="tr-TR" altLang="en-US" sz="2000" b="0" i="1" kern="0" smtClean="0">
                            <a:latin typeface="Cambria Math" panose="02040503050406030204" pitchFamily="18" charset="0"/>
                            <a:sym typeface="Symbol" panose="05050102010706020507" pitchFamily="18" charset="2"/>
                          </a:rPr>
                          <m:t>𝑖𝑛</m:t>
                        </m:r>
                      </m:sub>
                    </m:sSub>
                  </m:oMath>
                </a14:m>
                <a:r>
                  <a:rPr lang="tr-TR" sz="2000" dirty="0"/>
                  <a:t>  </a:t>
                </a:r>
                <a14:m>
                  <m:oMath xmlns:m="http://schemas.openxmlformats.org/officeDocument/2006/math">
                    <m:r>
                      <a:rPr lang="tr-TR" altLang="en-US" sz="2000" b="0" i="1" kern="0" smtClean="0">
                        <a:latin typeface="Cambria Math" panose="02040503050406030204" pitchFamily="18" charset="0"/>
                        <a:sym typeface="Symbol" panose="05050102010706020507" pitchFamily="18" charset="2"/>
                      </a:rPr>
                      <m:t>=</m:t>
                    </m:r>
                    <m:r>
                      <a:rPr lang="en-US" altLang="en-US" sz="2000" b="0" i="1" kern="0" smtClean="0">
                        <a:latin typeface="Cambria Math" panose="02040503050406030204" pitchFamily="18" charset="0"/>
                        <a:sym typeface="Symbol" panose="05050102010706020507" pitchFamily="18" charset="2"/>
                      </a:rPr>
                      <m:t>−(</m:t>
                    </m:r>
                    <m:sSub>
                      <m:sSubPr>
                        <m:ctrlPr>
                          <a:rPr lang="tr-TR" altLang="en-US" sz="2000" i="1" kern="0">
                            <a:latin typeface="Cambria Math" panose="02040503050406030204" pitchFamily="18" charset="0"/>
                            <a:sym typeface="Symbol" panose="05050102010706020507" pitchFamily="18" charset="2"/>
                          </a:rPr>
                        </m:ctrlPr>
                      </m:sSubPr>
                      <m:e>
                        <m:sSub>
                          <m:sSubPr>
                            <m:ctrlPr>
                              <a:rPr lang="tr-TR" altLang="en-US" sz="2000" i="1" kern="0">
                                <a:latin typeface="Cambria Math" panose="02040503050406030204" pitchFamily="18" charset="0"/>
                                <a:sym typeface="Symbol" panose="05050102010706020507" pitchFamily="18" charset="2"/>
                              </a:rPr>
                            </m:ctrlPr>
                          </m:sSubPr>
                          <m:e>
                            <m:r>
                              <a:rPr lang="en-US" altLang="en-US" sz="2000" i="1" kern="0">
                                <a:latin typeface="Cambria Math" panose="02040503050406030204" pitchFamily="18" charset="0"/>
                                <a:sym typeface="Symbol" panose="05050102010706020507" pitchFamily="18" charset="2"/>
                              </a:rPr>
                              <m:t>𝑣</m:t>
                            </m:r>
                          </m:e>
                          <m:sub>
                            <m:r>
                              <m:rPr>
                                <m:sty m:val="p"/>
                              </m:rPr>
                              <a:rPr lang="el-GR" altLang="en-US" sz="2000" i="1" kern="0">
                                <a:latin typeface="Cambria Math" panose="02040503050406030204" pitchFamily="18" charset="0"/>
                                <a:sym typeface="Symbol" panose="05050102010706020507" pitchFamily="18" charset="2"/>
                              </a:rPr>
                              <m:t>π</m:t>
                            </m:r>
                          </m:sub>
                        </m:sSub>
                        <m:r>
                          <a:rPr lang="en-US" altLang="en-US" sz="2000" b="0" i="1" kern="0" smtClean="0">
                            <a:latin typeface="Cambria Math" panose="02040503050406030204" pitchFamily="18" charset="0"/>
                            <a:sym typeface="Symbol" panose="05050102010706020507" pitchFamily="18" charset="2"/>
                          </a:rPr>
                          <m:t>+</m:t>
                        </m:r>
                        <m:sSub>
                          <m:sSubPr>
                            <m:ctrlPr>
                              <a:rPr lang="tr-TR" altLang="en-US" sz="2000" i="1" ker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𝑅</m:t>
                            </m:r>
                          </m:e>
                          <m:sub>
                            <m:r>
                              <a:rPr lang="en-US" altLang="en-US" sz="2000" b="0" i="1" kern="0" smtClean="0">
                                <a:latin typeface="Cambria Math" panose="02040503050406030204" pitchFamily="18" charset="0"/>
                                <a:sym typeface="Symbol" panose="05050102010706020507" pitchFamily="18" charset="2"/>
                              </a:rPr>
                              <m:t>𝑠</m:t>
                            </m:r>
                          </m:sub>
                        </m:sSub>
                        <m:sSub>
                          <m:sSubPr>
                            <m:ctrlPr>
                              <a:rPr lang="tr-TR"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 </m:t>
                            </m:r>
                            <m:r>
                              <a:rPr lang="tr-TR" sz="2000" i="1">
                                <a:solidFill>
                                  <a:srgbClr val="000000"/>
                                </a:solidFill>
                                <a:latin typeface="Cambria Math" panose="02040503050406030204" pitchFamily="18" charset="0"/>
                              </a:rPr>
                              <m:t>𝑔</m:t>
                            </m:r>
                          </m:e>
                          <m:sub>
                            <m:r>
                              <a:rPr lang="tr-TR" sz="2000" i="1">
                                <a:solidFill>
                                  <a:srgbClr val="000000"/>
                                </a:solidFill>
                                <a:latin typeface="Cambria Math" panose="02040503050406030204" pitchFamily="18" charset="0"/>
                              </a:rPr>
                              <m:t>𝑚</m:t>
                            </m:r>
                          </m:sub>
                        </m:sSub>
                        <m:r>
                          <a:rPr lang="en-US" altLang="en-US" sz="2000" i="1" kern="0">
                            <a:latin typeface="Cambria Math" panose="02040503050406030204" pitchFamily="18" charset="0"/>
                            <a:sym typeface="Symbol" panose="05050102010706020507" pitchFamily="18" charset="2"/>
                          </a:rPr>
                          <m:t>𝑣</m:t>
                        </m:r>
                      </m:e>
                      <m:sub>
                        <m:r>
                          <m:rPr>
                            <m:sty m:val="p"/>
                          </m:rPr>
                          <a:rPr lang="el-GR" altLang="en-US" sz="2000" i="1" kern="0">
                            <a:latin typeface="Cambria Math" panose="02040503050406030204" pitchFamily="18" charset="0"/>
                            <a:sym typeface="Symbol" panose="05050102010706020507" pitchFamily="18" charset="2"/>
                          </a:rPr>
                          <m:t>π</m:t>
                        </m:r>
                      </m:sub>
                    </m:sSub>
                    <m:r>
                      <a:rPr lang="en-US" altLang="en-US" sz="2000" b="0" i="1" kern="0" smtClean="0">
                        <a:latin typeface="Cambria Math" panose="02040503050406030204" pitchFamily="18" charset="0"/>
                        <a:sym typeface="Symbol" panose="05050102010706020507" pitchFamily="18" charset="2"/>
                      </a:rPr>
                      <m:t>+</m:t>
                    </m:r>
                    <m:f>
                      <m:fPr>
                        <m:ctrlPr>
                          <a:rPr lang="tr-TR" sz="2000" i="1">
                            <a:solidFill>
                              <a:srgbClr val="000000"/>
                            </a:solidFill>
                            <a:latin typeface="Cambria Math" panose="02040503050406030204" pitchFamily="18" charset="0"/>
                          </a:rPr>
                        </m:ctrlPr>
                      </m:fPr>
                      <m:num>
                        <m:sSub>
                          <m:sSubPr>
                            <m:ctrlPr>
                              <a:rPr lang="tr-TR"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𝑣</m:t>
                            </m:r>
                          </m:e>
                          <m:sub>
                            <m:r>
                              <m:rPr>
                                <m:sty m:val="p"/>
                              </m:rPr>
                              <a:rPr lang="el-GR" sz="2000" i="1">
                                <a:solidFill>
                                  <a:srgbClr val="000000"/>
                                </a:solidFill>
                                <a:latin typeface="Cambria Math" panose="02040503050406030204" pitchFamily="18" charset="0"/>
                              </a:rPr>
                              <m:t>π</m:t>
                            </m:r>
                          </m:sub>
                        </m:sSub>
                      </m:num>
                      <m:den>
                        <m:sSub>
                          <m:sSubPr>
                            <m:ctrlPr>
                              <a:rPr lang="tr-TR"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𝑟</m:t>
                            </m:r>
                          </m:e>
                          <m:sub>
                            <m:r>
                              <m:rPr>
                                <m:sty m:val="p"/>
                              </m:rPr>
                              <a:rPr lang="el-GR" sz="2000" i="1" smtClean="0">
                                <a:solidFill>
                                  <a:srgbClr val="000000"/>
                                </a:solidFill>
                                <a:latin typeface="Cambria Math" panose="02040503050406030204" pitchFamily="18" charset="0"/>
                              </a:rPr>
                              <m:t>π</m:t>
                            </m:r>
                          </m:sub>
                        </m:sSub>
                      </m:den>
                    </m:f>
                  </m:oMath>
                </a14:m>
                <a:r>
                  <a:rPr lang="en-US" sz="2000" dirty="0"/>
                  <a:t> ))</a:t>
                </a:r>
                <a:endParaRPr lang="tr-TR" sz="2000" dirty="0"/>
              </a:p>
            </p:txBody>
          </p:sp>
        </mc:Choice>
        <mc:Fallback xmlns="">
          <p:sp>
            <p:nvSpPr>
              <p:cNvPr id="15" name="Rectangle 14">
                <a:extLst>
                  <a:ext uri="{FF2B5EF4-FFF2-40B4-BE49-F238E27FC236}">
                    <a16:creationId xmlns:a16="http://schemas.microsoft.com/office/drawing/2014/main" id="{54E9B206-A06B-42F2-9760-5DC74E12954D}"/>
                  </a:ext>
                </a:extLst>
              </p:cNvPr>
              <p:cNvSpPr>
                <a:spLocks noRot="1" noChangeAspect="1" noMove="1" noResize="1" noEditPoints="1" noAdjustHandles="1" noChangeArrowheads="1" noChangeShapeType="1" noTextEdit="1"/>
              </p:cNvSpPr>
              <p:nvPr/>
            </p:nvSpPr>
            <p:spPr>
              <a:xfrm>
                <a:off x="4221027" y="3195042"/>
                <a:ext cx="4328906" cy="542393"/>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D1D555E-0BC8-4F26-BD74-9D3E5AAE059F}"/>
                  </a:ext>
                </a:extLst>
              </p:cNvPr>
              <p:cNvSpPr/>
              <p:nvPr/>
            </p:nvSpPr>
            <p:spPr>
              <a:xfrm>
                <a:off x="4093205" y="2773700"/>
                <a:ext cx="225600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altLang="en-US" sz="2000" b="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𝑣</m:t>
                          </m:r>
                        </m:e>
                        <m:sub>
                          <m:r>
                            <a:rPr lang="tr-TR" altLang="en-US" sz="2000" b="0" i="1" kern="0" smtClean="0">
                              <a:latin typeface="Cambria Math" panose="02040503050406030204" pitchFamily="18" charset="0"/>
                              <a:sym typeface="Symbol" panose="05050102010706020507" pitchFamily="18" charset="2"/>
                            </a:rPr>
                            <m:t>𝑜𝑢𝑡</m:t>
                          </m:r>
                        </m:sub>
                      </m:sSub>
                      <m:r>
                        <a:rPr lang="tr-TR" altLang="en-US" sz="2000" b="0" i="1" kern="0" smtClean="0">
                          <a:latin typeface="Cambria Math" panose="02040503050406030204" pitchFamily="18" charset="0"/>
                          <a:sym typeface="Symbol" panose="05050102010706020507" pitchFamily="18" charset="2"/>
                        </a:rPr>
                        <m:t>=</m:t>
                      </m:r>
                      <m:sSub>
                        <m:sSubPr>
                          <m:ctrlPr>
                            <a:rPr lang="tr-TR" altLang="en-US" sz="2000" i="1" kern="0" smtClean="0">
                              <a:latin typeface="Cambria Math" panose="02040503050406030204" pitchFamily="18" charset="0"/>
                              <a:sym typeface="Symbol" panose="05050102010706020507" pitchFamily="18" charset="2"/>
                            </a:rPr>
                          </m:ctrlPr>
                        </m:sSubPr>
                        <m:e>
                          <m:sSub>
                            <m:sSubPr>
                              <m:ctrlPr>
                                <a:rPr lang="tr-TR" altLang="en-US" sz="2000" i="1" ker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m:t>
                              </m:r>
                              <m:r>
                                <a:rPr lang="tr-TR" altLang="en-US" sz="2000" b="0" i="1" kern="0" smtClean="0">
                                  <a:latin typeface="Cambria Math" panose="02040503050406030204" pitchFamily="18" charset="0"/>
                                  <a:sym typeface="Symbol" panose="05050102010706020507" pitchFamily="18" charset="2"/>
                                </a:rPr>
                                <m:t>𝑅</m:t>
                              </m:r>
                            </m:e>
                            <m:sub>
                              <m:r>
                                <a:rPr lang="en-US" altLang="en-US" sz="2000" b="0" i="1" kern="0" smtClean="0">
                                  <a:latin typeface="Cambria Math" panose="02040503050406030204" pitchFamily="18" charset="0"/>
                                  <a:sym typeface="Symbol" panose="05050102010706020507" pitchFamily="18" charset="2"/>
                                </a:rPr>
                                <m:t>𝑐</m:t>
                              </m:r>
                            </m:sub>
                          </m:sSub>
                          <m:sSub>
                            <m:sSubPr>
                              <m:ctrlPr>
                                <a:rPr lang="tr-TR"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 </m:t>
                              </m:r>
                              <m:r>
                                <a:rPr lang="tr-TR" sz="2000" i="1">
                                  <a:solidFill>
                                    <a:srgbClr val="000000"/>
                                  </a:solidFill>
                                  <a:latin typeface="Cambria Math" panose="02040503050406030204" pitchFamily="18" charset="0"/>
                                </a:rPr>
                                <m:t>𝑔</m:t>
                              </m:r>
                            </m:e>
                            <m:sub>
                              <m:r>
                                <a:rPr lang="tr-TR" sz="2000" i="1">
                                  <a:solidFill>
                                    <a:srgbClr val="000000"/>
                                  </a:solidFill>
                                  <a:latin typeface="Cambria Math" panose="02040503050406030204" pitchFamily="18" charset="0"/>
                                </a:rPr>
                                <m:t>𝑚</m:t>
                              </m:r>
                            </m:sub>
                          </m:sSub>
                          <m:r>
                            <a:rPr lang="en-US" altLang="en-US" sz="2000" b="0" i="1" kern="0" smtClean="0">
                              <a:latin typeface="Cambria Math" panose="02040503050406030204" pitchFamily="18" charset="0"/>
                              <a:sym typeface="Symbol" panose="05050102010706020507" pitchFamily="18" charset="2"/>
                            </a:rPr>
                            <m:t>𝑣</m:t>
                          </m:r>
                        </m:e>
                        <m:sub>
                          <m:r>
                            <m:rPr>
                              <m:sty m:val="p"/>
                            </m:rPr>
                            <a:rPr lang="el-GR" altLang="en-US" sz="2000" b="0" i="1" kern="0" smtClean="0">
                              <a:latin typeface="Cambria Math" panose="02040503050406030204" pitchFamily="18" charset="0"/>
                              <a:sym typeface="Symbol" panose="05050102010706020507" pitchFamily="18" charset="2"/>
                            </a:rPr>
                            <m:t>π</m:t>
                          </m:r>
                        </m:sub>
                      </m:sSub>
                    </m:oMath>
                  </m:oMathPara>
                </a14:m>
                <a:endParaRPr lang="tr-TR" sz="2000" dirty="0"/>
              </a:p>
            </p:txBody>
          </p:sp>
        </mc:Choice>
        <mc:Fallback xmlns="">
          <p:sp>
            <p:nvSpPr>
              <p:cNvPr id="16" name="Rectangle 15">
                <a:extLst>
                  <a:ext uri="{FF2B5EF4-FFF2-40B4-BE49-F238E27FC236}">
                    <a16:creationId xmlns:a16="http://schemas.microsoft.com/office/drawing/2014/main" id="{AD1D555E-0BC8-4F26-BD74-9D3E5AAE059F}"/>
                  </a:ext>
                </a:extLst>
              </p:cNvPr>
              <p:cNvSpPr>
                <a:spLocks noRot="1" noChangeAspect="1" noMove="1" noResize="1" noEditPoints="1" noAdjustHandles="1" noChangeArrowheads="1" noChangeShapeType="1" noTextEdit="1"/>
              </p:cNvSpPr>
              <p:nvPr/>
            </p:nvSpPr>
            <p:spPr>
              <a:xfrm>
                <a:off x="4093205" y="2773700"/>
                <a:ext cx="2256002" cy="400110"/>
              </a:xfrm>
              <a:prstGeom prst="rect">
                <a:avLst/>
              </a:prstGeom>
              <a:blipFill>
                <a:blip r:embed="rId7"/>
                <a:stretch>
                  <a:fillRect b="-10606"/>
                </a:stretch>
              </a:blipFill>
            </p:spPr>
            <p:txBody>
              <a:bodyPr/>
              <a:lstStyle/>
              <a:p>
                <a:r>
                  <a:rPr lang="tr-TR">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19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3" grpId="0"/>
      <p:bldP spid="15" grpId="0"/>
      <p:bldP spid="1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2">
            <a:extLst>
              <a:ext uri="{FF2B5EF4-FFF2-40B4-BE49-F238E27FC236}">
                <a16:creationId xmlns:a16="http://schemas.microsoft.com/office/drawing/2014/main" id="{25E08452-0788-415E-9742-4F1C16717927}"/>
              </a:ext>
            </a:extLst>
          </p:cNvPr>
          <p:cNvSpPr>
            <a:spLocks noGrp="1" noChangeArrowheads="1"/>
          </p:cNvSpPr>
          <p:nvPr>
            <p:ph type="title"/>
          </p:nvPr>
        </p:nvSpPr>
        <p:spPr>
          <a:xfrm>
            <a:off x="323528" y="250825"/>
            <a:ext cx="7848600" cy="513879"/>
          </a:xfrm>
        </p:spPr>
        <p:txBody>
          <a:bodyPr/>
          <a:lstStyle/>
          <a:p>
            <a:pPr eaLnBrk="1" hangingPunct="1"/>
            <a:r>
              <a:rPr lang="en-US" altLang="en-US" b="1" dirty="0"/>
              <a:t>Practical Example of CB Stage</a:t>
            </a:r>
          </a:p>
        </p:txBody>
      </p:sp>
      <p:sp>
        <p:nvSpPr>
          <p:cNvPr id="252933" name="Rectangle 3">
            <a:extLst>
              <a:ext uri="{FF2B5EF4-FFF2-40B4-BE49-F238E27FC236}">
                <a16:creationId xmlns:a16="http://schemas.microsoft.com/office/drawing/2014/main" id="{05F7AA3F-3C76-4D73-BF9F-2AFED6DF0708}"/>
              </a:ext>
            </a:extLst>
          </p:cNvPr>
          <p:cNvSpPr>
            <a:spLocks noGrp="1" noChangeArrowheads="1"/>
          </p:cNvSpPr>
          <p:nvPr>
            <p:ph type="body" sz="half" idx="1"/>
          </p:nvPr>
        </p:nvSpPr>
        <p:spPr>
          <a:xfrm>
            <a:off x="685800" y="4653136"/>
            <a:ext cx="7772400" cy="895350"/>
          </a:xfrm>
        </p:spPr>
        <p:txBody>
          <a:bodyPr>
            <a:normAutofit lnSpcReduction="10000"/>
          </a:bodyPr>
          <a:lstStyle/>
          <a:p>
            <a:pPr eaLnBrk="1" hangingPunct="1">
              <a:lnSpc>
                <a:spcPct val="90000"/>
              </a:lnSpc>
            </a:pPr>
            <a:r>
              <a:rPr lang="en-US" altLang="en-US" dirty="0"/>
              <a:t>An antenna usually has low output impedance; therefore, a correspondingly low input impedance is required for the following stage.</a:t>
            </a:r>
          </a:p>
        </p:txBody>
      </p:sp>
      <p:pic>
        <p:nvPicPr>
          <p:cNvPr id="252934" name="Picture 6">
            <a:extLst>
              <a:ext uri="{FF2B5EF4-FFF2-40B4-BE49-F238E27FC236}">
                <a16:creationId xmlns:a16="http://schemas.microsoft.com/office/drawing/2014/main" id="{BA208A8F-B7D8-4B38-8FD5-7AA9ED3E7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80728"/>
            <a:ext cx="7353738" cy="3105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2" name="Rectangle 2">
            <a:extLst>
              <a:ext uri="{FF2B5EF4-FFF2-40B4-BE49-F238E27FC236}">
                <a16:creationId xmlns:a16="http://schemas.microsoft.com/office/drawing/2014/main" id="{9AB1F6D1-BA2F-465D-80BE-67D48B51FD18}"/>
              </a:ext>
            </a:extLst>
          </p:cNvPr>
          <p:cNvSpPr>
            <a:spLocks noGrp="1" noChangeArrowheads="1"/>
          </p:cNvSpPr>
          <p:nvPr>
            <p:ph type="title"/>
          </p:nvPr>
        </p:nvSpPr>
        <p:spPr>
          <a:xfrm>
            <a:off x="323528" y="332656"/>
            <a:ext cx="7848600" cy="504056"/>
          </a:xfrm>
        </p:spPr>
        <p:txBody>
          <a:bodyPr>
            <a:normAutofit/>
          </a:bodyPr>
          <a:lstStyle/>
          <a:p>
            <a:pPr eaLnBrk="1" hangingPunct="1"/>
            <a:r>
              <a:rPr lang="en-US" altLang="en-US" b="1" dirty="0"/>
              <a:t>Emitter Follower (Common Collector Amplifier) </a:t>
            </a:r>
          </a:p>
        </p:txBody>
      </p:sp>
      <p:pic>
        <p:nvPicPr>
          <p:cNvPr id="268293" name="Picture 11">
            <a:extLst>
              <a:ext uri="{FF2B5EF4-FFF2-40B4-BE49-F238E27FC236}">
                <a16:creationId xmlns:a16="http://schemas.microsoft.com/office/drawing/2014/main" id="{7D8565BE-BEB9-438C-9519-381F7CF25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03" y="1086137"/>
            <a:ext cx="5326360" cy="2138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0" name="Rectangle 2">
            <a:extLst>
              <a:ext uri="{FF2B5EF4-FFF2-40B4-BE49-F238E27FC236}">
                <a16:creationId xmlns:a16="http://schemas.microsoft.com/office/drawing/2014/main" id="{FDAD160A-EBF4-40CA-8F1B-FC53126BA8FF}"/>
              </a:ext>
            </a:extLst>
          </p:cNvPr>
          <p:cNvSpPr>
            <a:spLocks noGrp="1" noChangeArrowheads="1"/>
          </p:cNvSpPr>
          <p:nvPr>
            <p:ph type="title"/>
          </p:nvPr>
        </p:nvSpPr>
        <p:spPr>
          <a:xfrm>
            <a:off x="457200" y="274637"/>
            <a:ext cx="8363272" cy="731487"/>
          </a:xfrm>
        </p:spPr>
        <p:txBody>
          <a:bodyPr>
            <a:normAutofit fontScale="90000"/>
          </a:bodyPr>
          <a:lstStyle/>
          <a:p>
            <a:r>
              <a:rPr lang="en-US" altLang="en-US" b="1" dirty="0"/>
              <a:t>Small-Signal Model of Emitter Follower</a:t>
            </a:r>
            <a:r>
              <a:rPr lang="tr-TR" altLang="en-US" b="1" dirty="0"/>
              <a:t> </a:t>
            </a:r>
            <a:r>
              <a:rPr lang="en-US" altLang="en-US" b="1" dirty="0"/>
              <a:t>(Common Collector</a:t>
            </a:r>
            <a:r>
              <a:rPr lang="tr-TR" altLang="en-US" b="1" dirty="0"/>
              <a:t>)</a:t>
            </a:r>
            <a:endParaRPr lang="en-US" altLang="en-US" b="1" dirty="0"/>
          </a:p>
        </p:txBody>
      </p:sp>
      <p:sp>
        <p:nvSpPr>
          <p:cNvPr id="270341" name="Rectangle 3">
            <a:extLst>
              <a:ext uri="{FF2B5EF4-FFF2-40B4-BE49-F238E27FC236}">
                <a16:creationId xmlns:a16="http://schemas.microsoft.com/office/drawing/2014/main" id="{09934D22-DF21-4AE1-9CFC-0A3807B619A6}"/>
              </a:ext>
            </a:extLst>
          </p:cNvPr>
          <p:cNvSpPr>
            <a:spLocks noGrp="1" noChangeArrowheads="1"/>
          </p:cNvSpPr>
          <p:nvPr>
            <p:ph type="body" sz="half" idx="1"/>
          </p:nvPr>
        </p:nvSpPr>
        <p:spPr>
          <a:xfrm>
            <a:off x="685800" y="5410200"/>
            <a:ext cx="7772400" cy="977900"/>
          </a:xfrm>
        </p:spPr>
        <p:txBody>
          <a:bodyPr/>
          <a:lstStyle/>
          <a:p>
            <a:pPr eaLnBrk="1" hangingPunct="1"/>
            <a:r>
              <a:rPr lang="en-US" altLang="en-US"/>
              <a:t>As shown above, the voltage gain is less than unity and positive. </a:t>
            </a:r>
          </a:p>
        </p:txBody>
      </p:sp>
      <p:pic>
        <p:nvPicPr>
          <p:cNvPr id="270342" name="Picture 10">
            <a:extLst>
              <a:ext uri="{FF2B5EF4-FFF2-40B4-BE49-F238E27FC236}">
                <a16:creationId xmlns:a16="http://schemas.microsoft.com/office/drawing/2014/main" id="{73CF4E9D-4E7B-427A-8717-CBCF800D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044" y="1099952"/>
            <a:ext cx="3238094" cy="2110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70347" name="Object 5">
                <a:extLst>
                  <a:ext uri="{FF2B5EF4-FFF2-40B4-BE49-F238E27FC236}">
                    <a16:creationId xmlns:a16="http://schemas.microsoft.com/office/drawing/2014/main" id="{C42F2D4F-9882-4AC3-BC62-231737589697}"/>
                  </a:ext>
                </a:extLst>
              </p:cNvPr>
              <p:cNvSpPr txBox="1"/>
              <p:nvPr/>
            </p:nvSpPr>
            <p:spPr bwMode="auto">
              <a:xfrm>
                <a:off x="3203848" y="3762784"/>
                <a:ext cx="4328906" cy="1309688"/>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f>
                        <m:fPr>
                          <m:ctrlPr>
                            <a:rPr lang="tr-TR" sz="2000" i="1">
                              <a:solidFill>
                                <a:srgbClr val="000000"/>
                              </a:solidFill>
                              <a:latin typeface="Cambria Math" panose="02040503050406030204" pitchFamily="18" charset="0"/>
                            </a:rPr>
                          </m:ctrlPr>
                        </m:fPr>
                        <m:num>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𝑣</m:t>
                              </m:r>
                            </m:e>
                            <m:sub>
                              <m:r>
                                <a:rPr lang="tr-TR" sz="2000" i="1">
                                  <a:solidFill>
                                    <a:srgbClr val="000000"/>
                                  </a:solidFill>
                                  <a:latin typeface="Cambria Math" panose="02040503050406030204" pitchFamily="18" charset="0"/>
                                </a:rPr>
                                <m:t>𝑜𝑢𝑡</m:t>
                              </m:r>
                            </m:sub>
                          </m:sSub>
                        </m:num>
                        <m:den>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𝑣</m:t>
                              </m:r>
                            </m:e>
                            <m:sub>
                              <m:r>
                                <a:rPr lang="tr-TR" sz="2000" i="1">
                                  <a:solidFill>
                                    <a:srgbClr val="000000"/>
                                  </a:solidFill>
                                  <a:latin typeface="Cambria Math" panose="02040503050406030204" pitchFamily="18" charset="0"/>
                                </a:rPr>
                                <m:t>𝑖𝑛</m:t>
                              </m:r>
                            </m:sub>
                          </m:sSub>
                        </m:den>
                      </m:f>
                      <m:r>
                        <a:rPr lang="tr-TR" sz="2000" i="1">
                          <a:solidFill>
                            <a:srgbClr val="000000"/>
                          </a:solidFill>
                          <a:latin typeface="Cambria Math" panose="02040503050406030204" pitchFamily="18" charset="0"/>
                        </a:rPr>
                        <m:t>=</m:t>
                      </m:r>
                      <m:f>
                        <m:fPr>
                          <m:ctrlPr>
                            <a:rPr lang="tr-TR" sz="2000" i="1">
                              <a:solidFill>
                                <a:srgbClr val="000000"/>
                              </a:solidFill>
                              <a:latin typeface="Cambria Math" panose="02040503050406030204" pitchFamily="18" charset="0"/>
                            </a:rPr>
                          </m:ctrlPr>
                        </m:fPr>
                        <m:num>
                          <m:r>
                            <a:rPr lang="tr-TR" sz="2000" i="1">
                              <a:solidFill>
                                <a:srgbClr val="000000"/>
                              </a:solidFill>
                              <a:latin typeface="Cambria Math" panose="02040503050406030204" pitchFamily="18" charset="0"/>
                            </a:rPr>
                            <m:t>1</m:t>
                          </m:r>
                        </m:num>
                        <m:den>
                          <m:r>
                            <a:rPr lang="tr-TR" sz="2000" i="1">
                              <a:solidFill>
                                <a:srgbClr val="000000"/>
                              </a:solidFill>
                              <a:latin typeface="Cambria Math" panose="02040503050406030204" pitchFamily="18" charset="0"/>
                            </a:rPr>
                            <m:t>1+</m:t>
                          </m:r>
                          <m:f>
                            <m:fPr>
                              <m:ctrlPr>
                                <a:rPr lang="tr-TR" sz="2000" i="1">
                                  <a:solidFill>
                                    <a:srgbClr val="000000"/>
                                  </a:solidFill>
                                  <a:latin typeface="Cambria Math" panose="02040503050406030204" pitchFamily="18" charset="0"/>
                                </a:rPr>
                              </m:ctrlPr>
                            </m:fPr>
                            <m:num>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𝑟</m:t>
                                  </m:r>
                                </m:e>
                                <m:sub>
                                  <m:r>
                                    <a:rPr lang="tr-TR" sz="2000" i="1">
                                      <a:solidFill>
                                        <a:srgbClr val="000000"/>
                                      </a:solidFill>
                                      <a:latin typeface="Cambria Math" panose="02040503050406030204" pitchFamily="18" charset="0"/>
                                    </a:rPr>
                                    <m:t>𝜋</m:t>
                                  </m:r>
                                </m:sub>
                              </m:sSub>
                            </m:num>
                            <m:den>
                              <m:r>
                                <a:rPr lang="tr-TR" sz="2000" i="1">
                                  <a:solidFill>
                                    <a:srgbClr val="000000"/>
                                  </a:solidFill>
                                  <a:latin typeface="Cambria Math" panose="02040503050406030204" pitchFamily="18" charset="0"/>
                                </a:rPr>
                                <m:t>𝛽</m:t>
                              </m:r>
                              <m:r>
                                <a:rPr lang="tr-TR" sz="2000" i="1">
                                  <a:solidFill>
                                    <a:srgbClr val="000000"/>
                                  </a:solidFill>
                                  <a:latin typeface="Cambria Math" panose="02040503050406030204" pitchFamily="18" charset="0"/>
                                </a:rPr>
                                <m:t>+1</m:t>
                              </m:r>
                            </m:den>
                          </m:f>
                          <m:r>
                            <a:rPr lang="tr-TR" sz="2000" i="1">
                              <a:solidFill>
                                <a:srgbClr val="000000"/>
                              </a:solidFill>
                              <a:latin typeface="Cambria Math" panose="02040503050406030204" pitchFamily="18" charset="0"/>
                            </a:rPr>
                            <m:t>⋅</m:t>
                          </m:r>
                          <m:f>
                            <m:fPr>
                              <m:ctrlPr>
                                <a:rPr lang="tr-TR" sz="2000" i="1">
                                  <a:solidFill>
                                    <a:srgbClr val="000000"/>
                                  </a:solidFill>
                                  <a:latin typeface="Cambria Math" panose="02040503050406030204" pitchFamily="18" charset="0"/>
                                </a:rPr>
                              </m:ctrlPr>
                            </m:fPr>
                            <m:num>
                              <m:r>
                                <a:rPr lang="tr-TR" sz="2000" i="1">
                                  <a:solidFill>
                                    <a:srgbClr val="000000"/>
                                  </a:solidFill>
                                  <a:latin typeface="Cambria Math" panose="02040503050406030204" pitchFamily="18" charset="0"/>
                                </a:rPr>
                                <m:t>1</m:t>
                              </m:r>
                            </m:num>
                            <m:den>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𝑅</m:t>
                                  </m:r>
                                </m:e>
                                <m:sub>
                                  <m:r>
                                    <a:rPr lang="tr-TR" sz="2000" i="1">
                                      <a:solidFill>
                                        <a:srgbClr val="000000"/>
                                      </a:solidFill>
                                      <a:latin typeface="Cambria Math" panose="02040503050406030204" pitchFamily="18" charset="0"/>
                                    </a:rPr>
                                    <m:t>𝐸</m:t>
                                  </m:r>
                                </m:sub>
                              </m:sSub>
                            </m:den>
                          </m:f>
                        </m:den>
                      </m:f>
                      <m:r>
                        <a:rPr lang="tr-TR" sz="2000" i="1">
                          <a:solidFill>
                            <a:srgbClr val="000000"/>
                          </a:solidFill>
                          <a:latin typeface="Cambria Math" panose="02040503050406030204" pitchFamily="18" charset="0"/>
                        </a:rPr>
                        <m:t>≈</m:t>
                      </m:r>
                      <m:f>
                        <m:fPr>
                          <m:ctrlPr>
                            <a:rPr lang="tr-TR" sz="2000" i="1">
                              <a:solidFill>
                                <a:srgbClr val="000000"/>
                              </a:solidFill>
                              <a:latin typeface="Cambria Math" panose="02040503050406030204" pitchFamily="18" charset="0"/>
                            </a:rPr>
                          </m:ctrlPr>
                        </m:fPr>
                        <m:num>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𝑅</m:t>
                              </m:r>
                            </m:e>
                            <m:sub>
                              <m:r>
                                <a:rPr lang="tr-TR" sz="2000" i="1">
                                  <a:solidFill>
                                    <a:srgbClr val="000000"/>
                                  </a:solidFill>
                                  <a:latin typeface="Cambria Math" panose="02040503050406030204" pitchFamily="18" charset="0"/>
                                </a:rPr>
                                <m:t>𝐸</m:t>
                              </m:r>
                            </m:sub>
                          </m:sSub>
                        </m:num>
                        <m:den>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𝑅</m:t>
                              </m:r>
                            </m:e>
                            <m:sub>
                              <m:r>
                                <a:rPr lang="tr-TR" sz="2000" i="1">
                                  <a:solidFill>
                                    <a:srgbClr val="000000"/>
                                  </a:solidFill>
                                  <a:latin typeface="Cambria Math" panose="02040503050406030204" pitchFamily="18" charset="0"/>
                                </a:rPr>
                                <m:t>𝐸</m:t>
                              </m:r>
                            </m:sub>
                          </m:sSub>
                          <m:r>
                            <a:rPr lang="tr-TR" sz="2000" i="1">
                              <a:solidFill>
                                <a:srgbClr val="000000"/>
                              </a:solidFill>
                              <a:latin typeface="Cambria Math" panose="02040503050406030204" pitchFamily="18" charset="0"/>
                            </a:rPr>
                            <m:t>+</m:t>
                          </m:r>
                          <m:f>
                            <m:fPr>
                              <m:ctrlPr>
                                <a:rPr lang="tr-TR" sz="2000" i="1">
                                  <a:solidFill>
                                    <a:srgbClr val="000000"/>
                                  </a:solidFill>
                                  <a:latin typeface="Cambria Math" panose="02040503050406030204" pitchFamily="18" charset="0"/>
                                </a:rPr>
                              </m:ctrlPr>
                            </m:fPr>
                            <m:num>
                              <m:r>
                                <a:rPr lang="tr-TR" sz="2000" i="1">
                                  <a:solidFill>
                                    <a:srgbClr val="000000"/>
                                  </a:solidFill>
                                  <a:latin typeface="Cambria Math" panose="02040503050406030204" pitchFamily="18" charset="0"/>
                                </a:rPr>
                                <m:t>1</m:t>
                              </m:r>
                            </m:num>
                            <m:den>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𝑔</m:t>
                                  </m:r>
                                </m:e>
                                <m:sub>
                                  <m:r>
                                    <a:rPr lang="tr-TR" sz="2000" i="1">
                                      <a:solidFill>
                                        <a:srgbClr val="000000"/>
                                      </a:solidFill>
                                      <a:latin typeface="Cambria Math" panose="02040503050406030204" pitchFamily="18" charset="0"/>
                                    </a:rPr>
                                    <m:t>𝑚</m:t>
                                  </m:r>
                                </m:sub>
                              </m:sSub>
                            </m:den>
                          </m:f>
                        </m:den>
                      </m:f>
                    </m:oMath>
                  </m:oMathPara>
                </a14:m>
                <a:endParaRPr lang="tr-TR" sz="2000" dirty="0"/>
              </a:p>
            </p:txBody>
          </p:sp>
        </mc:Choice>
        <mc:Fallback xmlns="">
          <p:sp>
            <p:nvSpPr>
              <p:cNvPr id="270347" name="Object 5">
                <a:extLst>
                  <a:ext uri="{FF2B5EF4-FFF2-40B4-BE49-F238E27FC236}">
                    <a16:creationId xmlns:a16="http://schemas.microsoft.com/office/drawing/2014/main" id="{C42F2D4F-9882-4AC3-BC62-231737589697}"/>
                  </a:ext>
                </a:extLst>
              </p:cNvPr>
              <p:cNvSpPr txBox="1">
                <a:spLocks noRot="1" noChangeAspect="1" noMove="1" noResize="1" noEditPoints="1" noAdjustHandles="1" noChangeArrowheads="1" noChangeShapeType="1" noTextEdit="1"/>
              </p:cNvSpPr>
              <p:nvPr/>
            </p:nvSpPr>
            <p:spPr bwMode="auto">
              <a:xfrm>
                <a:off x="3203848" y="3762784"/>
                <a:ext cx="4328906" cy="1309688"/>
              </a:xfrm>
              <a:prstGeom prst="rect">
                <a:avLst/>
              </a:prstGeom>
              <a:blipFill>
                <a:blip r:embed="rId4"/>
                <a:stretch>
                  <a:fillRect/>
                </a:stretch>
              </a:blipFill>
              <a:ln>
                <a:noFill/>
              </a:ln>
              <a:effectLst/>
              <a:extLst/>
            </p:spPr>
            <p:txBody>
              <a:bodyPr/>
              <a:lstStyle/>
              <a:p>
                <a:r>
                  <a:rPr lang="tr-TR">
                    <a:noFill/>
                  </a:rPr>
                  <a:t> </a:t>
                </a:r>
              </a:p>
            </p:txBody>
          </p:sp>
        </mc:Fallback>
      </mc:AlternateContent>
      <p:pic>
        <p:nvPicPr>
          <p:cNvPr id="12" name="Picture 11">
            <a:extLst>
              <a:ext uri="{FF2B5EF4-FFF2-40B4-BE49-F238E27FC236}">
                <a16:creationId xmlns:a16="http://schemas.microsoft.com/office/drawing/2014/main" id="{25C13510-D00D-4F00-8A76-38472A925F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868307"/>
            <a:ext cx="4579099" cy="1838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128CAFCD-87B7-4C81-B264-21B4CE3FB50B}"/>
                  </a:ext>
                </a:extLst>
              </p:cNvPr>
              <p:cNvSpPr/>
              <p:nvPr/>
            </p:nvSpPr>
            <p:spPr>
              <a:xfrm>
                <a:off x="3528242" y="3268847"/>
                <a:ext cx="4328906" cy="400110"/>
              </a:xfrm>
              <a:prstGeom prst="rect">
                <a:avLst/>
              </a:prstGeom>
            </p:spPr>
            <p:txBody>
              <a:bodyPr wrap="square">
                <a:spAutoFit/>
              </a:bodyPr>
              <a:lstStyle/>
              <a:p>
                <a14:m>
                  <m:oMath xmlns:m="http://schemas.openxmlformats.org/officeDocument/2006/math">
                    <m:sSub>
                      <m:sSubPr>
                        <m:ctrlPr>
                          <a:rPr lang="tr-TR" altLang="en-US" sz="200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𝑣</m:t>
                        </m:r>
                      </m:e>
                      <m:sub>
                        <m:r>
                          <a:rPr lang="tr-TR" altLang="en-US" sz="2000" b="0" i="1" kern="0" smtClean="0">
                            <a:latin typeface="Cambria Math" panose="02040503050406030204" pitchFamily="18" charset="0"/>
                            <a:sym typeface="Symbol" panose="05050102010706020507" pitchFamily="18" charset="2"/>
                          </a:rPr>
                          <m:t>𝑖𝑛</m:t>
                        </m:r>
                      </m:sub>
                    </m:sSub>
                  </m:oMath>
                </a14:m>
                <a:r>
                  <a:rPr lang="tr-TR" sz="2000" dirty="0"/>
                  <a:t>  </a:t>
                </a:r>
                <a14:m>
                  <m:oMath xmlns:m="http://schemas.openxmlformats.org/officeDocument/2006/math">
                    <m:r>
                      <a:rPr lang="tr-TR" altLang="en-US" sz="2000" b="0" i="1" kern="0" smtClean="0">
                        <a:latin typeface="Cambria Math" panose="02040503050406030204" pitchFamily="18" charset="0"/>
                        <a:sym typeface="Symbol" panose="05050102010706020507" pitchFamily="18" charset="2"/>
                      </a:rPr>
                      <m:t>=</m:t>
                    </m:r>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𝑟</m:t>
                        </m:r>
                      </m:e>
                      <m:sub>
                        <m:r>
                          <a:rPr lang="tr-TR" sz="2000" i="1">
                            <a:solidFill>
                              <a:srgbClr val="000000"/>
                            </a:solidFill>
                            <a:latin typeface="Cambria Math" panose="02040503050406030204" pitchFamily="18" charset="0"/>
                          </a:rPr>
                          <m:t>𝜋</m:t>
                        </m:r>
                      </m:sub>
                    </m:sSub>
                    <m:sSub>
                      <m:sSubPr>
                        <m:ctrlPr>
                          <a:rPr lang="tr-TR" altLang="en-US" sz="2000" i="1" ker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 </m:t>
                        </m:r>
                        <m:r>
                          <a:rPr lang="tr-TR" altLang="en-US" sz="2000" i="1" kern="0">
                            <a:latin typeface="Cambria Math" panose="02040503050406030204" pitchFamily="18" charset="0"/>
                            <a:sym typeface="Symbol" panose="05050102010706020507" pitchFamily="18" charset="2"/>
                          </a:rPr>
                          <m:t>𝑖</m:t>
                        </m:r>
                      </m:e>
                      <m:sub>
                        <m:r>
                          <a:rPr lang="tr-TR" altLang="en-US" sz="2000" i="1" kern="0">
                            <a:latin typeface="Cambria Math" panose="02040503050406030204" pitchFamily="18" charset="0"/>
                            <a:sym typeface="Symbol" panose="05050102010706020507" pitchFamily="18" charset="2"/>
                          </a:rPr>
                          <m:t>𝑏</m:t>
                        </m:r>
                      </m:sub>
                    </m:sSub>
                    <m:r>
                      <a:rPr lang="en-US" altLang="en-US" sz="2000" b="0" i="1" kern="0" smtClean="0">
                        <a:latin typeface="Cambria Math" panose="02040503050406030204" pitchFamily="18" charset="0"/>
                        <a:sym typeface="Symbol" panose="05050102010706020507" pitchFamily="18" charset="2"/>
                      </a:rPr>
                      <m:t>+</m:t>
                    </m:r>
                    <m:sSub>
                      <m:sSubPr>
                        <m:ctrlPr>
                          <a:rPr lang="tr-TR" altLang="en-US" sz="2000" i="1" ker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𝑅</m:t>
                        </m:r>
                      </m:e>
                      <m:sub>
                        <m:r>
                          <a:rPr lang="en-US" altLang="en-US" sz="2000" b="0" i="1" kern="0" smtClean="0">
                            <a:latin typeface="Cambria Math" panose="02040503050406030204" pitchFamily="18" charset="0"/>
                            <a:sym typeface="Symbol" panose="05050102010706020507" pitchFamily="18" charset="2"/>
                          </a:rPr>
                          <m:t>𝐸</m:t>
                        </m:r>
                      </m:sub>
                    </m:sSub>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 (</m:t>
                        </m:r>
                        <m:r>
                          <a:rPr lang="tr-TR" sz="2000" i="1">
                            <a:solidFill>
                              <a:srgbClr val="000000"/>
                            </a:solidFill>
                            <a:latin typeface="Cambria Math" panose="02040503050406030204" pitchFamily="18" charset="0"/>
                          </a:rPr>
                          <m:t>𝛽</m:t>
                        </m:r>
                        <m:r>
                          <a:rPr lang="tr-TR" sz="2000" i="1">
                            <a:solidFill>
                              <a:srgbClr val="000000"/>
                            </a:solidFill>
                            <a:latin typeface="Cambria Math" panose="02040503050406030204" pitchFamily="18" charset="0"/>
                          </a:rPr>
                          <m:t>+1) </m:t>
                        </m:r>
                        <m:r>
                          <a:rPr lang="tr-TR" sz="2000" i="1">
                            <a:solidFill>
                              <a:srgbClr val="000000"/>
                            </a:solidFill>
                            <a:latin typeface="Cambria Math" panose="02040503050406030204" pitchFamily="18" charset="0"/>
                          </a:rPr>
                          <m:t>𝑖</m:t>
                        </m:r>
                      </m:e>
                      <m:sub>
                        <m:r>
                          <a:rPr lang="tr-TR" sz="2000" i="1">
                            <a:solidFill>
                              <a:srgbClr val="000000"/>
                            </a:solidFill>
                            <a:latin typeface="Cambria Math" panose="02040503050406030204" pitchFamily="18" charset="0"/>
                          </a:rPr>
                          <m:t>𝑏</m:t>
                        </m:r>
                      </m:sub>
                    </m:sSub>
                  </m:oMath>
                </a14:m>
                <a:endParaRPr lang="tr-TR" sz="2000" dirty="0"/>
              </a:p>
            </p:txBody>
          </p:sp>
        </mc:Choice>
        <mc:Fallback xmlns="">
          <p:sp>
            <p:nvSpPr>
              <p:cNvPr id="13" name="Rectangle 12">
                <a:extLst>
                  <a:ext uri="{FF2B5EF4-FFF2-40B4-BE49-F238E27FC236}">
                    <a16:creationId xmlns:a16="http://schemas.microsoft.com/office/drawing/2014/main" id="{128CAFCD-87B7-4C81-B264-21B4CE3FB50B}"/>
                  </a:ext>
                </a:extLst>
              </p:cNvPr>
              <p:cNvSpPr>
                <a:spLocks noRot="1" noChangeAspect="1" noMove="1" noResize="1" noEditPoints="1" noAdjustHandles="1" noChangeArrowheads="1" noChangeShapeType="1" noTextEdit="1"/>
              </p:cNvSpPr>
              <p:nvPr/>
            </p:nvSpPr>
            <p:spPr>
              <a:xfrm>
                <a:off x="3528242" y="3268847"/>
                <a:ext cx="4328906" cy="400110"/>
              </a:xfrm>
              <a:prstGeom prst="rect">
                <a:avLst/>
              </a:prstGeom>
              <a:blipFill>
                <a:blip r:embed="rId6"/>
                <a:stretch>
                  <a:fillRect b="-1818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B9C49CB-C5D8-4CA6-98D7-942B0EB0CBC3}"/>
                  </a:ext>
                </a:extLst>
              </p:cNvPr>
              <p:cNvSpPr/>
              <p:nvPr/>
            </p:nvSpPr>
            <p:spPr>
              <a:xfrm>
                <a:off x="3508685" y="2810696"/>
                <a:ext cx="249985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altLang="en-US" sz="2000" b="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𝑣</m:t>
                          </m:r>
                        </m:e>
                        <m:sub>
                          <m:r>
                            <a:rPr lang="tr-TR" altLang="en-US" sz="2000" b="0" i="1" kern="0" smtClean="0">
                              <a:latin typeface="Cambria Math" panose="02040503050406030204" pitchFamily="18" charset="0"/>
                              <a:sym typeface="Symbol" panose="05050102010706020507" pitchFamily="18" charset="2"/>
                            </a:rPr>
                            <m:t>𝑜𝑢𝑡</m:t>
                          </m:r>
                        </m:sub>
                      </m:sSub>
                      <m:r>
                        <a:rPr lang="tr-TR" altLang="en-US" sz="2000" b="0" i="1" kern="0" smtClean="0">
                          <a:latin typeface="Cambria Math" panose="02040503050406030204" pitchFamily="18" charset="0"/>
                          <a:sym typeface="Symbol" panose="05050102010706020507" pitchFamily="18" charset="2"/>
                        </a:rPr>
                        <m:t>=</m:t>
                      </m:r>
                      <m:sSub>
                        <m:sSubPr>
                          <m:ctrlPr>
                            <a:rPr lang="tr-TR" altLang="en-US" sz="2000" i="1" kern="0">
                              <a:latin typeface="Cambria Math" panose="02040503050406030204" pitchFamily="18" charset="0"/>
                              <a:sym typeface="Symbol" panose="05050102010706020507" pitchFamily="18" charset="2"/>
                            </a:rPr>
                          </m:ctrlPr>
                        </m:sSubPr>
                        <m:e>
                          <m:r>
                            <a:rPr lang="tr-TR" altLang="en-US" sz="2000" i="1" kern="0">
                              <a:latin typeface="Cambria Math" panose="02040503050406030204" pitchFamily="18" charset="0"/>
                              <a:sym typeface="Symbol" panose="05050102010706020507" pitchFamily="18" charset="2"/>
                            </a:rPr>
                            <m:t>𝑅</m:t>
                          </m:r>
                        </m:e>
                        <m:sub>
                          <m:r>
                            <a:rPr lang="en-US" altLang="en-US" sz="2000" i="1" kern="0">
                              <a:latin typeface="Cambria Math" panose="02040503050406030204" pitchFamily="18" charset="0"/>
                              <a:sym typeface="Symbol" panose="05050102010706020507" pitchFamily="18" charset="2"/>
                            </a:rPr>
                            <m:t>𝐸</m:t>
                          </m:r>
                        </m:sub>
                      </m:sSub>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 (</m:t>
                          </m:r>
                          <m:r>
                            <a:rPr lang="tr-TR" sz="2000" i="1">
                              <a:solidFill>
                                <a:srgbClr val="000000"/>
                              </a:solidFill>
                              <a:latin typeface="Cambria Math" panose="02040503050406030204" pitchFamily="18" charset="0"/>
                            </a:rPr>
                            <m:t>𝛽</m:t>
                          </m:r>
                          <m:r>
                            <a:rPr lang="tr-TR" sz="2000" i="1">
                              <a:solidFill>
                                <a:srgbClr val="000000"/>
                              </a:solidFill>
                              <a:latin typeface="Cambria Math" panose="02040503050406030204" pitchFamily="18" charset="0"/>
                            </a:rPr>
                            <m:t>+1) </m:t>
                          </m:r>
                          <m:r>
                            <a:rPr lang="tr-TR" sz="2000" i="1">
                              <a:solidFill>
                                <a:srgbClr val="000000"/>
                              </a:solidFill>
                              <a:latin typeface="Cambria Math" panose="02040503050406030204" pitchFamily="18" charset="0"/>
                            </a:rPr>
                            <m:t>𝑖</m:t>
                          </m:r>
                        </m:e>
                        <m:sub>
                          <m:r>
                            <a:rPr lang="tr-TR" sz="2000" i="1">
                              <a:solidFill>
                                <a:srgbClr val="000000"/>
                              </a:solidFill>
                              <a:latin typeface="Cambria Math" panose="02040503050406030204" pitchFamily="18" charset="0"/>
                            </a:rPr>
                            <m:t>𝑏</m:t>
                          </m:r>
                        </m:sub>
                      </m:sSub>
                    </m:oMath>
                  </m:oMathPara>
                </a14:m>
                <a:endParaRPr lang="tr-TR" sz="2000" dirty="0"/>
              </a:p>
            </p:txBody>
          </p:sp>
        </mc:Choice>
        <mc:Fallback xmlns="">
          <p:sp>
            <p:nvSpPr>
              <p:cNvPr id="14" name="Rectangle 13">
                <a:extLst>
                  <a:ext uri="{FF2B5EF4-FFF2-40B4-BE49-F238E27FC236}">
                    <a16:creationId xmlns:a16="http://schemas.microsoft.com/office/drawing/2014/main" id="{DB9C49CB-C5D8-4CA6-98D7-942B0EB0CBC3}"/>
                  </a:ext>
                </a:extLst>
              </p:cNvPr>
              <p:cNvSpPr>
                <a:spLocks noRot="1" noChangeAspect="1" noMove="1" noResize="1" noEditPoints="1" noAdjustHandles="1" noChangeArrowheads="1" noChangeShapeType="1" noTextEdit="1"/>
              </p:cNvSpPr>
              <p:nvPr/>
            </p:nvSpPr>
            <p:spPr>
              <a:xfrm>
                <a:off x="3508685" y="2810696"/>
                <a:ext cx="2499852" cy="400110"/>
              </a:xfrm>
              <a:prstGeom prst="rect">
                <a:avLst/>
              </a:prstGeom>
              <a:blipFill>
                <a:blip r:embed="rId7"/>
                <a:stretch>
                  <a:fillRect b="-18182"/>
                </a:stretch>
              </a:blipFill>
            </p:spPr>
            <p:txBody>
              <a:bodyPr/>
              <a:lstStyle/>
              <a:p>
                <a:r>
                  <a:rPr lang="tr-TR">
                    <a:noFill/>
                  </a:rPr>
                  <a:t> </a:t>
                </a:r>
              </a:p>
            </p:txBody>
          </p:sp>
        </mc:Fallback>
      </mc:AlternateContent>
      <p:graphicFrame>
        <p:nvGraphicFramePr>
          <p:cNvPr id="270345" name="Object 8">
            <a:extLst>
              <a:ext uri="{FF2B5EF4-FFF2-40B4-BE49-F238E27FC236}">
                <a16:creationId xmlns:a16="http://schemas.microsoft.com/office/drawing/2014/main" id="{0C7B92AE-7608-47F4-95DC-750EDFA1CA18}"/>
              </a:ext>
            </a:extLst>
          </p:cNvPr>
          <p:cNvGraphicFramePr>
            <a:graphicFrameLocks noChangeAspect="1"/>
          </p:cNvGraphicFramePr>
          <p:nvPr>
            <p:extLst>
              <p:ext uri="{D42A27DB-BD31-4B8C-83A1-F6EECF244321}">
                <p14:modId xmlns:p14="http://schemas.microsoft.com/office/powerpoint/2010/main" val="3858754911"/>
              </p:ext>
            </p:extLst>
          </p:nvPr>
        </p:nvGraphicFramePr>
        <p:xfrm>
          <a:off x="3577590" y="2330552"/>
          <a:ext cx="994410" cy="389659"/>
        </p:xfrm>
        <a:graphic>
          <a:graphicData uri="http://schemas.openxmlformats.org/presentationml/2006/ole">
            <mc:AlternateContent xmlns:mc="http://schemas.openxmlformats.org/markup-compatibility/2006">
              <mc:Choice xmlns:v="urn:schemas-microsoft-com:vml" Requires="v">
                <p:oleObj spid="_x0000_s211098" name="Equation" r:id="rId8" imgW="736280" imgH="317362" progId="Equation.3">
                  <p:embed/>
                </p:oleObj>
              </mc:Choice>
              <mc:Fallback>
                <p:oleObj name="Equation" r:id="rId8" imgW="736280" imgH="317362" progId="Equation.3">
                  <p:embed/>
                  <p:pic>
                    <p:nvPicPr>
                      <p:cNvPr id="270345" name="Object 8">
                        <a:extLst>
                          <a:ext uri="{FF2B5EF4-FFF2-40B4-BE49-F238E27FC236}">
                            <a16:creationId xmlns:a16="http://schemas.microsoft.com/office/drawing/2014/main" id="{0C7B92AE-7608-47F4-95DC-750EDFA1CA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7590" y="2330552"/>
                        <a:ext cx="994410" cy="389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9E7B8FE-89CE-44B9-B33C-4FB766490651}"/>
                  </a:ext>
                </a:extLst>
              </p:cNvPr>
              <p:cNvSpPr/>
              <p:nvPr/>
            </p:nvSpPr>
            <p:spPr>
              <a:xfrm>
                <a:off x="7305840" y="1787595"/>
                <a:ext cx="895758" cy="400110"/>
              </a:xfrm>
              <a:prstGeom prst="rect">
                <a:avLst/>
              </a:prstGeom>
            </p:spPr>
            <p:txBody>
              <a:bodyPr wrap="none">
                <a:spAutoFit/>
              </a:bodyPr>
              <a:lstStyle/>
              <a:p>
                <a14:m>
                  <m:oMath xmlns:m="http://schemas.openxmlformats.org/officeDocument/2006/math">
                    <m:sSub>
                      <m:sSubPr>
                        <m:ctrlPr>
                          <a:rPr lang="tr-TR" sz="2000" i="1" smtClean="0">
                            <a:solidFill>
                              <a:srgbClr val="000000"/>
                            </a:solidFill>
                            <a:latin typeface="Cambria Math" panose="02040503050406030204" pitchFamily="18" charset="0"/>
                          </a:rPr>
                        </m:ctrlPr>
                      </m:sSubPr>
                      <m:e>
                        <m:r>
                          <a:rPr lang="tr-TR" sz="2000" b="0" i="1" smtClean="0">
                            <a:solidFill>
                              <a:srgbClr val="000000"/>
                            </a:solidFill>
                            <a:latin typeface="Cambria Math" panose="02040503050406030204" pitchFamily="18" charset="0"/>
                          </a:rPr>
                          <m:t>(</m:t>
                        </m:r>
                        <m:r>
                          <a:rPr lang="tr-TR" sz="2000" i="1">
                            <a:solidFill>
                              <a:srgbClr val="000000"/>
                            </a:solidFill>
                            <a:latin typeface="Cambria Math" panose="02040503050406030204" pitchFamily="18" charset="0"/>
                          </a:rPr>
                          <m:t>𝛽</m:t>
                        </m:r>
                        <m:r>
                          <a:rPr lang="tr-TR" sz="2000" i="1">
                            <a:solidFill>
                              <a:srgbClr val="000000"/>
                            </a:solidFill>
                            <a:latin typeface="Cambria Math" panose="02040503050406030204" pitchFamily="18" charset="0"/>
                          </a:rPr>
                          <m:t> </m:t>
                        </m:r>
                        <m:r>
                          <a:rPr lang="tr-TR" sz="2000" i="1">
                            <a:solidFill>
                              <a:srgbClr val="000000"/>
                            </a:solidFill>
                            <a:latin typeface="Cambria Math" panose="02040503050406030204" pitchFamily="18" charset="0"/>
                          </a:rPr>
                          <m:t>𝑖</m:t>
                        </m:r>
                      </m:e>
                      <m:sub>
                        <m:r>
                          <a:rPr lang="tr-TR" sz="2000" i="1">
                            <a:solidFill>
                              <a:srgbClr val="000000"/>
                            </a:solidFill>
                            <a:latin typeface="Cambria Math" panose="02040503050406030204" pitchFamily="18" charset="0"/>
                          </a:rPr>
                          <m:t>𝑏</m:t>
                        </m:r>
                      </m:sub>
                    </m:sSub>
                    <m:r>
                      <a:rPr lang="tr-TR" sz="2000" b="0" i="1" smtClean="0">
                        <a:solidFill>
                          <a:srgbClr val="000000"/>
                        </a:solidFill>
                        <a:latin typeface="Cambria Math" panose="02040503050406030204" pitchFamily="18" charset="0"/>
                      </a:rPr>
                      <m:t>)</m:t>
                    </m:r>
                  </m:oMath>
                </a14:m>
                <a:r>
                  <a:rPr lang="en-US" sz="2000" dirty="0"/>
                  <a:t> </a:t>
                </a:r>
                <a:endParaRPr lang="tr-TR" sz="2000" dirty="0"/>
              </a:p>
            </p:txBody>
          </p:sp>
        </mc:Choice>
        <mc:Fallback xmlns="">
          <p:sp>
            <p:nvSpPr>
              <p:cNvPr id="2" name="Rectangle 1">
                <a:extLst>
                  <a:ext uri="{FF2B5EF4-FFF2-40B4-BE49-F238E27FC236}">
                    <a16:creationId xmlns:a16="http://schemas.microsoft.com/office/drawing/2014/main" id="{29E7B8FE-89CE-44B9-B33C-4FB766490651}"/>
                  </a:ext>
                </a:extLst>
              </p:cNvPr>
              <p:cNvSpPr>
                <a:spLocks noRot="1" noChangeAspect="1" noMove="1" noResize="1" noEditPoints="1" noAdjustHandles="1" noChangeArrowheads="1" noChangeShapeType="1" noTextEdit="1"/>
              </p:cNvSpPr>
              <p:nvPr/>
            </p:nvSpPr>
            <p:spPr>
              <a:xfrm>
                <a:off x="7305840" y="1787595"/>
                <a:ext cx="895758" cy="400110"/>
              </a:xfrm>
              <a:prstGeom prst="rect">
                <a:avLst/>
              </a:prstGeom>
              <a:blipFill>
                <a:blip r:embed="rId10"/>
                <a:stretch>
                  <a:fillRect l="-3401" b="-18182"/>
                </a:stretch>
              </a:blipFill>
            </p:spPr>
            <p:txBody>
              <a:bodyPr/>
              <a:lstStyle/>
              <a:p>
                <a:r>
                  <a:rPr lang="tr-TR">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0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7"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1156"/>
            <a:ext cx="7772400" cy="4682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b="0" i="0" dirty="0">
                <a:effectLst>
                  <a:outerShdw blurRad="38100" dist="38100" dir="2700000" algn="tl">
                    <a:srgbClr val="000000">
                      <a:alpha val="43137"/>
                    </a:srgbClr>
                  </a:outerShdw>
                </a:effectLst>
                <a:latin typeface="Comic Sans MS" panose="030F0702030302020204" pitchFamily="66" charset="0"/>
              </a:rPr>
              <a:t>BJT</a:t>
            </a:r>
            <a:r>
              <a:rPr lang="tr-TR" b="0" i="0" dirty="0">
                <a:effectLst>
                  <a:outerShdw blurRad="38100" dist="38100" dir="2700000" algn="tl">
                    <a:srgbClr val="000000">
                      <a:alpha val="43137"/>
                    </a:srgbClr>
                  </a:outerShdw>
                </a:effectLst>
                <a:latin typeface="Comic Sans MS" panose="030F0702030302020204" pitchFamily="66" charset="0"/>
              </a:rPr>
              <a:t> </a:t>
            </a:r>
            <a:r>
              <a:rPr lang="tr-TR" b="0" i="0" dirty="0" err="1">
                <a:effectLst>
                  <a:outerShdw blurRad="38100" dist="38100" dir="2700000" algn="tl">
                    <a:srgbClr val="000000">
                      <a:alpha val="43137"/>
                    </a:srgbClr>
                  </a:outerShdw>
                </a:effectLst>
                <a:latin typeface="Comic Sans MS" panose="030F0702030302020204" pitchFamily="66" charset="0"/>
              </a:rPr>
              <a:t>Currents</a:t>
            </a:r>
            <a:r>
              <a:rPr lang="en-US" b="0" i="0" dirty="0">
                <a:effectLst>
                  <a:outerShdw blurRad="38100" dist="38100" dir="2700000" algn="tl">
                    <a:srgbClr val="000000">
                      <a:alpha val="43137"/>
                    </a:srgbClr>
                  </a:outerShdw>
                </a:effectLst>
                <a:latin typeface="Comic Sans MS" panose="030F0702030302020204" pitchFamily="66" charset="0"/>
              </a:rPr>
              <a:t> </a:t>
            </a:r>
          </a:p>
        </p:txBody>
      </p:sp>
      <p:grpSp>
        <p:nvGrpSpPr>
          <p:cNvPr id="6" name="Group 6"/>
          <p:cNvGrpSpPr>
            <a:grpSpLocks/>
          </p:cNvGrpSpPr>
          <p:nvPr/>
        </p:nvGrpSpPr>
        <p:grpSpPr bwMode="auto">
          <a:xfrm>
            <a:off x="1187624" y="1340768"/>
            <a:ext cx="5328592" cy="2664296"/>
            <a:chOff x="1872" y="1713"/>
            <a:chExt cx="3126" cy="1565"/>
          </a:xfrm>
        </p:grpSpPr>
        <p:pic>
          <p:nvPicPr>
            <p:cNvPr id="7" name="Picture 3" descr="c:\ch05_conv\sedr42021_051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 y="1726"/>
              <a:ext cx="1370" cy="1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descr="c:\ch05_conv\sedr42021_0514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1713"/>
              <a:ext cx="1350" cy="1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Rectangle 16"/>
          <p:cNvSpPr>
            <a:spLocks noChangeArrowheads="1"/>
          </p:cNvSpPr>
          <p:nvPr/>
        </p:nvSpPr>
        <p:spPr bwMode="auto">
          <a:xfrm>
            <a:off x="2411760" y="4372706"/>
            <a:ext cx="2667000" cy="487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graphicFrame>
        <p:nvGraphicFramePr>
          <p:cNvPr id="10" name="Object 13"/>
          <p:cNvGraphicFramePr>
            <a:graphicFrameLocks noChangeAspect="1"/>
          </p:cNvGraphicFramePr>
          <p:nvPr>
            <p:extLst>
              <p:ext uri="{D42A27DB-BD31-4B8C-83A1-F6EECF244321}">
                <p14:modId xmlns:p14="http://schemas.microsoft.com/office/powerpoint/2010/main" val="3975078466"/>
              </p:ext>
            </p:extLst>
          </p:nvPr>
        </p:nvGraphicFramePr>
        <p:xfrm>
          <a:off x="2945160" y="4372706"/>
          <a:ext cx="1439863" cy="487363"/>
        </p:xfrm>
        <a:graphic>
          <a:graphicData uri="http://schemas.openxmlformats.org/presentationml/2006/ole">
            <mc:AlternateContent xmlns:mc="http://schemas.openxmlformats.org/markup-compatibility/2006">
              <mc:Choice xmlns:v="urn:schemas-microsoft-com:vml" Requires="v">
                <p:oleObj spid="_x0000_s144675" name="Equation" r:id="rId5" imgW="672840" imgH="228600" progId="Equation.3">
                  <p:embed/>
                </p:oleObj>
              </mc:Choice>
              <mc:Fallback>
                <p:oleObj name="Equation" r:id="rId5" imgW="672840" imgH="228600" progId="Equation.3">
                  <p:embed/>
                  <p:pic>
                    <p:nvPicPr>
                      <p:cNvPr id="132109"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5160" y="4372706"/>
                        <a:ext cx="1439863"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2"/>
          <p:cNvPicPr>
            <a:picLocks noChangeAspect="1"/>
          </p:cNvPicPr>
          <p:nvPr/>
        </p:nvPicPr>
        <p:blipFill>
          <a:blip r:embed="rId7"/>
          <a:stretch>
            <a:fillRect/>
          </a:stretch>
        </p:blipFill>
        <p:spPr>
          <a:xfrm>
            <a:off x="291055" y="2255729"/>
            <a:ext cx="1101069" cy="834374"/>
          </a:xfrm>
          <a:prstGeom prst="rect">
            <a:avLst/>
          </a:prstGeom>
        </p:spPr>
      </p:pic>
      <p:pic>
        <p:nvPicPr>
          <p:cNvPr id="4" name="Picture 3"/>
          <p:cNvPicPr>
            <a:picLocks noChangeAspect="1"/>
          </p:cNvPicPr>
          <p:nvPr/>
        </p:nvPicPr>
        <p:blipFill>
          <a:blip r:embed="rId8"/>
          <a:stretch>
            <a:fillRect/>
          </a:stretch>
        </p:blipFill>
        <p:spPr>
          <a:xfrm>
            <a:off x="6672991" y="2255729"/>
            <a:ext cx="1070590" cy="902953"/>
          </a:xfrm>
          <a:prstGeom prst="rect">
            <a:avLst/>
          </a:prstGeom>
        </p:spPr>
      </p:pic>
    </p:spTree>
    <p:extLst>
      <p:ext uri="{BB962C8B-B14F-4D97-AF65-F5344CB8AC3E}">
        <p14:creationId xmlns:p14="http://schemas.microsoft.com/office/powerpoint/2010/main" val="3918972703"/>
      </p:ext>
    </p:extLst>
  </p:cSld>
  <p:clrMapOvr>
    <a:masterClrMapping/>
  </p:clrMapOvr>
  <p:transition>
    <p:plus/>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6" name="Rectangle 2">
            <a:extLst>
              <a:ext uri="{FF2B5EF4-FFF2-40B4-BE49-F238E27FC236}">
                <a16:creationId xmlns:a16="http://schemas.microsoft.com/office/drawing/2014/main" id="{CA1CB8CA-149D-4E10-86B5-0D987C12E182}"/>
              </a:ext>
            </a:extLst>
          </p:cNvPr>
          <p:cNvSpPr>
            <a:spLocks noGrp="1" noChangeArrowheads="1"/>
          </p:cNvSpPr>
          <p:nvPr>
            <p:ph type="title"/>
          </p:nvPr>
        </p:nvSpPr>
        <p:spPr>
          <a:xfrm>
            <a:off x="328612" y="254729"/>
            <a:ext cx="8229600" cy="540000"/>
          </a:xfrm>
        </p:spPr>
        <p:txBody>
          <a:bodyPr/>
          <a:lstStyle/>
          <a:p>
            <a:pPr eaLnBrk="1" hangingPunct="1"/>
            <a:r>
              <a:rPr lang="en-US" altLang="en-US" b="1" dirty="0"/>
              <a:t>Input Impedance of Emitter Follower</a:t>
            </a:r>
          </a:p>
        </p:txBody>
      </p:sp>
      <p:sp>
        <p:nvSpPr>
          <p:cNvPr id="274437" name="Rectangle 3">
            <a:extLst>
              <a:ext uri="{FF2B5EF4-FFF2-40B4-BE49-F238E27FC236}">
                <a16:creationId xmlns:a16="http://schemas.microsoft.com/office/drawing/2014/main" id="{D6609A67-B3E4-4812-9E7F-50D84AE71E93}"/>
              </a:ext>
            </a:extLst>
          </p:cNvPr>
          <p:cNvSpPr>
            <a:spLocks noGrp="1" noChangeArrowheads="1"/>
          </p:cNvSpPr>
          <p:nvPr>
            <p:ph type="body" sz="half" idx="1"/>
          </p:nvPr>
        </p:nvSpPr>
        <p:spPr>
          <a:xfrm>
            <a:off x="685800" y="4800600"/>
            <a:ext cx="7696200" cy="1600200"/>
          </a:xfrm>
        </p:spPr>
        <p:txBody>
          <a:bodyPr>
            <a:normAutofit/>
          </a:bodyPr>
          <a:lstStyle/>
          <a:p>
            <a:pPr eaLnBrk="1" hangingPunct="1"/>
            <a:r>
              <a:rPr lang="en-US" altLang="en-US" sz="1800" dirty="0"/>
              <a:t>The input impedance of emitter follower is exactly the same as that of CE stage with emitter degeneration.  This is not surprising because the input impedance of CE with emitter degeneration does not depend on the collector resistance. </a:t>
            </a:r>
          </a:p>
        </p:txBody>
      </p:sp>
      <p:pic>
        <p:nvPicPr>
          <p:cNvPr id="274438" name="Picture 9">
            <a:extLst>
              <a:ext uri="{FF2B5EF4-FFF2-40B4-BE49-F238E27FC236}">
                <a16:creationId xmlns:a16="http://schemas.microsoft.com/office/drawing/2014/main" id="{5741C0FF-0086-42BD-9232-914037C1AA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04267" y="692696"/>
            <a:ext cx="3207449" cy="225308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77360C5B-E2CE-4B52-8EAC-1E9C8F3FD8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648" y="959087"/>
            <a:ext cx="4579099" cy="1838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Object 5">
            <a:extLst>
              <a:ext uri="{FF2B5EF4-FFF2-40B4-BE49-F238E27FC236}">
                <a16:creationId xmlns:a16="http://schemas.microsoft.com/office/drawing/2014/main" id="{9B12EE00-0DE0-4D15-B82F-AEA906FABD01}"/>
              </a:ext>
            </a:extLst>
          </p:cNvPr>
          <p:cNvGraphicFramePr>
            <a:graphicFrameLocks noChangeAspect="1"/>
          </p:cNvGraphicFramePr>
          <p:nvPr/>
        </p:nvGraphicFramePr>
        <p:xfrm>
          <a:off x="3203848" y="2821038"/>
          <a:ext cx="2813050" cy="1798638"/>
        </p:xfrm>
        <a:graphic>
          <a:graphicData uri="http://schemas.openxmlformats.org/presentationml/2006/ole">
            <mc:AlternateContent xmlns:mc="http://schemas.openxmlformats.org/markup-compatibility/2006">
              <mc:Choice xmlns:v="urn:schemas-microsoft-com:vml" Requires="v">
                <p:oleObj spid="_x0000_s244815" name="Equation" r:id="rId5" imgW="2501900" imgH="1447800" progId="Equation.3">
                  <p:embed/>
                </p:oleObj>
              </mc:Choice>
              <mc:Fallback>
                <p:oleObj name="Equation" r:id="rId5" imgW="2501900" imgH="1447800" progId="Equation.3">
                  <p:embed/>
                  <p:pic>
                    <p:nvPicPr>
                      <p:cNvPr id="12" name="Object 5">
                        <a:extLst>
                          <a:ext uri="{FF2B5EF4-FFF2-40B4-BE49-F238E27FC236}">
                            <a16:creationId xmlns:a16="http://schemas.microsoft.com/office/drawing/2014/main" id="{9B12EE00-0DE0-4D15-B82F-AEA906FABD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848" y="2821038"/>
                        <a:ext cx="2813050" cy="179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C7FEEB7-8195-4587-A7C2-2815E9D582D4}"/>
                  </a:ext>
                </a:extLst>
              </p:cNvPr>
              <p:cNvSpPr/>
              <p:nvPr/>
            </p:nvSpPr>
            <p:spPr>
              <a:xfrm>
                <a:off x="7531910" y="1700704"/>
                <a:ext cx="895758" cy="400110"/>
              </a:xfrm>
              <a:prstGeom prst="rect">
                <a:avLst/>
              </a:prstGeom>
            </p:spPr>
            <p:txBody>
              <a:bodyPr wrap="none">
                <a:spAutoFit/>
              </a:bodyPr>
              <a:lstStyle/>
              <a:p>
                <a14:m>
                  <m:oMath xmlns:m="http://schemas.openxmlformats.org/officeDocument/2006/math">
                    <m:sSub>
                      <m:sSubPr>
                        <m:ctrlPr>
                          <a:rPr lang="tr-TR" sz="2000" i="1" smtClean="0">
                            <a:solidFill>
                              <a:srgbClr val="000000"/>
                            </a:solidFill>
                            <a:latin typeface="Cambria Math" panose="02040503050406030204" pitchFamily="18" charset="0"/>
                          </a:rPr>
                        </m:ctrlPr>
                      </m:sSubPr>
                      <m:e>
                        <m:r>
                          <a:rPr lang="tr-TR" sz="2000" b="0" i="1" smtClean="0">
                            <a:solidFill>
                              <a:srgbClr val="000000"/>
                            </a:solidFill>
                            <a:latin typeface="Cambria Math" panose="02040503050406030204" pitchFamily="18" charset="0"/>
                          </a:rPr>
                          <m:t>(</m:t>
                        </m:r>
                        <m:r>
                          <a:rPr lang="tr-TR" sz="2000" i="1">
                            <a:solidFill>
                              <a:srgbClr val="000000"/>
                            </a:solidFill>
                            <a:latin typeface="Cambria Math" panose="02040503050406030204" pitchFamily="18" charset="0"/>
                          </a:rPr>
                          <m:t>𝛽</m:t>
                        </m:r>
                        <m:r>
                          <a:rPr lang="tr-TR" sz="2000" i="1">
                            <a:solidFill>
                              <a:srgbClr val="000000"/>
                            </a:solidFill>
                            <a:latin typeface="Cambria Math" panose="02040503050406030204" pitchFamily="18" charset="0"/>
                          </a:rPr>
                          <m:t> </m:t>
                        </m:r>
                        <m:r>
                          <a:rPr lang="tr-TR" sz="2000" i="1">
                            <a:solidFill>
                              <a:srgbClr val="000000"/>
                            </a:solidFill>
                            <a:latin typeface="Cambria Math" panose="02040503050406030204" pitchFamily="18" charset="0"/>
                          </a:rPr>
                          <m:t>𝑖</m:t>
                        </m:r>
                      </m:e>
                      <m:sub>
                        <m:r>
                          <a:rPr lang="tr-TR" sz="2000" i="1">
                            <a:solidFill>
                              <a:srgbClr val="000000"/>
                            </a:solidFill>
                            <a:latin typeface="Cambria Math" panose="02040503050406030204" pitchFamily="18" charset="0"/>
                          </a:rPr>
                          <m:t>𝑏</m:t>
                        </m:r>
                      </m:sub>
                    </m:sSub>
                    <m:r>
                      <a:rPr lang="tr-TR" sz="2000" b="0" i="1" smtClean="0">
                        <a:solidFill>
                          <a:srgbClr val="000000"/>
                        </a:solidFill>
                        <a:latin typeface="Cambria Math" panose="02040503050406030204" pitchFamily="18" charset="0"/>
                      </a:rPr>
                      <m:t>)</m:t>
                    </m:r>
                  </m:oMath>
                </a14:m>
                <a:r>
                  <a:rPr lang="en-US" sz="2000" dirty="0"/>
                  <a:t> </a:t>
                </a:r>
                <a:endParaRPr lang="tr-TR" sz="2000" dirty="0"/>
              </a:p>
            </p:txBody>
          </p:sp>
        </mc:Choice>
        <mc:Fallback xmlns="">
          <p:sp>
            <p:nvSpPr>
              <p:cNvPr id="7" name="Rectangle 6">
                <a:extLst>
                  <a:ext uri="{FF2B5EF4-FFF2-40B4-BE49-F238E27FC236}">
                    <a16:creationId xmlns:a16="http://schemas.microsoft.com/office/drawing/2014/main" id="{7C7FEEB7-8195-4587-A7C2-2815E9D582D4}"/>
                  </a:ext>
                </a:extLst>
              </p:cNvPr>
              <p:cNvSpPr>
                <a:spLocks noRot="1" noChangeAspect="1" noMove="1" noResize="1" noEditPoints="1" noAdjustHandles="1" noChangeArrowheads="1" noChangeShapeType="1" noTextEdit="1"/>
              </p:cNvSpPr>
              <p:nvPr/>
            </p:nvSpPr>
            <p:spPr>
              <a:xfrm>
                <a:off x="7531910" y="1700704"/>
                <a:ext cx="895758" cy="400110"/>
              </a:xfrm>
              <a:prstGeom prst="rect">
                <a:avLst/>
              </a:prstGeom>
              <a:blipFill>
                <a:blip r:embed="rId7"/>
                <a:stretch>
                  <a:fillRect l="-3425" b="-16667"/>
                </a:stretch>
              </a:blipFill>
            </p:spPr>
            <p:txBody>
              <a:bodyPr/>
              <a:lstStyle/>
              <a:p>
                <a:r>
                  <a:rPr lang="tr-TR">
                    <a:noFill/>
                  </a:rPr>
                  <a:t> </a:t>
                </a:r>
              </a:p>
            </p:txBody>
          </p:sp>
        </mc:Fallback>
      </mc:AlternateContent>
    </p:spTree>
    <p:extLst>
      <p:ext uri="{BB962C8B-B14F-4D97-AF65-F5344CB8AC3E}">
        <p14:creationId xmlns:p14="http://schemas.microsoft.com/office/powerpoint/2010/main" val="30441263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4" name="Rectangle 2">
            <a:extLst>
              <a:ext uri="{FF2B5EF4-FFF2-40B4-BE49-F238E27FC236}">
                <a16:creationId xmlns:a16="http://schemas.microsoft.com/office/drawing/2014/main" id="{AD43B093-1F56-422B-8105-32E5CDAA9FA1}"/>
              </a:ext>
            </a:extLst>
          </p:cNvPr>
          <p:cNvSpPr>
            <a:spLocks noGrp="1" noChangeArrowheads="1"/>
          </p:cNvSpPr>
          <p:nvPr>
            <p:ph type="title"/>
          </p:nvPr>
        </p:nvSpPr>
        <p:spPr/>
        <p:txBody>
          <a:bodyPr/>
          <a:lstStyle/>
          <a:p>
            <a:pPr eaLnBrk="1" hangingPunct="1"/>
            <a:r>
              <a:rPr lang="en-US" altLang="en-US" b="1" dirty="0"/>
              <a:t>Output Impedance of Emitter Follower</a:t>
            </a:r>
          </a:p>
        </p:txBody>
      </p:sp>
      <p:pic>
        <p:nvPicPr>
          <p:cNvPr id="10" name="Picture 9">
            <a:extLst>
              <a:ext uri="{FF2B5EF4-FFF2-40B4-BE49-F238E27FC236}">
                <a16:creationId xmlns:a16="http://schemas.microsoft.com/office/drawing/2014/main" id="{A0B077B2-86D8-4FEC-9569-AE9EE3C7E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22323"/>
            <a:ext cx="4579099" cy="1838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0">
            <a:extLst>
              <a:ext uri="{FF2B5EF4-FFF2-40B4-BE49-F238E27FC236}">
                <a16:creationId xmlns:a16="http://schemas.microsoft.com/office/drawing/2014/main" id="{3A823F69-557B-4C3F-9DA3-656D3D8047F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32040" y="998754"/>
            <a:ext cx="3238094" cy="208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46ECD3F-5FD0-4A94-8570-4E3D1E97322E}"/>
                  </a:ext>
                </a:extLst>
              </p:cNvPr>
              <p:cNvSpPr/>
              <p:nvPr/>
            </p:nvSpPr>
            <p:spPr>
              <a:xfrm>
                <a:off x="2699792" y="3268583"/>
                <a:ext cx="5591505" cy="795987"/>
              </a:xfrm>
              <a:prstGeom prst="rect">
                <a:avLst/>
              </a:prstGeom>
            </p:spPr>
            <p:txBody>
              <a:bodyPr wrap="square">
                <a:spAutoFit/>
              </a:bodyPr>
              <a:lstStyle/>
              <a:p>
                <a14:m>
                  <m:oMath xmlns:m="http://schemas.openxmlformats.org/officeDocument/2006/math">
                    <m:f>
                      <m:fPr>
                        <m:ctrlPr>
                          <a:rPr lang="tr-TR" sz="2400" i="1" smtClean="0">
                            <a:solidFill>
                              <a:srgbClr val="000000"/>
                            </a:solidFill>
                            <a:latin typeface="Cambria Math" panose="02040503050406030204" pitchFamily="18" charset="0"/>
                          </a:rPr>
                        </m:ctrlPr>
                      </m:fPr>
                      <m:num>
                        <m:sSub>
                          <m:sSubPr>
                            <m:ctrlPr>
                              <a:rPr lang="tr-TR" sz="2400" i="1">
                                <a:solidFill>
                                  <a:srgbClr val="000000"/>
                                </a:solidFill>
                                <a:latin typeface="Cambria Math" panose="02040503050406030204" pitchFamily="18" charset="0"/>
                              </a:rPr>
                            </m:ctrlPr>
                          </m:sSubPr>
                          <m:e>
                            <m:r>
                              <a:rPr lang="tr-TR" sz="2400" i="1">
                                <a:solidFill>
                                  <a:srgbClr val="000000"/>
                                </a:solidFill>
                                <a:latin typeface="Cambria Math" panose="02040503050406030204" pitchFamily="18" charset="0"/>
                              </a:rPr>
                              <m:t>𝑣</m:t>
                            </m:r>
                          </m:e>
                          <m:sub>
                            <m:r>
                              <a:rPr lang="tr-TR" sz="2400" i="1">
                                <a:solidFill>
                                  <a:srgbClr val="000000"/>
                                </a:solidFill>
                                <a:latin typeface="Cambria Math" panose="02040503050406030204" pitchFamily="18" charset="0"/>
                              </a:rPr>
                              <m:t>𝑜𝑢𝑡</m:t>
                            </m:r>
                          </m:sub>
                        </m:sSub>
                      </m:num>
                      <m:den>
                        <m:sSub>
                          <m:sSubPr>
                            <m:ctrlPr>
                              <a:rPr lang="tr-TR" sz="2400" i="1">
                                <a:solidFill>
                                  <a:srgbClr val="000000"/>
                                </a:solidFill>
                                <a:latin typeface="Cambria Math" panose="02040503050406030204" pitchFamily="18" charset="0"/>
                              </a:rPr>
                            </m:ctrlPr>
                          </m:sSubPr>
                          <m:e>
                            <m:r>
                              <a:rPr lang="tr-TR" sz="2400" b="0" i="1" smtClean="0">
                                <a:solidFill>
                                  <a:srgbClr val="000000"/>
                                </a:solidFill>
                                <a:latin typeface="Cambria Math" panose="02040503050406030204" pitchFamily="18" charset="0"/>
                              </a:rPr>
                              <m:t>𝑖</m:t>
                            </m:r>
                          </m:e>
                          <m:sub>
                            <m:r>
                              <a:rPr lang="tr-TR" sz="2400" b="0" i="1" smtClean="0">
                                <a:solidFill>
                                  <a:srgbClr val="000000"/>
                                </a:solidFill>
                                <a:latin typeface="Cambria Math" panose="02040503050406030204" pitchFamily="18" charset="0"/>
                              </a:rPr>
                              <m:t>𝑜</m:t>
                            </m:r>
                          </m:sub>
                        </m:sSub>
                      </m:den>
                    </m:f>
                    <m:r>
                      <a:rPr lang="tr-TR" sz="2400" i="1">
                        <a:solidFill>
                          <a:srgbClr val="000000"/>
                        </a:solidFill>
                        <a:latin typeface="Cambria Math" panose="02040503050406030204" pitchFamily="18" charset="0"/>
                      </a:rPr>
                      <m:t>=</m:t>
                    </m:r>
                    <m:sSub>
                      <m:sSubPr>
                        <m:ctrlPr>
                          <a:rPr lang="tr-TR" sz="2400" i="1">
                            <a:solidFill>
                              <a:srgbClr val="000000"/>
                            </a:solidFill>
                            <a:latin typeface="Cambria Math" panose="02040503050406030204" pitchFamily="18" charset="0"/>
                          </a:rPr>
                        </m:ctrlPr>
                      </m:sSubPr>
                      <m:e>
                        <m:r>
                          <a:rPr lang="tr-TR" sz="2400" i="1">
                            <a:solidFill>
                              <a:srgbClr val="000000"/>
                            </a:solidFill>
                            <a:latin typeface="Cambria Math" panose="02040503050406030204" pitchFamily="18" charset="0"/>
                          </a:rPr>
                          <m:t>𝑅</m:t>
                        </m:r>
                      </m:e>
                      <m:sub>
                        <m:r>
                          <a:rPr lang="en-US" sz="2400" b="0" i="1" smtClean="0">
                            <a:solidFill>
                              <a:srgbClr val="000000"/>
                            </a:solidFill>
                            <a:latin typeface="Cambria Math" panose="02040503050406030204" pitchFamily="18" charset="0"/>
                          </a:rPr>
                          <m:t>𝐸</m:t>
                        </m:r>
                      </m:sub>
                    </m:sSub>
                    <m:r>
                      <a:rPr lang="en-US" sz="2400" b="0" i="1" smtClean="0">
                        <a:solidFill>
                          <a:srgbClr val="000000"/>
                        </a:solidFill>
                        <a:latin typeface="Cambria Math" panose="02040503050406030204" pitchFamily="18" charset="0"/>
                      </a:rPr>
                      <m:t> ||</m:t>
                    </m:r>
                    <m:f>
                      <m:fPr>
                        <m:ctrlPr>
                          <a:rPr lang="tr-TR" sz="2400" i="1" smtClean="0">
                            <a:solidFill>
                              <a:srgbClr val="000000"/>
                            </a:solidFill>
                            <a:latin typeface="Cambria Math" panose="02040503050406030204" pitchFamily="18" charset="0"/>
                          </a:rPr>
                        </m:ctrlPr>
                      </m:fPr>
                      <m:num>
                        <m:sSub>
                          <m:sSubPr>
                            <m:ctrlPr>
                              <a:rPr lang="tr-TR" altLang="en-US" sz="2400" i="1" kern="0">
                                <a:latin typeface="Cambria Math" panose="02040503050406030204" pitchFamily="18" charset="0"/>
                                <a:sym typeface="Symbol" panose="05050102010706020507" pitchFamily="18" charset="2"/>
                              </a:rPr>
                            </m:ctrlPr>
                          </m:sSubPr>
                          <m:e>
                            <m:r>
                              <a:rPr lang="en-US" altLang="en-US" sz="2400" i="1" kern="0">
                                <a:latin typeface="Cambria Math" panose="02040503050406030204" pitchFamily="18" charset="0"/>
                                <a:sym typeface="Symbol" panose="05050102010706020507" pitchFamily="18" charset="2"/>
                              </a:rPr>
                              <m:t>−</m:t>
                            </m:r>
                            <m:r>
                              <a:rPr lang="en-US" altLang="en-US" sz="2400" i="1" kern="0">
                                <a:latin typeface="Cambria Math" panose="02040503050406030204" pitchFamily="18" charset="0"/>
                                <a:sym typeface="Symbol" panose="05050102010706020507" pitchFamily="18" charset="2"/>
                              </a:rPr>
                              <m:t>𝑣</m:t>
                            </m:r>
                          </m:e>
                          <m:sub>
                            <m:r>
                              <m:rPr>
                                <m:sty m:val="p"/>
                              </m:rPr>
                              <a:rPr lang="el-GR" altLang="en-US" sz="2400" i="1" kern="0">
                                <a:latin typeface="Cambria Math" panose="02040503050406030204" pitchFamily="18" charset="0"/>
                                <a:sym typeface="Symbol" panose="05050102010706020507" pitchFamily="18" charset="2"/>
                              </a:rPr>
                              <m:t>π</m:t>
                            </m:r>
                          </m:sub>
                        </m:sSub>
                      </m:num>
                      <m:den>
                        <m:r>
                          <a:rPr lang="en-US" altLang="en-US" sz="2400" i="1" kern="0">
                            <a:latin typeface="Cambria Math" panose="02040503050406030204" pitchFamily="18" charset="0"/>
                            <a:sym typeface="Symbol" panose="05050102010706020507" pitchFamily="18" charset="2"/>
                          </a:rPr>
                          <m:t>−</m:t>
                        </m:r>
                        <m:sSub>
                          <m:sSubPr>
                            <m:ctrlPr>
                              <a:rPr lang="tr-TR" altLang="en-US" sz="2400" i="1" kern="0">
                                <a:latin typeface="Cambria Math" panose="02040503050406030204" pitchFamily="18" charset="0"/>
                                <a:sym typeface="Symbol" panose="05050102010706020507" pitchFamily="18" charset="2"/>
                              </a:rPr>
                            </m:ctrlPr>
                          </m:sSubPr>
                          <m:e>
                            <m:r>
                              <a:rPr lang="en-US" altLang="en-US" sz="2400" b="0" i="1" kern="0" smtClean="0">
                                <a:latin typeface="Cambria Math" panose="02040503050406030204" pitchFamily="18" charset="0"/>
                                <a:sym typeface="Symbol" panose="05050102010706020507" pitchFamily="18" charset="2"/>
                              </a:rPr>
                              <m:t>(</m:t>
                            </m:r>
                            <m:r>
                              <a:rPr lang="en-US" altLang="en-US" sz="2400" i="1" kern="0">
                                <a:latin typeface="Cambria Math" panose="02040503050406030204" pitchFamily="18" charset="0"/>
                                <a:sym typeface="Symbol" panose="05050102010706020507" pitchFamily="18" charset="2"/>
                              </a:rPr>
                              <m:t>𝑔</m:t>
                            </m:r>
                          </m:e>
                          <m:sub>
                            <m:r>
                              <m:rPr>
                                <m:sty m:val="p"/>
                              </m:rPr>
                              <a:rPr lang="el-GR" altLang="en-US" sz="2400" i="1" kern="0">
                                <a:latin typeface="Cambria Math" panose="02040503050406030204" pitchFamily="18" charset="0"/>
                                <a:sym typeface="Symbol" panose="05050102010706020507" pitchFamily="18" charset="2"/>
                              </a:rPr>
                              <m:t>π</m:t>
                            </m:r>
                          </m:sub>
                        </m:sSub>
                        <m:sSub>
                          <m:sSubPr>
                            <m:ctrlPr>
                              <a:rPr lang="tr-TR" altLang="en-US" sz="2400" i="1" kern="0">
                                <a:latin typeface="Cambria Math" panose="02040503050406030204" pitchFamily="18" charset="0"/>
                                <a:sym typeface="Symbol" panose="05050102010706020507" pitchFamily="18" charset="2"/>
                              </a:rPr>
                            </m:ctrlPr>
                          </m:sSubPr>
                          <m:e>
                            <m:r>
                              <a:rPr lang="en-US" altLang="en-US" sz="2400" i="1" kern="0">
                                <a:latin typeface="Cambria Math" panose="02040503050406030204" pitchFamily="18" charset="0"/>
                                <a:sym typeface="Symbol" panose="05050102010706020507" pitchFamily="18" charset="2"/>
                              </a:rPr>
                              <m:t>𝑣</m:t>
                            </m:r>
                          </m:e>
                          <m:sub>
                            <m:r>
                              <m:rPr>
                                <m:sty m:val="p"/>
                              </m:rPr>
                              <a:rPr lang="el-GR" altLang="en-US" sz="2400" i="1" kern="0">
                                <a:latin typeface="Cambria Math" panose="02040503050406030204" pitchFamily="18" charset="0"/>
                                <a:sym typeface="Symbol" panose="05050102010706020507" pitchFamily="18" charset="2"/>
                              </a:rPr>
                              <m:t>π</m:t>
                            </m:r>
                          </m:sub>
                        </m:sSub>
                        <m:r>
                          <a:rPr lang="en-US" altLang="en-US" sz="2400" b="0" i="1" kern="0" smtClean="0">
                            <a:latin typeface="Cambria Math" panose="02040503050406030204" pitchFamily="18" charset="0"/>
                            <a:sym typeface="Symbol" panose="05050102010706020507" pitchFamily="18" charset="2"/>
                          </a:rPr>
                          <m:t>+</m:t>
                        </m:r>
                        <m:f>
                          <m:fPr>
                            <m:ctrlPr>
                              <a:rPr lang="en-US" altLang="en-US" sz="2400" b="0" i="1" kern="0" smtClean="0">
                                <a:latin typeface="Cambria Math" panose="02040503050406030204" pitchFamily="18" charset="0"/>
                                <a:sym typeface="Symbol" panose="05050102010706020507" pitchFamily="18" charset="2"/>
                              </a:rPr>
                            </m:ctrlPr>
                          </m:fPr>
                          <m:num>
                            <m:sSub>
                              <m:sSubPr>
                                <m:ctrlPr>
                                  <a:rPr lang="tr-TR" altLang="en-US" sz="2400" i="1" kern="0">
                                    <a:latin typeface="Cambria Math" panose="02040503050406030204" pitchFamily="18" charset="0"/>
                                    <a:sym typeface="Symbol" panose="05050102010706020507" pitchFamily="18" charset="2"/>
                                  </a:rPr>
                                </m:ctrlPr>
                              </m:sSubPr>
                              <m:e>
                                <m:r>
                                  <a:rPr lang="en-US" altLang="en-US" sz="2400" i="1" kern="0">
                                    <a:latin typeface="Cambria Math" panose="02040503050406030204" pitchFamily="18" charset="0"/>
                                    <a:sym typeface="Symbol" panose="05050102010706020507" pitchFamily="18" charset="2"/>
                                  </a:rPr>
                                  <m:t>𝑣</m:t>
                                </m:r>
                              </m:e>
                              <m:sub>
                                <m:r>
                                  <m:rPr>
                                    <m:sty m:val="p"/>
                                  </m:rPr>
                                  <a:rPr lang="el-GR" altLang="en-US" sz="2400" i="1" kern="0">
                                    <a:latin typeface="Cambria Math" panose="02040503050406030204" pitchFamily="18" charset="0"/>
                                    <a:sym typeface="Symbol" panose="05050102010706020507" pitchFamily="18" charset="2"/>
                                  </a:rPr>
                                  <m:t>π</m:t>
                                </m:r>
                              </m:sub>
                            </m:sSub>
                          </m:num>
                          <m:den>
                            <m:sSub>
                              <m:sSubPr>
                                <m:ctrlPr>
                                  <a:rPr lang="tr-TR" altLang="en-US" sz="2400" i="1" kern="0">
                                    <a:latin typeface="Cambria Math" panose="02040503050406030204" pitchFamily="18" charset="0"/>
                                    <a:sym typeface="Symbol" panose="05050102010706020507" pitchFamily="18" charset="2"/>
                                  </a:rPr>
                                </m:ctrlPr>
                              </m:sSubPr>
                              <m:e>
                                <m:r>
                                  <a:rPr lang="en-US" altLang="en-US" sz="2400" b="0" i="1" kern="0" smtClean="0">
                                    <a:latin typeface="Cambria Math" panose="02040503050406030204" pitchFamily="18" charset="0"/>
                                    <a:sym typeface="Symbol" panose="05050102010706020507" pitchFamily="18" charset="2"/>
                                  </a:rPr>
                                  <m:t>𝑟</m:t>
                                </m:r>
                              </m:e>
                              <m:sub>
                                <m:r>
                                  <m:rPr>
                                    <m:sty m:val="p"/>
                                  </m:rPr>
                                  <a:rPr lang="el-GR" altLang="en-US" sz="2400" i="1" kern="0">
                                    <a:latin typeface="Cambria Math" panose="02040503050406030204" pitchFamily="18" charset="0"/>
                                    <a:sym typeface="Symbol" panose="05050102010706020507" pitchFamily="18" charset="2"/>
                                  </a:rPr>
                                  <m:t>π</m:t>
                                </m:r>
                              </m:sub>
                            </m:sSub>
                          </m:den>
                        </m:f>
                        <m:r>
                          <a:rPr lang="en-US" altLang="en-US" sz="2400" b="0" i="1" kern="0" smtClean="0">
                            <a:latin typeface="Cambria Math" panose="02040503050406030204" pitchFamily="18" charset="0"/>
                            <a:sym typeface="Symbol" panose="05050102010706020507" pitchFamily="18" charset="2"/>
                          </a:rPr>
                          <m:t>) </m:t>
                        </m:r>
                      </m:den>
                    </m:f>
                  </m:oMath>
                </a14:m>
                <a:r>
                  <a:rPr lang="en-US" sz="2400" dirty="0"/>
                  <a:t>=</a:t>
                </a:r>
                <a:r>
                  <a:rPr lang="tr-TR" sz="2400" dirty="0">
                    <a:solidFill>
                      <a:srgbClr val="000000"/>
                    </a:solidFill>
                  </a:rPr>
                  <a:t> </a:t>
                </a:r>
                <a14:m>
                  <m:oMath xmlns:m="http://schemas.openxmlformats.org/officeDocument/2006/math">
                    <m:sSub>
                      <m:sSubPr>
                        <m:ctrlPr>
                          <a:rPr lang="tr-TR" sz="2400" i="1">
                            <a:solidFill>
                              <a:srgbClr val="000000"/>
                            </a:solidFill>
                            <a:latin typeface="Cambria Math" panose="02040503050406030204" pitchFamily="18" charset="0"/>
                          </a:rPr>
                        </m:ctrlPr>
                      </m:sSubPr>
                      <m:e>
                        <m:r>
                          <a:rPr lang="tr-TR" sz="2400" i="1">
                            <a:solidFill>
                              <a:srgbClr val="000000"/>
                            </a:solidFill>
                            <a:latin typeface="Cambria Math" panose="02040503050406030204" pitchFamily="18" charset="0"/>
                          </a:rPr>
                          <m:t>𝑅</m:t>
                        </m:r>
                      </m:e>
                      <m:sub>
                        <m:r>
                          <a:rPr lang="en-US" sz="2400" i="1">
                            <a:solidFill>
                              <a:srgbClr val="000000"/>
                            </a:solidFill>
                            <a:latin typeface="Cambria Math" panose="02040503050406030204" pitchFamily="18" charset="0"/>
                          </a:rPr>
                          <m:t>𝐸</m:t>
                        </m:r>
                      </m:sub>
                    </m:sSub>
                    <m:r>
                      <a:rPr lang="en-US" sz="2400" i="1">
                        <a:solidFill>
                          <a:srgbClr val="000000"/>
                        </a:solidFill>
                        <a:latin typeface="Cambria Math" panose="02040503050406030204" pitchFamily="18" charset="0"/>
                      </a:rPr>
                      <m:t> ||</m:t>
                    </m:r>
                    <m:f>
                      <m:fPr>
                        <m:ctrlPr>
                          <a:rPr lang="tr-TR" sz="2400" i="1">
                            <a:solidFill>
                              <a:srgbClr val="000000"/>
                            </a:solidFill>
                            <a:latin typeface="Cambria Math" panose="02040503050406030204" pitchFamily="18" charset="0"/>
                          </a:rPr>
                        </m:ctrlPr>
                      </m:fPr>
                      <m:num>
                        <m:r>
                          <a:rPr lang="en-US" altLang="en-US" sz="2400" b="0" i="1" kern="0" smtClean="0">
                            <a:latin typeface="Cambria Math" panose="02040503050406030204" pitchFamily="18" charset="0"/>
                            <a:sym typeface="Symbol" panose="05050102010706020507" pitchFamily="18" charset="2"/>
                          </a:rPr>
                          <m:t>1</m:t>
                        </m:r>
                      </m:num>
                      <m:den>
                        <m:sSub>
                          <m:sSubPr>
                            <m:ctrlPr>
                              <a:rPr lang="tr-TR" altLang="en-US" sz="2400" i="1" kern="0">
                                <a:latin typeface="Cambria Math" panose="02040503050406030204" pitchFamily="18" charset="0"/>
                                <a:sym typeface="Symbol" panose="05050102010706020507" pitchFamily="18" charset="2"/>
                              </a:rPr>
                            </m:ctrlPr>
                          </m:sSubPr>
                          <m:e>
                            <m:r>
                              <a:rPr lang="en-US" altLang="en-US" sz="2400" i="1" kern="0">
                                <a:latin typeface="Cambria Math" panose="02040503050406030204" pitchFamily="18" charset="0"/>
                                <a:sym typeface="Symbol" panose="05050102010706020507" pitchFamily="18" charset="2"/>
                              </a:rPr>
                              <m:t>(</m:t>
                            </m:r>
                            <m:r>
                              <a:rPr lang="en-US" altLang="en-US" sz="2400" i="1" kern="0">
                                <a:latin typeface="Cambria Math" panose="02040503050406030204" pitchFamily="18" charset="0"/>
                                <a:sym typeface="Symbol" panose="05050102010706020507" pitchFamily="18" charset="2"/>
                              </a:rPr>
                              <m:t>𝑔</m:t>
                            </m:r>
                          </m:e>
                          <m:sub>
                            <m:r>
                              <m:rPr>
                                <m:sty m:val="p"/>
                              </m:rPr>
                              <a:rPr lang="el-GR" altLang="en-US" sz="2400" i="1" kern="0">
                                <a:latin typeface="Cambria Math" panose="02040503050406030204" pitchFamily="18" charset="0"/>
                                <a:sym typeface="Symbol" panose="05050102010706020507" pitchFamily="18" charset="2"/>
                              </a:rPr>
                              <m:t>π</m:t>
                            </m:r>
                          </m:sub>
                        </m:sSub>
                        <m:r>
                          <a:rPr lang="en-US" altLang="en-US" sz="2400" i="1" kern="0">
                            <a:latin typeface="Cambria Math" panose="02040503050406030204" pitchFamily="18" charset="0"/>
                            <a:sym typeface="Symbol" panose="05050102010706020507" pitchFamily="18" charset="2"/>
                          </a:rPr>
                          <m:t>+</m:t>
                        </m:r>
                        <m:f>
                          <m:fPr>
                            <m:ctrlPr>
                              <a:rPr lang="en-US" altLang="en-US" sz="2400" i="1" kern="0">
                                <a:latin typeface="Cambria Math" panose="02040503050406030204" pitchFamily="18" charset="0"/>
                                <a:sym typeface="Symbol" panose="05050102010706020507" pitchFamily="18" charset="2"/>
                              </a:rPr>
                            </m:ctrlPr>
                          </m:fPr>
                          <m:num>
                            <m:r>
                              <a:rPr lang="en-US" altLang="en-US" sz="2400" b="0" i="1" kern="0" smtClean="0">
                                <a:latin typeface="Cambria Math" panose="02040503050406030204" pitchFamily="18" charset="0"/>
                                <a:sym typeface="Symbol" panose="05050102010706020507" pitchFamily="18" charset="2"/>
                              </a:rPr>
                              <m:t>1</m:t>
                            </m:r>
                          </m:num>
                          <m:den>
                            <m:sSub>
                              <m:sSubPr>
                                <m:ctrlPr>
                                  <a:rPr lang="tr-TR" altLang="en-US" sz="2400" i="1" kern="0">
                                    <a:latin typeface="Cambria Math" panose="02040503050406030204" pitchFamily="18" charset="0"/>
                                    <a:sym typeface="Symbol" panose="05050102010706020507" pitchFamily="18" charset="2"/>
                                  </a:rPr>
                                </m:ctrlPr>
                              </m:sSubPr>
                              <m:e>
                                <m:r>
                                  <a:rPr lang="en-US" altLang="en-US" sz="2400" i="1" kern="0">
                                    <a:latin typeface="Cambria Math" panose="02040503050406030204" pitchFamily="18" charset="0"/>
                                    <a:sym typeface="Symbol" panose="05050102010706020507" pitchFamily="18" charset="2"/>
                                  </a:rPr>
                                  <m:t>𝑟</m:t>
                                </m:r>
                              </m:e>
                              <m:sub>
                                <m:r>
                                  <m:rPr>
                                    <m:sty m:val="p"/>
                                  </m:rPr>
                                  <a:rPr lang="el-GR" altLang="en-US" sz="2400" i="1" kern="0">
                                    <a:latin typeface="Cambria Math" panose="02040503050406030204" pitchFamily="18" charset="0"/>
                                    <a:sym typeface="Symbol" panose="05050102010706020507" pitchFamily="18" charset="2"/>
                                  </a:rPr>
                                  <m:t>π</m:t>
                                </m:r>
                              </m:sub>
                            </m:sSub>
                          </m:den>
                        </m:f>
                        <m:r>
                          <a:rPr lang="en-US" altLang="en-US" sz="2400" i="1" kern="0">
                            <a:latin typeface="Cambria Math" panose="02040503050406030204" pitchFamily="18" charset="0"/>
                            <a:sym typeface="Symbol" panose="05050102010706020507" pitchFamily="18" charset="2"/>
                          </a:rPr>
                          <m:t>) </m:t>
                        </m:r>
                      </m:den>
                    </m:f>
                  </m:oMath>
                </a14:m>
                <a:endParaRPr lang="tr-TR" sz="2400" dirty="0"/>
              </a:p>
            </p:txBody>
          </p:sp>
        </mc:Choice>
        <mc:Fallback xmlns="">
          <p:sp>
            <p:nvSpPr>
              <p:cNvPr id="2" name="Rectangle 1">
                <a:extLst>
                  <a:ext uri="{FF2B5EF4-FFF2-40B4-BE49-F238E27FC236}">
                    <a16:creationId xmlns:a16="http://schemas.microsoft.com/office/drawing/2014/main" id="{146ECD3F-5FD0-4A94-8570-4E3D1E97322E}"/>
                  </a:ext>
                </a:extLst>
              </p:cNvPr>
              <p:cNvSpPr>
                <a:spLocks noRot="1" noChangeAspect="1" noMove="1" noResize="1" noEditPoints="1" noAdjustHandles="1" noChangeArrowheads="1" noChangeShapeType="1" noTextEdit="1"/>
              </p:cNvSpPr>
              <p:nvPr/>
            </p:nvSpPr>
            <p:spPr>
              <a:xfrm>
                <a:off x="2699792" y="3268583"/>
                <a:ext cx="5591505" cy="795987"/>
              </a:xfrm>
              <a:prstGeom prst="rect">
                <a:avLst/>
              </a:prstGeom>
              <a:blipFill>
                <a:blip r:embed="rId4"/>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23006677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4" name="Rectangle 2">
            <a:extLst>
              <a:ext uri="{FF2B5EF4-FFF2-40B4-BE49-F238E27FC236}">
                <a16:creationId xmlns:a16="http://schemas.microsoft.com/office/drawing/2014/main" id="{6C4B8532-298A-4CDE-9CAC-2E2FC3AA2522}"/>
              </a:ext>
            </a:extLst>
          </p:cNvPr>
          <p:cNvSpPr>
            <a:spLocks noGrp="1" noChangeArrowheads="1"/>
          </p:cNvSpPr>
          <p:nvPr>
            <p:ph type="title"/>
          </p:nvPr>
        </p:nvSpPr>
        <p:spPr>
          <a:xfrm>
            <a:off x="251520" y="275004"/>
            <a:ext cx="7848600" cy="504056"/>
          </a:xfrm>
        </p:spPr>
        <p:txBody>
          <a:bodyPr/>
          <a:lstStyle/>
          <a:p>
            <a:pPr eaLnBrk="1" hangingPunct="1"/>
            <a:r>
              <a:rPr lang="en-US" altLang="en-US" b="1" dirty="0"/>
              <a:t>Summary of Amplifier Topologies</a:t>
            </a:r>
          </a:p>
        </p:txBody>
      </p:sp>
      <p:sp>
        <p:nvSpPr>
          <p:cNvPr id="281605" name="Rectangle 3">
            <a:extLst>
              <a:ext uri="{FF2B5EF4-FFF2-40B4-BE49-F238E27FC236}">
                <a16:creationId xmlns:a16="http://schemas.microsoft.com/office/drawing/2014/main" id="{5EAC09B9-A69F-4963-A26E-548DA4EE2533}"/>
              </a:ext>
            </a:extLst>
          </p:cNvPr>
          <p:cNvSpPr>
            <a:spLocks noGrp="1" noChangeArrowheads="1"/>
          </p:cNvSpPr>
          <p:nvPr>
            <p:ph type="body" sz="half" idx="1"/>
          </p:nvPr>
        </p:nvSpPr>
        <p:spPr>
          <a:xfrm>
            <a:off x="390192" y="4005064"/>
            <a:ext cx="7772400" cy="1371600"/>
          </a:xfrm>
        </p:spPr>
        <p:txBody>
          <a:bodyPr>
            <a:normAutofit/>
          </a:bodyPr>
          <a:lstStyle/>
          <a:p>
            <a:pPr eaLnBrk="1" hangingPunct="1">
              <a:lnSpc>
                <a:spcPct val="90000"/>
              </a:lnSpc>
            </a:pPr>
            <a:r>
              <a:rPr lang="en-US" altLang="en-US" dirty="0"/>
              <a:t>The three amplifier topologies studied so far have different properties and are used on different occasions.  </a:t>
            </a:r>
          </a:p>
          <a:p>
            <a:pPr eaLnBrk="1" hangingPunct="1">
              <a:lnSpc>
                <a:spcPct val="90000"/>
              </a:lnSpc>
            </a:pPr>
            <a:r>
              <a:rPr lang="en-US" altLang="en-US" dirty="0"/>
              <a:t>CE and CB have voltage gain with magnitude greater than one, while follower’s voltage gain is at most one.</a:t>
            </a:r>
          </a:p>
        </p:txBody>
      </p:sp>
      <p:pic>
        <p:nvPicPr>
          <p:cNvPr id="281606" name="Picture 7">
            <a:extLst>
              <a:ext uri="{FF2B5EF4-FFF2-40B4-BE49-F238E27FC236}">
                <a16:creationId xmlns:a16="http://schemas.microsoft.com/office/drawing/2014/main" id="{C14ED516-5777-43AD-B6DA-4859E6521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14400"/>
            <a:ext cx="7698060" cy="2451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297344" y="400115"/>
            <a:ext cx="8229600" cy="1858218"/>
          </a:xfrm>
        </p:spPr>
        <p:txBody>
          <a:bodyPr>
            <a:normAutofit/>
          </a:bodyPr>
          <a:lstStyle/>
          <a:p>
            <a:r>
              <a:rPr lang="en-US" altLang="zh-TW" sz="3200" dirty="0">
                <a:solidFill>
                  <a:schemeClr val="tx1"/>
                </a:solidFill>
                <a:effectLst>
                  <a:outerShdw blurRad="38100" dist="38100" dir="2700000" algn="tl">
                    <a:srgbClr val="000000">
                      <a:alpha val="43137"/>
                    </a:srgbClr>
                  </a:outerShdw>
                </a:effectLst>
                <a:latin typeface="Comic Sans MS" panose="030F0702030302020204" pitchFamily="66" charset="0"/>
              </a:rPr>
              <a:t>Amplifiers – Basic Amplifier Concepts</a:t>
            </a:r>
            <a:endParaRPr lang="en-US" altLang="en-US" sz="3200" dirty="0">
              <a:latin typeface="Comic Sans MS" panose="030F0702030302020204" pitchFamily="66" charset="0"/>
            </a:endParaRPr>
          </a:p>
        </p:txBody>
      </p:sp>
      <p:pic>
        <p:nvPicPr>
          <p:cNvPr id="6" name="Picture 6">
            <a:extLst>
              <a:ext uri="{FF2B5EF4-FFF2-40B4-BE49-F238E27FC236}">
                <a16:creationId xmlns:a16="http://schemas.microsoft.com/office/drawing/2014/main" id="{FE0080FB-BC46-4DB6-92F4-6D4B0BBAF7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a:xfrm>
            <a:off x="631855" y="1844824"/>
            <a:ext cx="4963056" cy="2131503"/>
          </a:xfrm>
          <a:prstGeom prst="rect">
            <a:avLst/>
          </a:prstGeom>
        </p:spPr>
      </p:pic>
      <p:grpSp>
        <p:nvGrpSpPr>
          <p:cNvPr id="7" name="Group 2">
            <a:extLst>
              <a:ext uri="{FF2B5EF4-FFF2-40B4-BE49-F238E27FC236}">
                <a16:creationId xmlns:a16="http://schemas.microsoft.com/office/drawing/2014/main" id="{4C0812EC-D639-45EE-BC86-C3785BE9A706}"/>
              </a:ext>
            </a:extLst>
          </p:cNvPr>
          <p:cNvGrpSpPr>
            <a:grpSpLocks/>
          </p:cNvGrpSpPr>
          <p:nvPr/>
        </p:nvGrpSpPr>
        <p:grpSpPr bwMode="auto">
          <a:xfrm>
            <a:off x="3203848" y="4365104"/>
            <a:ext cx="5563073" cy="1518106"/>
            <a:chOff x="0" y="1905000"/>
            <a:chExt cx="9144000" cy="2422525"/>
          </a:xfrm>
        </p:grpSpPr>
        <p:pic>
          <p:nvPicPr>
            <p:cNvPr id="8" name="Picture 4" descr="11f0001">
              <a:extLst>
                <a:ext uri="{FF2B5EF4-FFF2-40B4-BE49-F238E27FC236}">
                  <a16:creationId xmlns:a16="http://schemas.microsoft.com/office/drawing/2014/main" id="{91C50FB2-DB28-4A2A-B4DC-CE1ABDD628A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1905000"/>
              <a:ext cx="8382000"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1FB2816C-B6F6-4B1A-A7F6-22E3BE9CA5BD}"/>
                </a:ext>
              </a:extLst>
            </p:cNvPr>
            <p:cNvSpPr>
              <a:spLocks noChangeArrowheads="1"/>
            </p:cNvSpPr>
            <p:nvPr/>
          </p:nvSpPr>
          <p:spPr bwMode="auto">
            <a:xfrm>
              <a:off x="0" y="2209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sp>
          <p:nvSpPr>
            <p:cNvPr id="10" name="Rectangle 8">
              <a:extLst>
                <a:ext uri="{FF2B5EF4-FFF2-40B4-BE49-F238E27FC236}">
                  <a16:creationId xmlns:a16="http://schemas.microsoft.com/office/drawing/2014/main" id="{D5057FB3-2AE2-4B5F-B334-E18BA059DE4B}"/>
                </a:ext>
              </a:extLst>
            </p:cNvPr>
            <p:cNvSpPr>
              <a:spLocks noChangeArrowheads="1"/>
            </p:cNvSpPr>
            <p:nvPr/>
          </p:nvSpPr>
          <p:spPr bwMode="auto">
            <a:xfrm>
              <a:off x="0" y="2209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sp>
          <p:nvSpPr>
            <p:cNvPr id="11" name="Rectangle 1">
              <a:extLst>
                <a:ext uri="{FF2B5EF4-FFF2-40B4-BE49-F238E27FC236}">
                  <a16:creationId xmlns:a16="http://schemas.microsoft.com/office/drawing/2014/main" id="{1E6319B0-A905-4314-9DDE-4C8DE9D6E0C5}"/>
                </a:ext>
              </a:extLst>
            </p:cNvPr>
            <p:cNvSpPr>
              <a:spLocks noChangeArrowheads="1"/>
            </p:cNvSpPr>
            <p:nvPr/>
          </p:nvSpPr>
          <p:spPr bwMode="auto">
            <a:xfrm>
              <a:off x="3048000" y="3910012"/>
              <a:ext cx="2936807" cy="3651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Tree>
    <p:extLst>
      <p:ext uri="{BB962C8B-B14F-4D97-AF65-F5344CB8AC3E}">
        <p14:creationId xmlns:p14="http://schemas.microsoft.com/office/powerpoint/2010/main" val="6998841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r>
              <a:rPr lang="en-US" altLang="zh-TW" sz="2800" dirty="0">
                <a:solidFill>
                  <a:schemeClr val="tx1"/>
                </a:solidFill>
                <a:effectLst>
                  <a:outerShdw blurRad="38100" dist="38100" dir="2700000" algn="tl">
                    <a:srgbClr val="000000">
                      <a:alpha val="43137"/>
                    </a:srgbClr>
                  </a:outerShdw>
                </a:effectLst>
              </a:rPr>
              <a:t>Amplifiers – Basic Amplifier Concepts</a:t>
            </a:r>
          </a:p>
        </p:txBody>
      </p:sp>
      <p:sp>
        <p:nvSpPr>
          <p:cNvPr id="17411" name="Rectangle 3"/>
          <p:cNvSpPr>
            <a:spLocks noGrp="1" noChangeArrowheads="1"/>
          </p:cNvSpPr>
          <p:nvPr>
            <p:ph type="body" idx="4294967295"/>
          </p:nvPr>
        </p:nvSpPr>
        <p:spPr bwMode="auto">
          <a:xfrm>
            <a:off x="457200" y="788988"/>
            <a:ext cx="79248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eaLnBrk="1" hangingPunct="1">
              <a:buFont typeface="Wingdings" panose="05000000000000000000" pitchFamily="2" charset="2"/>
              <a:buNone/>
            </a:pPr>
            <a:r>
              <a:rPr lang="en-US" altLang="zh-TW" sz="2000" dirty="0">
                <a:latin typeface="Comic Sans MS" panose="030F0702030302020204" pitchFamily="66" charset="0"/>
                <a:ea typeface="新細明體" pitchFamily="18" charset="-120"/>
              </a:rPr>
              <a:t>Ideally, an </a:t>
            </a:r>
            <a:r>
              <a:rPr lang="en-US" altLang="zh-TW" sz="2000" i="1" dirty="0">
                <a:solidFill>
                  <a:srgbClr val="0000CC"/>
                </a:solidFill>
                <a:latin typeface="Comic Sans MS" panose="030F0702030302020204" pitchFamily="66" charset="0"/>
                <a:ea typeface="新細明體" pitchFamily="18" charset="-120"/>
              </a:rPr>
              <a:t>amplifier</a:t>
            </a:r>
            <a:r>
              <a:rPr lang="en-US" altLang="zh-TW" sz="2000" dirty="0">
                <a:latin typeface="Comic Sans MS" panose="030F0702030302020204" pitchFamily="66" charset="0"/>
                <a:ea typeface="新細明體" pitchFamily="18" charset="-120"/>
              </a:rPr>
              <a:t> produces an output signal with identical wave-shape as the input signal but with a larger amplitude.</a:t>
            </a:r>
          </a:p>
        </p:txBody>
      </p:sp>
      <p:graphicFrame>
        <p:nvGraphicFramePr>
          <p:cNvPr id="148487" name="Object 7"/>
          <p:cNvGraphicFramePr>
            <a:graphicFrameLocks noChangeAspect="1"/>
          </p:cNvGraphicFramePr>
          <p:nvPr>
            <p:extLst/>
          </p:nvPr>
        </p:nvGraphicFramePr>
        <p:xfrm>
          <a:off x="3200400" y="4343400"/>
          <a:ext cx="2576513" cy="1241425"/>
        </p:xfrm>
        <a:graphic>
          <a:graphicData uri="http://schemas.openxmlformats.org/presentationml/2006/ole">
            <mc:AlternateContent xmlns:mc="http://schemas.openxmlformats.org/markup-compatibility/2006">
              <mc:Choice xmlns:v="urn:schemas-microsoft-com:vml" Requires="v">
                <p:oleObj spid="_x0000_s228438" name="方程式" r:id="rId4" imgW="1422400" imgH="685800" progId="Equation.3">
                  <p:embed/>
                </p:oleObj>
              </mc:Choice>
              <mc:Fallback>
                <p:oleObj name="方程式" r:id="rId4" imgW="1422400" imgH="685800" progId="Equation.3">
                  <p:embed/>
                  <p:pic>
                    <p:nvPicPr>
                      <p:cNvPr id="14848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4343400"/>
                        <a:ext cx="2576513"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8489" name="Rectangle 9"/>
          <p:cNvSpPr>
            <a:spLocks noChangeArrowheads="1"/>
          </p:cNvSpPr>
          <p:nvPr/>
        </p:nvSpPr>
        <p:spPr bwMode="auto">
          <a:xfrm>
            <a:off x="3352800" y="4267200"/>
            <a:ext cx="1905000" cy="533400"/>
          </a:xfrm>
          <a:prstGeom prst="rect">
            <a:avLst/>
          </a:prstGeom>
          <a:noFill/>
          <a:ln w="28575">
            <a:solidFill>
              <a:srgbClr val="5F0D1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grpSp>
        <p:nvGrpSpPr>
          <p:cNvPr id="17414" name="Group 2"/>
          <p:cNvGrpSpPr>
            <a:grpSpLocks/>
          </p:cNvGrpSpPr>
          <p:nvPr/>
        </p:nvGrpSpPr>
        <p:grpSpPr bwMode="auto">
          <a:xfrm>
            <a:off x="133350" y="1752600"/>
            <a:ext cx="8877300" cy="2422525"/>
            <a:chOff x="0" y="1905000"/>
            <a:chExt cx="9144000" cy="2422525"/>
          </a:xfrm>
        </p:grpSpPr>
        <p:pic>
          <p:nvPicPr>
            <p:cNvPr id="17415" name="Picture 4" descr="11f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905000"/>
              <a:ext cx="8382000"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6" name="Rectangle 6"/>
            <p:cNvSpPr>
              <a:spLocks noChangeArrowheads="1"/>
            </p:cNvSpPr>
            <p:nvPr/>
          </p:nvSpPr>
          <p:spPr bwMode="auto">
            <a:xfrm>
              <a:off x="0" y="2209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sp>
          <p:nvSpPr>
            <p:cNvPr id="17417" name="Rectangle 8"/>
            <p:cNvSpPr>
              <a:spLocks noChangeArrowheads="1"/>
            </p:cNvSpPr>
            <p:nvPr/>
          </p:nvSpPr>
          <p:spPr bwMode="auto">
            <a:xfrm>
              <a:off x="0" y="2209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sp>
          <p:nvSpPr>
            <p:cNvPr id="17418" name="Rectangle 1"/>
            <p:cNvSpPr>
              <a:spLocks noChangeArrowheads="1"/>
            </p:cNvSpPr>
            <p:nvPr/>
          </p:nvSpPr>
          <p:spPr bwMode="auto">
            <a:xfrm>
              <a:off x="3048000" y="3910012"/>
              <a:ext cx="2936807" cy="3651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8487"/>
                                        </p:tgtEl>
                                        <p:attrNameLst>
                                          <p:attrName>style.visibility</p:attrName>
                                        </p:attrNameLst>
                                      </p:cBhvr>
                                      <p:to>
                                        <p:strVal val="visible"/>
                                      </p:to>
                                    </p:set>
                                    <p:anim calcmode="lin" valueType="num">
                                      <p:cBhvr additive="base">
                                        <p:cTn id="7" dur="500" fill="hold"/>
                                        <p:tgtEl>
                                          <p:spTgt spid="148487"/>
                                        </p:tgtEl>
                                        <p:attrNameLst>
                                          <p:attrName>ppt_x</p:attrName>
                                        </p:attrNameLst>
                                      </p:cBhvr>
                                      <p:tavLst>
                                        <p:tav tm="0">
                                          <p:val>
                                            <p:strVal val="#ppt_x"/>
                                          </p:val>
                                        </p:tav>
                                        <p:tav tm="100000">
                                          <p:val>
                                            <p:strVal val="#ppt_x"/>
                                          </p:val>
                                        </p:tav>
                                      </p:tavLst>
                                    </p:anim>
                                    <p:anim calcmode="lin" valueType="num">
                                      <p:cBhvr additive="base">
                                        <p:cTn id="8" dur="500" fill="hold"/>
                                        <p:tgtEl>
                                          <p:spTgt spid="148487"/>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1" presetClass="entr" presetSubtype="4" fill="hold" grpId="0" nodeType="afterEffect">
                                  <p:stCondLst>
                                    <p:cond delay="0"/>
                                  </p:stCondLst>
                                  <p:childTnLst>
                                    <p:set>
                                      <p:cBhvr>
                                        <p:cTn id="11" dur="1" fill="hold">
                                          <p:stCondLst>
                                            <p:cond delay="0"/>
                                          </p:stCondLst>
                                        </p:cTn>
                                        <p:tgtEl>
                                          <p:spTgt spid="148489"/>
                                        </p:tgtEl>
                                        <p:attrNameLst>
                                          <p:attrName>style.visibility</p:attrName>
                                        </p:attrNameLst>
                                      </p:cBhvr>
                                      <p:to>
                                        <p:strVal val="visible"/>
                                      </p:to>
                                    </p:set>
                                    <p:animEffect transition="in" filter="wheel(4)">
                                      <p:cBhvr>
                                        <p:cTn id="12" dur="2000"/>
                                        <p:tgtEl>
                                          <p:spTgt spid="148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9"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r>
              <a:rPr lang="en-US" altLang="zh-TW" sz="2800">
                <a:solidFill>
                  <a:schemeClr val="tx1"/>
                </a:solidFill>
                <a:effectLst>
                  <a:outerShdw blurRad="38100" dist="38100" dir="2700000" algn="tl">
                    <a:srgbClr val="000000">
                      <a:alpha val="43137"/>
                    </a:srgbClr>
                  </a:outerShdw>
                </a:effectLst>
              </a:rPr>
              <a:t>Amplifiers – </a:t>
            </a:r>
            <a:r>
              <a:rPr lang="tr-TR" altLang="zh-TW" sz="2800">
                <a:solidFill>
                  <a:schemeClr val="tx1"/>
                </a:solidFill>
                <a:effectLst>
                  <a:outerShdw blurRad="38100" dist="38100" dir="2700000" algn="tl">
                    <a:srgbClr val="000000">
                      <a:alpha val="43137"/>
                    </a:srgbClr>
                  </a:outerShdw>
                </a:effectLst>
              </a:rPr>
              <a:t>A</a:t>
            </a:r>
            <a:r>
              <a:rPr lang="en-US" altLang="zh-TW" sz="2800">
                <a:solidFill>
                  <a:schemeClr val="tx1"/>
                </a:solidFill>
                <a:effectLst>
                  <a:outerShdw blurRad="38100" dist="38100" dir="2700000" algn="tl">
                    <a:srgbClr val="000000">
                      <a:alpha val="43137"/>
                    </a:srgbClr>
                  </a:outerShdw>
                </a:effectLst>
              </a:rPr>
              <a:t>mplifier Model</a:t>
            </a:r>
            <a:br>
              <a:rPr lang="en-US" altLang="zh-TW" sz="2800">
                <a:solidFill>
                  <a:schemeClr val="tx1"/>
                </a:solidFill>
                <a:effectLst>
                  <a:outerShdw blurRad="38100" dist="38100" dir="2700000" algn="tl">
                    <a:srgbClr val="000000">
                      <a:alpha val="43137"/>
                    </a:srgbClr>
                  </a:outerShdw>
                </a:effectLst>
              </a:rPr>
            </a:br>
            <a:endParaRPr lang="en-US" altLang="zh-TW" sz="2800">
              <a:solidFill>
                <a:schemeClr val="tx1"/>
              </a:solidFill>
              <a:effectLst>
                <a:outerShdw blurRad="38100" dist="38100" dir="2700000" algn="tl">
                  <a:srgbClr val="000000">
                    <a:alpha val="43137"/>
                  </a:srgbClr>
                </a:outerShdw>
              </a:effectLst>
            </a:endParaRPr>
          </a:p>
        </p:txBody>
      </p:sp>
      <p:sp>
        <p:nvSpPr>
          <p:cNvPr id="19459" name="Rectangle 3"/>
          <p:cNvSpPr>
            <a:spLocks noGrp="1" noChangeArrowheads="1"/>
          </p:cNvSpPr>
          <p:nvPr>
            <p:ph type="body" idx="4294967295"/>
          </p:nvPr>
        </p:nvSpPr>
        <p:spPr bwMode="auto">
          <a:xfrm>
            <a:off x="476250" y="838200"/>
            <a:ext cx="6534150" cy="4397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Wingdings" panose="05000000000000000000" pitchFamily="2" charset="2"/>
              <a:buNone/>
            </a:pPr>
            <a:r>
              <a:rPr lang="en-US" altLang="zh-TW" sz="2000">
                <a:latin typeface="Comic Sans MS" panose="030F0702030302020204" pitchFamily="66" charset="0"/>
                <a:ea typeface="新細明體" pitchFamily="18" charset="-120"/>
              </a:rPr>
              <a:t>Amplification can be modeled by a controlled source.</a:t>
            </a:r>
            <a:endParaRPr lang="en-US" altLang="zh-TW" sz="2000" b="1" i="1">
              <a:solidFill>
                <a:srgbClr val="5F0D19"/>
              </a:solidFill>
              <a:latin typeface="Comic Sans MS" panose="030F0702030302020204" pitchFamily="66" charset="0"/>
              <a:ea typeface="新細明體" pitchFamily="18" charset="-120"/>
            </a:endParaRPr>
          </a:p>
          <a:p>
            <a:pPr eaLnBrk="1" hangingPunct="1">
              <a:buFont typeface="Wingdings" panose="05000000000000000000" pitchFamily="2" charset="2"/>
              <a:buNone/>
            </a:pPr>
            <a:endParaRPr lang="en-US" altLang="zh-TW" sz="2000" b="1" i="1">
              <a:solidFill>
                <a:srgbClr val="0000CC"/>
              </a:solidFill>
              <a:latin typeface="Comic Sans MS" panose="030F0702030302020204" pitchFamily="66" charset="0"/>
              <a:ea typeface="新細明體" pitchFamily="18" charset="-120"/>
            </a:endParaRPr>
          </a:p>
          <a:p>
            <a:pPr eaLnBrk="1" hangingPunct="1">
              <a:buFont typeface="Wingdings" panose="05000000000000000000" pitchFamily="2" charset="2"/>
              <a:buNone/>
            </a:pPr>
            <a:endParaRPr lang="en-US" altLang="zh-TW" sz="2000">
              <a:latin typeface="Comic Sans MS" panose="030F0702030302020204" pitchFamily="66" charset="0"/>
              <a:ea typeface="新細明體" pitchFamily="18" charset="-120"/>
            </a:endParaRPr>
          </a:p>
        </p:txBody>
      </p:sp>
      <p:sp>
        <p:nvSpPr>
          <p:cNvPr id="19460" name="Rectangle 7"/>
          <p:cNvSpPr>
            <a:spLocks noChangeArrowheads="1"/>
          </p:cNvSpPr>
          <p:nvPr/>
        </p:nvSpPr>
        <p:spPr bwMode="auto">
          <a:xfrm>
            <a:off x="0" y="2076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mc:AlternateContent xmlns:mc="http://schemas.openxmlformats.org/markup-compatibility/2006">
        <mc:Choice xmlns:a14="http://schemas.microsoft.com/office/drawing/2010/main" Requires="a14">
          <p:sp>
            <p:nvSpPr>
              <p:cNvPr id="19461" name="Object 6"/>
              <p:cNvSpPr txBox="1"/>
              <p:nvPr/>
            </p:nvSpPr>
            <p:spPr bwMode="auto">
              <a:xfrm>
                <a:off x="476250" y="3975100"/>
                <a:ext cx="8344222" cy="2273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342900" eaLnBrk="1" hangingPunct="1">
                  <a:spcBef>
                    <a:spcPct val="20000"/>
                  </a:spcBef>
                  <a:buFont typeface="Wingdings" panose="05000000000000000000" pitchFamily="2" charset="2"/>
                  <a:buNone/>
                  <a:defRPr sz="2000">
                    <a:latin typeface="Comic Sans MS" panose="030F0702030302020204" pitchFamily="66" charset="0"/>
                    <a:ea typeface="新細明體" pitchFamily="18" charset="-120"/>
                  </a:defRPr>
                </a:lvl1pPr>
                <a:lvl2pPr marL="742950" indent="-285750" eaLnBrk="0" hangingPunct="0">
                  <a:spcBef>
                    <a:spcPct val="20000"/>
                  </a:spcBef>
                  <a:buChar char="–"/>
                  <a:defRPr sz="2800">
                    <a:latin typeface="+mn-lt"/>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fontAlgn="base">
                  <a:spcBef>
                    <a:spcPct val="20000"/>
                  </a:spcBef>
                  <a:spcAft>
                    <a:spcPct val="0"/>
                  </a:spcAft>
                  <a:buChar char="»"/>
                  <a:defRPr sz="2000">
                    <a:latin typeface="+mn-lt"/>
                  </a:defRPr>
                </a:lvl6pPr>
                <a:lvl7pPr marL="2971800" indent="-228600" fontAlgn="base">
                  <a:spcBef>
                    <a:spcPct val="20000"/>
                  </a:spcBef>
                  <a:spcAft>
                    <a:spcPct val="0"/>
                  </a:spcAft>
                  <a:buChar char="»"/>
                  <a:defRPr sz="2000">
                    <a:latin typeface="+mn-lt"/>
                  </a:defRPr>
                </a:lvl7pPr>
                <a:lvl8pPr marL="3429000" indent="-228600" fontAlgn="base">
                  <a:spcBef>
                    <a:spcPct val="20000"/>
                  </a:spcBef>
                  <a:spcAft>
                    <a:spcPct val="0"/>
                  </a:spcAft>
                  <a:buChar char="»"/>
                  <a:defRPr sz="2000">
                    <a:latin typeface="+mn-lt"/>
                  </a:defRPr>
                </a:lvl8pPr>
                <a:lvl9pPr marL="3886200" indent="-228600" fontAlgn="base">
                  <a:spcBef>
                    <a:spcPct val="20000"/>
                  </a:spcBef>
                  <a:spcAft>
                    <a:spcPct val="0"/>
                  </a:spcAft>
                  <a:buChar char="»"/>
                  <a:defRPr sz="2000">
                    <a:latin typeface="+mn-lt"/>
                  </a:defRPr>
                </a:lvl9pPr>
              </a:lstStyle>
              <a:p>
                <a:pPr indent="0"/>
                <a14:m>
                  <m:oMathPara xmlns:m="http://schemas.openxmlformats.org/officeDocument/2006/math">
                    <m:oMathParaPr>
                      <m:jc m:val="centerGroup"/>
                    </m:oMathParaPr>
                    <m:oMath xmlns:m="http://schemas.openxmlformats.org/officeDocument/2006/math">
                      <m:sSub>
                        <m:sSubPr>
                          <m:ctrlPr>
                            <a:rPr lang="tr-TR" b="1" i="1" smtClean="0">
                              <a:latin typeface="Cambria Math" panose="02040503050406030204" pitchFamily="18" charset="0"/>
                            </a:rPr>
                          </m:ctrlPr>
                        </m:sSubPr>
                        <m:e>
                          <m:r>
                            <a:rPr lang="tr-TR" b="1" i="1">
                              <a:latin typeface="Cambria Math" panose="02040503050406030204" pitchFamily="18" charset="0"/>
                            </a:rPr>
                            <m:t>𝑹</m:t>
                          </m:r>
                        </m:e>
                        <m:sub>
                          <m:r>
                            <a:rPr lang="tr-TR" b="1" i="1">
                              <a:latin typeface="Cambria Math" panose="02040503050406030204" pitchFamily="18" charset="0"/>
                            </a:rPr>
                            <m:t>𝒊</m:t>
                          </m:r>
                        </m:sub>
                      </m:sSub>
                      <m:r>
                        <m:rPr>
                          <m:nor/>
                        </m:rPr>
                        <a:rPr lang="tr-TR" b="1"/>
                        <m:t>:</m:t>
                      </m:r>
                      <m:r>
                        <m:rPr>
                          <m:nor/>
                        </m:rPr>
                        <a:rPr lang="tr-TR"/>
                        <m:t> </m:t>
                      </m:r>
                      <m:r>
                        <m:rPr>
                          <m:nor/>
                        </m:rPr>
                        <a:rPr lang="tr-TR"/>
                        <m:t>the</m:t>
                      </m:r>
                      <m:r>
                        <m:rPr>
                          <m:nor/>
                        </m:rPr>
                        <a:rPr lang="tr-TR"/>
                        <m:t> </m:t>
                      </m:r>
                      <m:r>
                        <m:rPr>
                          <m:nor/>
                        </m:rPr>
                        <a:rPr lang="tr-TR"/>
                        <m:t>input</m:t>
                      </m:r>
                      <m:r>
                        <m:rPr>
                          <m:nor/>
                        </m:rPr>
                        <a:rPr lang="tr-TR"/>
                        <m:t> </m:t>
                      </m:r>
                      <m:r>
                        <m:rPr>
                          <m:nor/>
                        </m:rPr>
                        <a:rPr lang="tr-TR"/>
                        <m:t>resistance</m:t>
                      </m:r>
                      <m:r>
                        <m:rPr>
                          <m:nor/>
                        </m:rPr>
                        <a:rPr lang="tr-TR"/>
                        <m:t> </m:t>
                      </m:r>
                      <m:r>
                        <a:rPr lang="tr-TR">
                          <a:latin typeface="Cambria Math" panose="02040503050406030204" pitchFamily="18" charset="0"/>
                        </a:rPr>
                        <m:t>(</m:t>
                      </m:r>
                      <m:r>
                        <m:rPr>
                          <m:nor/>
                        </m:rPr>
                        <a:rPr lang="tr-TR"/>
                        <m:t>or</m:t>
                      </m:r>
                      <m:r>
                        <m:rPr>
                          <m:nor/>
                        </m:rPr>
                        <a:rPr lang="tr-TR"/>
                        <m:t> </m:t>
                      </m:r>
                      <m:r>
                        <m:rPr>
                          <m:nor/>
                        </m:rPr>
                        <a:rPr lang="tr-TR"/>
                        <m:t>impedance</m:t>
                      </m:r>
                      <m:r>
                        <a:rPr lang="tr-TR">
                          <a:latin typeface="Cambria Math" panose="02040503050406030204" pitchFamily="18" charset="0"/>
                        </a:rPr>
                        <m:t>)</m:t>
                      </m:r>
                      <m:r>
                        <m:rPr>
                          <m:nor/>
                        </m:rPr>
                        <a:rPr lang="tr-TR"/>
                        <m:t>,  </m:t>
                      </m:r>
                      <m:r>
                        <m:rPr>
                          <m:nor/>
                        </m:rPr>
                        <a:rPr lang="tr-TR"/>
                        <m:t>is</m:t>
                      </m:r>
                      <m:r>
                        <m:rPr>
                          <m:nor/>
                        </m:rPr>
                        <a:rPr lang="tr-TR"/>
                        <m:t> </m:t>
                      </m:r>
                      <m:r>
                        <m:rPr>
                          <m:nor/>
                        </m:rPr>
                        <a:rPr lang="tr-TR"/>
                        <m:t>the</m:t>
                      </m:r>
                      <m:r>
                        <m:rPr>
                          <m:nor/>
                        </m:rPr>
                        <a:rPr lang="tr-TR"/>
                        <m:t> </m:t>
                      </m:r>
                      <m:r>
                        <m:rPr>
                          <m:nor/>
                        </m:rPr>
                        <a:rPr lang="tr-TR"/>
                        <m:t>equivalent</m:t>
                      </m:r>
                      <m:r>
                        <m:rPr>
                          <m:nor/>
                        </m:rPr>
                        <a:rPr lang="tr-TR"/>
                        <m:t> </m:t>
                      </m:r>
                      <m:r>
                        <m:rPr>
                          <m:nor/>
                        </m:rPr>
                        <a:rPr lang="tr-TR"/>
                        <m:t>resistance</m:t>
                      </m:r>
                      <m:r>
                        <m:rPr>
                          <m:nor/>
                        </m:rPr>
                        <a:rPr lang="tr-TR"/>
                        <m:t> </m:t>
                      </m:r>
                      <m:r>
                        <m:rPr>
                          <m:nor/>
                        </m:rPr>
                        <a:rPr lang="tr-TR"/>
                        <m:t>seen</m:t>
                      </m:r>
                      <m:r>
                        <m:rPr>
                          <m:nor/>
                        </m:rPr>
                        <a:rPr lang="tr-TR"/>
                        <m:t>   </m:t>
                      </m:r>
                      <m:r>
                        <m:rPr>
                          <m:nor/>
                        </m:rPr>
                        <a:rPr lang="tr-TR"/>
                        <m:t>when</m:t>
                      </m:r>
                      <m:r>
                        <m:rPr>
                          <m:nor/>
                        </m:rPr>
                        <a:rPr lang="tr-TR"/>
                        <m:t> </m:t>
                      </m:r>
                      <m:r>
                        <m:rPr>
                          <m:nor/>
                        </m:rPr>
                        <a:rPr lang="tr-TR"/>
                        <m:t>looking</m:t>
                      </m:r>
                      <m:r>
                        <m:rPr>
                          <m:nor/>
                        </m:rPr>
                        <a:rPr lang="tr-TR"/>
                        <m:t> </m:t>
                      </m:r>
                      <m:r>
                        <m:rPr>
                          <m:nor/>
                        </m:rPr>
                        <a:rPr lang="tr-TR"/>
                        <m:t>into</m:t>
                      </m:r>
                      <m:r>
                        <m:rPr>
                          <m:nor/>
                        </m:rPr>
                        <a:rPr lang="tr-TR"/>
                        <m:t> </m:t>
                      </m:r>
                      <m:r>
                        <m:rPr>
                          <m:nor/>
                        </m:rPr>
                        <a:rPr lang="tr-TR"/>
                        <m:t>the</m:t>
                      </m:r>
                      <m:r>
                        <m:rPr>
                          <m:nor/>
                        </m:rPr>
                        <a:rPr lang="tr-TR"/>
                        <m:t> </m:t>
                      </m:r>
                      <m:r>
                        <m:rPr>
                          <m:nor/>
                        </m:rPr>
                        <a:rPr lang="tr-TR"/>
                        <m:t>input</m:t>
                      </m:r>
                      <m:r>
                        <m:rPr>
                          <m:nor/>
                        </m:rPr>
                        <a:rPr lang="tr-TR"/>
                        <m:t> </m:t>
                      </m:r>
                      <m:r>
                        <m:rPr>
                          <m:nor/>
                        </m:rPr>
                        <a:rPr lang="tr-TR"/>
                        <m:t>terminals</m:t>
                      </m:r>
                      <m:r>
                        <m:rPr>
                          <m:nor/>
                        </m:rPr>
                        <a:rPr lang="tr-TR"/>
                        <m:t>.</m:t>
                      </m:r>
                    </m:oMath>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𝑹</m:t>
                          </m:r>
                        </m:e>
                        <m:sub>
                          <m:r>
                            <a:rPr lang="tr-TR" b="1" i="1">
                              <a:latin typeface="Cambria Math" panose="02040503050406030204" pitchFamily="18" charset="0"/>
                            </a:rPr>
                            <m:t>𝒐</m:t>
                          </m:r>
                        </m:sub>
                      </m:sSub>
                      <m:r>
                        <m:rPr>
                          <m:nor/>
                        </m:rPr>
                        <a:rPr lang="tr-TR" b="1"/>
                        <m:t>: </m:t>
                      </m:r>
                      <m:r>
                        <m:rPr>
                          <m:nor/>
                        </m:rPr>
                        <a:rPr lang="tr-TR"/>
                        <m:t>in</m:t>
                      </m:r>
                      <m:r>
                        <m:rPr>
                          <m:nor/>
                        </m:rPr>
                        <a:rPr lang="tr-TR"/>
                        <m:t> </m:t>
                      </m:r>
                      <m:r>
                        <m:rPr>
                          <m:nor/>
                        </m:rPr>
                        <a:rPr lang="tr-TR"/>
                        <m:t>series</m:t>
                      </m:r>
                      <m:r>
                        <m:rPr>
                          <m:nor/>
                        </m:rPr>
                        <a:rPr lang="tr-TR"/>
                        <m:t> </m:t>
                      </m:r>
                      <m:r>
                        <m:rPr>
                          <m:nor/>
                        </m:rPr>
                        <a:rPr lang="tr-TR"/>
                        <m:t>with</m:t>
                      </m:r>
                      <m:r>
                        <m:rPr>
                          <m:nor/>
                        </m:rPr>
                        <a:rPr lang="tr-TR"/>
                        <m:t> </m:t>
                      </m:r>
                      <m:r>
                        <m:rPr>
                          <m:nor/>
                        </m:rPr>
                        <a:rPr lang="tr-TR"/>
                        <m:t>the</m:t>
                      </m:r>
                      <m:r>
                        <m:rPr>
                          <m:nor/>
                        </m:rPr>
                        <a:rPr lang="tr-TR"/>
                        <m:t> </m:t>
                      </m:r>
                      <m:r>
                        <m:rPr>
                          <m:nor/>
                        </m:rPr>
                        <a:rPr lang="tr-TR"/>
                        <m:t>output</m:t>
                      </m:r>
                      <m:r>
                        <m:rPr>
                          <m:nor/>
                        </m:rPr>
                        <a:rPr lang="tr-TR"/>
                        <m:t> </m:t>
                      </m:r>
                      <m:r>
                        <m:rPr>
                          <m:nor/>
                        </m:rPr>
                        <a:rPr lang="tr-TR"/>
                        <m:t>terminals</m:t>
                      </m:r>
                      <m:r>
                        <m:rPr>
                          <m:nor/>
                        </m:rPr>
                        <a:rPr lang="tr-TR"/>
                        <m:t>, </m:t>
                      </m:r>
                      <m:r>
                        <m:rPr>
                          <m:nor/>
                        </m:rPr>
                        <a:rPr lang="tr-TR"/>
                        <m:t>is</m:t>
                      </m:r>
                      <m:r>
                        <m:rPr>
                          <m:nor/>
                        </m:rPr>
                        <a:rPr lang="tr-TR"/>
                        <m:t> </m:t>
                      </m:r>
                      <m:r>
                        <m:rPr>
                          <m:nor/>
                        </m:rPr>
                        <a:rPr lang="tr-TR"/>
                        <m:t>the</m:t>
                      </m:r>
                      <m:r>
                        <m:rPr>
                          <m:nor/>
                        </m:rPr>
                        <a:rPr lang="tr-TR"/>
                        <m:t> </m:t>
                      </m:r>
                      <m:r>
                        <m:rPr>
                          <m:nor/>
                        </m:rPr>
                        <a:rPr lang="tr-TR"/>
                        <m:t>output</m:t>
                      </m:r>
                      <m:r>
                        <m:rPr>
                          <m:nor/>
                        </m:rPr>
                        <a:rPr lang="tr-TR"/>
                        <m:t> </m:t>
                      </m:r>
                      <m:r>
                        <m:rPr>
                          <m:nor/>
                        </m:rPr>
                        <a:rPr lang="tr-TR"/>
                        <m:t>resistance</m:t>
                      </m:r>
                      <m:r>
                        <m:rPr>
                          <m:nor/>
                        </m:rPr>
                        <a:rPr lang="tr-TR"/>
                        <m:t> </m:t>
                      </m:r>
                      <m:d>
                        <m:dPr>
                          <m:ctrlPr>
                            <a:rPr lang="tr-TR" i="1">
                              <a:latin typeface="Cambria Math" panose="02040503050406030204" pitchFamily="18" charset="0"/>
                            </a:rPr>
                          </m:ctrlPr>
                        </m:dPr>
                        <m:e>
                          <m:r>
                            <m:rPr>
                              <m:nor/>
                            </m:rPr>
                            <a:rPr lang="tr-TR"/>
                            <m:t>or</m:t>
                          </m:r>
                          <m:r>
                            <m:rPr>
                              <m:nor/>
                            </m:rPr>
                            <a:rPr lang="tr-TR"/>
                            <m:t> </m:t>
                          </m:r>
                          <m:r>
                            <m:rPr>
                              <m:nor/>
                            </m:rPr>
                            <a:rPr lang="tr-TR"/>
                            <m:t>impedance</m:t>
                          </m:r>
                        </m:e>
                      </m:d>
                    </m:oMath>
                  </m:oMathPara>
                </a14:m>
                <a:endParaRPr lang="tr-TR" dirty="0"/>
              </a:p>
              <a:p>
                <a:pPr indent="0"/>
                <a14:m>
                  <m:oMath xmlns:m="http://schemas.openxmlformats.org/officeDocument/2006/math">
                    <m:sSub>
                      <m:sSubPr>
                        <m:ctrlPr>
                          <a:rPr lang="tr-TR" i="1">
                            <a:latin typeface="Cambria Math" panose="02040503050406030204" pitchFamily="18" charset="0"/>
                          </a:rPr>
                        </m:ctrlPr>
                      </m:sSubPr>
                      <m:e>
                        <m:r>
                          <m:rPr>
                            <m:sty m:val="p"/>
                          </m:rPr>
                          <a:rPr lang="tr-TR">
                            <a:latin typeface="Cambria Math" panose="02040503050406030204" pitchFamily="18" charset="0"/>
                          </a:rPr>
                          <m:t>A</m:t>
                        </m:r>
                      </m:e>
                      <m:sub>
                        <m:r>
                          <m:rPr>
                            <m:nor/>
                          </m:rPr>
                          <a:rPr lang="tr-TR"/>
                          <m:t>vo</m:t>
                        </m:r>
                      </m:sub>
                    </m:sSub>
                    <m:r>
                      <a:rPr lang="tr-TR">
                        <a:latin typeface="Cambria Math" panose="02040503050406030204" pitchFamily="18" charset="0"/>
                      </a:rPr>
                      <m:t>=</m:t>
                    </m:r>
                    <m:sSub>
                      <m:sSubPr>
                        <m:ctrlPr>
                          <a:rPr lang="tr-TR" i="1">
                            <a:latin typeface="Cambria Math" panose="02040503050406030204" pitchFamily="18" charset="0"/>
                          </a:rPr>
                        </m:ctrlPr>
                      </m:sSubPr>
                      <m:e>
                        <m:r>
                          <m:rPr>
                            <m:sty m:val="p"/>
                          </m:rPr>
                          <a:rPr lang="tr-TR">
                            <a:latin typeface="Cambria Math" panose="02040503050406030204" pitchFamily="18" charset="0"/>
                          </a:rPr>
                          <m:t>v</m:t>
                        </m:r>
                      </m:e>
                      <m:sub>
                        <m:r>
                          <m:rPr>
                            <m:nor/>
                          </m:rPr>
                          <a:rPr lang="tr-TR"/>
                          <m:t>oc</m:t>
                        </m:r>
                      </m:sub>
                    </m:sSub>
                    <m:r>
                      <m:rPr>
                        <m:nor/>
                      </m:rPr>
                      <a:rPr lang="tr-TR"/>
                      <m:t>/</m:t>
                    </m:r>
                    <m:sSub>
                      <m:sSubPr>
                        <m:ctrlPr>
                          <a:rPr lang="tr-TR" i="1">
                            <a:latin typeface="Cambria Math" panose="02040503050406030204" pitchFamily="18" charset="0"/>
                          </a:rPr>
                        </m:ctrlPr>
                      </m:sSubPr>
                      <m:e>
                        <m:r>
                          <m:rPr>
                            <m:nor/>
                          </m:rPr>
                          <a:rPr lang="tr-TR"/>
                          <m:t>v</m:t>
                        </m:r>
                      </m:e>
                      <m:sub>
                        <m:r>
                          <m:rPr>
                            <m:sty m:val="p"/>
                          </m:rPr>
                          <a:rPr lang="tr-TR">
                            <a:latin typeface="Cambria Math" panose="02040503050406030204" pitchFamily="18" charset="0"/>
                          </a:rPr>
                          <m:t>i</m:t>
                        </m:r>
                      </m:sub>
                    </m:sSub>
                    <m:r>
                      <m:rPr>
                        <m:nor/>
                      </m:rPr>
                      <a:rPr lang="tr-TR"/>
                      <m:t> :  </m:t>
                    </m:r>
                    <m:r>
                      <m:rPr>
                        <m:nor/>
                      </m:rPr>
                      <a:rPr lang="tr-TR"/>
                      <m:t>the</m:t>
                    </m:r>
                    <m:r>
                      <m:rPr>
                        <m:nor/>
                      </m:rPr>
                      <a:rPr lang="tr-TR"/>
                      <m:t> </m:t>
                    </m:r>
                    <m:r>
                      <m:rPr>
                        <m:nor/>
                      </m:rPr>
                      <a:rPr lang="tr-TR"/>
                      <m:t>open</m:t>
                    </m:r>
                    <m:r>
                      <m:rPr>
                        <m:nor/>
                      </m:rPr>
                      <a:rPr lang="tr-TR"/>
                      <m:t>−</m:t>
                    </m:r>
                    <m:r>
                      <m:rPr>
                        <m:nor/>
                      </m:rPr>
                      <a:rPr lang="tr-TR"/>
                      <m:t>circuit</m:t>
                    </m:r>
                    <m:r>
                      <m:rPr>
                        <m:nor/>
                      </m:rPr>
                      <a:rPr lang="tr-TR"/>
                      <m:t> </m:t>
                    </m:r>
                    <m:r>
                      <m:rPr>
                        <m:nor/>
                      </m:rPr>
                      <a:rPr lang="tr-TR"/>
                      <m:t>voltage</m:t>
                    </m:r>
                    <m:r>
                      <m:rPr>
                        <m:nor/>
                      </m:rPr>
                      <a:rPr lang="tr-TR"/>
                      <m:t> </m:t>
                    </m:r>
                    <m:r>
                      <m:rPr>
                        <m:nor/>
                      </m:rPr>
                      <a:rPr lang="tr-TR"/>
                      <m:t>gain</m:t>
                    </m:r>
                  </m:oMath>
                </a14:m>
                <a:r>
                  <a:rPr lang="tr-TR" dirty="0"/>
                  <a:t> (</a:t>
                </a:r>
                <a:r>
                  <a:rPr lang="tr-TR" dirty="0" err="1"/>
                  <a:t>gain</a:t>
                </a:r>
                <a:r>
                  <a:rPr lang="tr-TR" dirty="0"/>
                  <a:t> </a:t>
                </a:r>
                <a:r>
                  <a:rPr lang="tr-TR" dirty="0" err="1"/>
                  <a:t>without</a:t>
                </a:r>
                <a:r>
                  <a:rPr lang="tr-TR" dirty="0"/>
                  <a:t> </a:t>
                </a:r>
                <a:r>
                  <a:rPr lang="tr-TR" dirty="0" err="1"/>
                  <a:t>load</a:t>
                </a:r>
                <a:r>
                  <a:rPr lang="tr-TR" dirty="0"/>
                  <a:t>)</a:t>
                </a:r>
                <a14:m>
                  <m:oMath xmlns:m="http://schemas.openxmlformats.org/officeDocument/2006/math">
                    <m:r>
                      <m:rPr>
                        <m:nor/>
                      </m:rPr>
                      <a:rPr lang="tr-TR"/>
                      <m:t>       </m:t>
                    </m:r>
                    <m:r>
                      <a:rPr lang="tr-TR">
                        <a:latin typeface="Cambria Math" panose="02040503050406030204" pitchFamily="18" charset="0"/>
                      </a:rPr>
                      <m:t>(</m:t>
                    </m:r>
                    <m:r>
                      <m:rPr>
                        <m:nor/>
                      </m:rPr>
                      <a:rPr lang="tr-TR"/>
                      <m:t>note</m:t>
                    </m:r>
                    <m:r>
                      <m:rPr>
                        <m:nor/>
                      </m:rPr>
                      <a:rPr lang="tr-TR"/>
                      <m:t>: </m:t>
                    </m:r>
                    <m:r>
                      <m:rPr>
                        <m:nor/>
                      </m:rPr>
                      <a:rPr lang="tr-TR"/>
                      <m:t>the</m:t>
                    </m:r>
                    <m:r>
                      <m:rPr>
                        <m:nor/>
                      </m:rPr>
                      <a:rPr lang="tr-TR"/>
                      <m:t> </m:t>
                    </m:r>
                    <m:r>
                      <m:rPr>
                        <m:nor/>
                      </m:rPr>
                      <a:rPr lang="tr-TR"/>
                      <m:t>real</m:t>
                    </m:r>
                    <m:r>
                      <m:rPr>
                        <m:nor/>
                      </m:rPr>
                      <a:rPr lang="tr-TR"/>
                      <m:t> </m:t>
                    </m:r>
                    <m:r>
                      <m:rPr>
                        <m:nor/>
                      </m:rPr>
                      <a:rPr lang="tr-TR"/>
                      <m:t>gain</m:t>
                    </m:r>
                    <m:r>
                      <m:rPr>
                        <m:nor/>
                      </m:rPr>
                      <a:rPr lang="tr-TR"/>
                      <m:t> </m:t>
                    </m:r>
                    <m:r>
                      <m:rPr>
                        <m:nor/>
                      </m:rPr>
                      <a:rPr lang="tr-TR"/>
                      <m:t>is</m:t>
                    </m:r>
                    <m:r>
                      <m:rPr>
                        <m:nor/>
                      </m:rPr>
                      <a:rPr lang="tr-TR"/>
                      <m:t> </m:t>
                    </m:r>
                    <m:r>
                      <m:rPr>
                        <m:nor/>
                      </m:rPr>
                      <a:rPr lang="tr-TR"/>
                      <m:t>smaller</m:t>
                    </m:r>
                    <m:r>
                      <m:rPr>
                        <m:nor/>
                      </m:rPr>
                      <a:rPr lang="tr-TR"/>
                      <m:t> </m:t>
                    </m:r>
                    <m:r>
                      <m:rPr>
                        <m:nor/>
                      </m:rPr>
                      <a:rPr lang="tr-TR"/>
                      <m:t>than</m:t>
                    </m:r>
                    <m:r>
                      <m:rPr>
                        <m:nor/>
                      </m:rPr>
                      <a:rPr lang="tr-TR"/>
                      <m:t> </m:t>
                    </m:r>
                    <m:sSub>
                      <m:sSubPr>
                        <m:ctrlPr>
                          <a:rPr lang="tr-TR" i="1">
                            <a:latin typeface="Cambria Math" panose="02040503050406030204" pitchFamily="18" charset="0"/>
                          </a:rPr>
                        </m:ctrlPr>
                      </m:sSubPr>
                      <m:e>
                        <m:r>
                          <m:rPr>
                            <m:nor/>
                          </m:rPr>
                          <a:rPr lang="tr-TR"/>
                          <m:t>A</m:t>
                        </m:r>
                      </m:e>
                      <m:sub>
                        <m:r>
                          <m:rPr>
                            <m:nor/>
                          </m:rPr>
                          <a:rPr lang="tr-TR"/>
                          <m:t>vo</m:t>
                        </m:r>
                      </m:sub>
                    </m:sSub>
                    <m:r>
                      <a:rPr lang="tr-TR">
                        <a:latin typeface="Cambria Math" panose="02040503050406030204" pitchFamily="18" charset="0"/>
                      </a:rPr>
                      <m:t>)</m:t>
                    </m:r>
                  </m:oMath>
                </a14:m>
                <a:endParaRPr lang="tr-TR" dirty="0"/>
              </a:p>
            </p:txBody>
          </p:sp>
        </mc:Choice>
        <mc:Fallback>
          <p:sp>
            <p:nvSpPr>
              <p:cNvPr id="19461" name="Object 6"/>
              <p:cNvSpPr txBox="1">
                <a:spLocks noRot="1" noChangeAspect="1" noMove="1" noResize="1" noEditPoints="1" noAdjustHandles="1" noChangeArrowheads="1" noChangeShapeType="1" noTextEdit="1"/>
              </p:cNvSpPr>
              <p:nvPr/>
            </p:nvSpPr>
            <p:spPr bwMode="auto">
              <a:xfrm>
                <a:off x="476250" y="3975100"/>
                <a:ext cx="8344222" cy="2273300"/>
              </a:xfrm>
              <a:prstGeom prst="rect">
                <a:avLst/>
              </a:prstGeom>
              <a:blipFill>
                <a:blip r:embed="rId3"/>
                <a:stretch>
                  <a:fillRect l="-3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tr-TR">
                    <a:noFill/>
                  </a:rPr>
                  <a:t> </a:t>
                </a:r>
              </a:p>
            </p:txBody>
          </p:sp>
        </mc:Fallback>
      </mc:AlternateContent>
      <p:grpSp>
        <p:nvGrpSpPr>
          <p:cNvPr id="19462" name="Group 1"/>
          <p:cNvGrpSpPr>
            <a:grpSpLocks/>
          </p:cNvGrpSpPr>
          <p:nvPr/>
        </p:nvGrpSpPr>
        <p:grpSpPr bwMode="auto">
          <a:xfrm>
            <a:off x="990600" y="1327150"/>
            <a:ext cx="6134100" cy="2438400"/>
            <a:chOff x="1143000" y="1219200"/>
            <a:chExt cx="6134100" cy="2438400"/>
          </a:xfrm>
        </p:grpSpPr>
        <p:pic>
          <p:nvPicPr>
            <p:cNvPr id="19463" name="Picture 4" descr="11f00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219200"/>
              <a:ext cx="61341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Rectangle 5"/>
            <p:cNvSpPr>
              <a:spLocks noChangeArrowheads="1"/>
            </p:cNvSpPr>
            <p:nvPr/>
          </p:nvSpPr>
          <p:spPr bwMode="auto">
            <a:xfrm>
              <a:off x="3124200" y="1752600"/>
              <a:ext cx="2667000" cy="1371600"/>
            </a:xfrm>
            <a:prstGeom prst="rect">
              <a:avLst/>
            </a:prstGeom>
            <a:noFill/>
            <a:ln w="28575">
              <a:solidFill>
                <a:srgbClr val="5F0D1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sp>
          <p:nvSpPr>
            <p:cNvPr id="19465" name="Oval 10"/>
            <p:cNvSpPr>
              <a:spLocks noChangeArrowheads="1"/>
            </p:cNvSpPr>
            <p:nvPr/>
          </p:nvSpPr>
          <p:spPr bwMode="auto">
            <a:xfrm>
              <a:off x="4191000" y="2286000"/>
              <a:ext cx="533400" cy="533400"/>
            </a:xfrm>
            <a:prstGeom prst="ellipse">
              <a:avLst/>
            </a:prstGeom>
            <a:noFill/>
            <a:ln w="28575">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r>
              <a:rPr lang="en-US" altLang="zh-TW" sz="2800">
                <a:solidFill>
                  <a:schemeClr val="tx1"/>
                </a:solidFill>
                <a:effectLst>
                  <a:outerShdw blurRad="38100" dist="38100" dir="2700000" algn="tl">
                    <a:srgbClr val="000000">
                      <a:alpha val="43137"/>
                    </a:srgbClr>
                  </a:outerShdw>
                </a:effectLst>
              </a:rPr>
              <a:t>Amplifiers – Current and Voltage Gains</a:t>
            </a:r>
          </a:p>
        </p:txBody>
      </p:sp>
      <p:pic>
        <p:nvPicPr>
          <p:cNvPr id="21507" name="Picture 4" descr="11f00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914400"/>
            <a:ext cx="586740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sp>
        <p:nvSpPr>
          <p:cNvPr id="21509" name="Rectangle 8"/>
          <p:cNvSpPr>
            <a:spLocks noChangeArrowheads="1"/>
          </p:cNvSpPr>
          <p:nvPr/>
        </p:nvSpPr>
        <p:spPr bwMode="auto">
          <a:xfrm>
            <a:off x="0" y="2362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graphicFrame>
        <p:nvGraphicFramePr>
          <p:cNvPr id="157703" name="Object 7"/>
          <p:cNvGraphicFramePr>
            <a:graphicFrameLocks noChangeAspect="1"/>
          </p:cNvGraphicFramePr>
          <p:nvPr/>
        </p:nvGraphicFramePr>
        <p:xfrm>
          <a:off x="609600" y="3297238"/>
          <a:ext cx="7696200" cy="2100262"/>
        </p:xfrm>
        <a:graphic>
          <a:graphicData uri="http://schemas.openxmlformats.org/presentationml/2006/ole">
            <mc:AlternateContent xmlns:mc="http://schemas.openxmlformats.org/markup-compatibility/2006">
              <mc:Choice xmlns:v="urn:schemas-microsoft-com:vml" Requires="v">
                <p:oleObj spid="_x0000_s230570" name="Equation" r:id="rId5" imgW="3352800" imgH="914400" progId="Equation.3">
                  <p:embed/>
                </p:oleObj>
              </mc:Choice>
              <mc:Fallback>
                <p:oleObj name="Equation" r:id="rId5" imgW="3352800" imgH="914400" progId="Equation.3">
                  <p:embed/>
                  <p:pic>
                    <p:nvPicPr>
                      <p:cNvPr id="157703"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297238"/>
                        <a:ext cx="7696200"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7705" name="Oval 9"/>
          <p:cNvSpPr>
            <a:spLocks noChangeArrowheads="1"/>
          </p:cNvSpPr>
          <p:nvPr/>
        </p:nvSpPr>
        <p:spPr bwMode="auto">
          <a:xfrm>
            <a:off x="5029200" y="1295400"/>
            <a:ext cx="533400" cy="457200"/>
          </a:xfrm>
          <a:prstGeom prst="ellipse">
            <a:avLst/>
          </a:prstGeom>
          <a:noFill/>
          <a:ln w="28575">
            <a:solidFill>
              <a:srgbClr val="5F0D1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sp>
        <p:nvSpPr>
          <p:cNvPr id="157707" name="Oval 11"/>
          <p:cNvSpPr>
            <a:spLocks noChangeArrowheads="1"/>
          </p:cNvSpPr>
          <p:nvPr/>
        </p:nvSpPr>
        <p:spPr bwMode="auto">
          <a:xfrm>
            <a:off x="8001000" y="1295400"/>
            <a:ext cx="533400" cy="381000"/>
          </a:xfrm>
          <a:prstGeom prst="ellipse">
            <a:avLst/>
          </a:prstGeom>
          <a:noFill/>
          <a:ln w="28575">
            <a:solidFill>
              <a:srgbClr val="5F0D1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sp>
        <p:nvSpPr>
          <p:cNvPr id="157711" name="Line 15"/>
          <p:cNvSpPr>
            <a:spLocks noChangeShapeType="1"/>
          </p:cNvSpPr>
          <p:nvPr/>
        </p:nvSpPr>
        <p:spPr bwMode="auto">
          <a:xfrm>
            <a:off x="381000" y="5554663"/>
            <a:ext cx="8458200" cy="0"/>
          </a:xfrm>
          <a:prstGeom prst="line">
            <a:avLst/>
          </a:prstGeom>
          <a:noFill/>
          <a:ln w="28575">
            <a:solidFill>
              <a:srgbClr val="5F0D1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21514" name="TextBox 4"/>
          <p:cNvSpPr txBox="1">
            <a:spLocks noChangeArrowheads="1"/>
          </p:cNvSpPr>
          <p:nvPr/>
        </p:nvSpPr>
        <p:spPr bwMode="auto">
          <a:xfrm>
            <a:off x="493889" y="900289"/>
            <a:ext cx="3468687"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en-US" sz="2000" b="1" dirty="0">
                <a:latin typeface="Comic Sans MS" panose="030F0702030302020204" pitchFamily="66" charset="0"/>
              </a:rPr>
              <a:t>i</a:t>
            </a:r>
            <a:r>
              <a:rPr lang="tr-TR" altLang="en-US" sz="2000" b="1" baseline="-25000" dirty="0">
                <a:latin typeface="Comic Sans MS" panose="030F0702030302020204" pitchFamily="66" charset="0"/>
              </a:rPr>
              <a:t>i</a:t>
            </a:r>
            <a:r>
              <a:rPr lang="tr-TR" altLang="en-US" sz="1800" dirty="0">
                <a:latin typeface="Comic Sans MS" panose="030F0702030302020204" pitchFamily="66" charset="0"/>
              </a:rPr>
              <a:t> is </a:t>
            </a:r>
            <a:r>
              <a:rPr lang="tr-TR" altLang="en-US" sz="1800" dirty="0" err="1">
                <a:latin typeface="Comic Sans MS" panose="030F0702030302020204" pitchFamily="66" charset="0"/>
              </a:rPr>
              <a:t>the</a:t>
            </a:r>
            <a:r>
              <a:rPr lang="tr-TR" altLang="en-US" sz="1800" dirty="0">
                <a:latin typeface="Comic Sans MS" panose="030F0702030302020204" pitchFamily="66" charset="0"/>
              </a:rPr>
              <a:t> </a:t>
            </a:r>
            <a:r>
              <a:rPr lang="tr-TR" altLang="en-US" sz="1800" dirty="0" err="1">
                <a:latin typeface="Comic Sans MS" panose="030F0702030302020204" pitchFamily="66" charset="0"/>
              </a:rPr>
              <a:t>current</a:t>
            </a:r>
            <a:r>
              <a:rPr lang="tr-TR" altLang="en-US" sz="1800" dirty="0">
                <a:latin typeface="Comic Sans MS" panose="030F0702030302020204" pitchFamily="66" charset="0"/>
              </a:rPr>
              <a:t> </a:t>
            </a:r>
            <a:r>
              <a:rPr lang="tr-TR" altLang="en-US" sz="1800" dirty="0" err="1">
                <a:latin typeface="Comic Sans MS" panose="030F0702030302020204" pitchFamily="66" charset="0"/>
              </a:rPr>
              <a:t>delivered</a:t>
            </a:r>
            <a:r>
              <a:rPr lang="tr-TR" altLang="en-US" sz="1800" dirty="0">
                <a:latin typeface="Comic Sans MS" panose="030F0702030302020204" pitchFamily="66" charset="0"/>
              </a:rPr>
              <a:t> in </a:t>
            </a:r>
            <a:r>
              <a:rPr lang="tr-TR" altLang="en-US" sz="1800" dirty="0" err="1">
                <a:latin typeface="Comic Sans MS" panose="030F0702030302020204" pitchFamily="66" charset="0"/>
              </a:rPr>
              <a:t>to</a:t>
            </a:r>
            <a:r>
              <a:rPr lang="tr-TR" altLang="en-US" sz="1800" dirty="0">
                <a:latin typeface="Comic Sans MS" panose="030F0702030302020204" pitchFamily="66" charset="0"/>
              </a:rPr>
              <a:t> </a:t>
            </a:r>
            <a:r>
              <a:rPr lang="tr-TR" altLang="en-US" sz="1800" dirty="0" err="1">
                <a:latin typeface="Comic Sans MS" panose="030F0702030302020204" pitchFamily="66" charset="0"/>
              </a:rPr>
              <a:t>the</a:t>
            </a:r>
            <a:r>
              <a:rPr lang="tr-TR" altLang="en-US" sz="1800" dirty="0">
                <a:latin typeface="Comic Sans MS" panose="030F0702030302020204" pitchFamily="66" charset="0"/>
              </a:rPr>
              <a:t> </a:t>
            </a:r>
            <a:r>
              <a:rPr lang="tr-TR" altLang="en-US" sz="1800" dirty="0" err="1">
                <a:latin typeface="Comic Sans MS" panose="030F0702030302020204" pitchFamily="66" charset="0"/>
              </a:rPr>
              <a:t>terminals</a:t>
            </a:r>
            <a:r>
              <a:rPr lang="tr-TR" altLang="en-US" sz="1800" dirty="0">
                <a:latin typeface="Comic Sans MS" panose="030F0702030302020204" pitchFamily="66" charset="0"/>
              </a:rPr>
              <a:t> of </a:t>
            </a:r>
            <a:r>
              <a:rPr lang="tr-TR" altLang="en-US" sz="1800" dirty="0" err="1">
                <a:latin typeface="Comic Sans MS" panose="030F0702030302020204" pitchFamily="66" charset="0"/>
              </a:rPr>
              <a:t>the</a:t>
            </a:r>
            <a:r>
              <a:rPr lang="tr-TR" altLang="en-US" sz="1800" dirty="0">
                <a:latin typeface="Comic Sans MS" panose="030F0702030302020204" pitchFamily="66" charset="0"/>
              </a:rPr>
              <a:t> </a:t>
            </a:r>
            <a:r>
              <a:rPr lang="tr-TR" altLang="en-US" sz="1800" dirty="0" err="1">
                <a:latin typeface="Comic Sans MS" panose="030F0702030302020204" pitchFamily="66" charset="0"/>
              </a:rPr>
              <a:t>amplifier</a:t>
            </a:r>
            <a:endParaRPr lang="tr-TR" altLang="en-US" sz="1800" dirty="0">
              <a:latin typeface="Comic Sans MS" panose="030F0702030302020204" pitchFamily="66" charset="0"/>
            </a:endParaRPr>
          </a:p>
          <a:p>
            <a:endParaRPr lang="tr-TR" altLang="en-US" sz="1800" dirty="0">
              <a:latin typeface="Comic Sans MS" panose="030F0702030302020204" pitchFamily="66" charset="0"/>
            </a:endParaRPr>
          </a:p>
          <a:p>
            <a:r>
              <a:rPr lang="tr-TR" altLang="en-US" sz="2000" b="1" dirty="0">
                <a:latin typeface="Comic Sans MS" panose="030F0702030302020204" pitchFamily="66" charset="0"/>
              </a:rPr>
              <a:t>i</a:t>
            </a:r>
            <a:r>
              <a:rPr lang="tr-TR" altLang="en-US" sz="2000" b="1" baseline="-25000" dirty="0">
                <a:latin typeface="Comic Sans MS" panose="030F0702030302020204" pitchFamily="66" charset="0"/>
              </a:rPr>
              <a:t>0</a:t>
            </a:r>
            <a:r>
              <a:rPr lang="tr-TR" altLang="en-US" sz="2000" b="1" dirty="0">
                <a:latin typeface="Comic Sans MS" panose="030F0702030302020204" pitchFamily="66" charset="0"/>
              </a:rPr>
              <a:t> </a:t>
            </a:r>
            <a:r>
              <a:rPr lang="tr-TR" altLang="en-US" sz="1800" dirty="0">
                <a:latin typeface="Comic Sans MS" panose="030F0702030302020204" pitchFamily="66" charset="0"/>
              </a:rPr>
              <a:t>is </a:t>
            </a:r>
            <a:r>
              <a:rPr lang="tr-TR" altLang="en-US" sz="1800" dirty="0" err="1">
                <a:latin typeface="Comic Sans MS" panose="030F0702030302020204" pitchFamily="66" charset="0"/>
              </a:rPr>
              <a:t>the</a:t>
            </a:r>
            <a:r>
              <a:rPr lang="tr-TR" altLang="en-US" sz="1800" dirty="0">
                <a:latin typeface="Comic Sans MS" panose="030F0702030302020204" pitchFamily="66" charset="0"/>
              </a:rPr>
              <a:t> </a:t>
            </a:r>
            <a:r>
              <a:rPr lang="tr-TR" altLang="en-US" sz="1800" dirty="0" err="1">
                <a:latin typeface="Comic Sans MS" panose="030F0702030302020204" pitchFamily="66" charset="0"/>
              </a:rPr>
              <a:t>current</a:t>
            </a:r>
            <a:r>
              <a:rPr lang="tr-TR" altLang="en-US" sz="1800" dirty="0">
                <a:latin typeface="Comic Sans MS" panose="030F0702030302020204" pitchFamily="66" charset="0"/>
              </a:rPr>
              <a:t> </a:t>
            </a:r>
            <a:r>
              <a:rPr lang="tr-TR" altLang="en-US" sz="1800" dirty="0" err="1">
                <a:latin typeface="Comic Sans MS" panose="030F0702030302020204" pitchFamily="66" charset="0"/>
              </a:rPr>
              <a:t>flowing</a:t>
            </a:r>
            <a:r>
              <a:rPr lang="tr-TR" altLang="en-US" sz="1800" dirty="0">
                <a:latin typeface="Comic Sans MS" panose="030F0702030302020204" pitchFamily="66" charset="0"/>
              </a:rPr>
              <a:t> </a:t>
            </a:r>
            <a:r>
              <a:rPr lang="tr-TR" altLang="en-US" sz="1800" dirty="0" err="1">
                <a:latin typeface="Comic Sans MS" panose="030F0702030302020204" pitchFamily="66" charset="0"/>
              </a:rPr>
              <a:t>through</a:t>
            </a:r>
            <a:r>
              <a:rPr lang="tr-TR" altLang="en-US" sz="1800" dirty="0">
                <a:latin typeface="Comic Sans MS" panose="030F0702030302020204" pitchFamily="66" charset="0"/>
              </a:rPr>
              <a:t> </a:t>
            </a:r>
            <a:r>
              <a:rPr lang="tr-TR" altLang="en-US" sz="1800" dirty="0" err="1">
                <a:latin typeface="Comic Sans MS" panose="030F0702030302020204" pitchFamily="66" charset="0"/>
              </a:rPr>
              <a:t>the</a:t>
            </a:r>
            <a:r>
              <a:rPr lang="tr-TR" altLang="en-US" sz="1800" dirty="0">
                <a:latin typeface="Comic Sans MS" panose="030F0702030302020204" pitchFamily="66" charset="0"/>
              </a:rPr>
              <a:t> </a:t>
            </a:r>
            <a:r>
              <a:rPr lang="tr-TR" altLang="en-US" sz="1800" dirty="0" err="1">
                <a:latin typeface="Comic Sans MS" panose="030F0702030302020204" pitchFamily="66" charset="0"/>
              </a:rPr>
              <a:t>load</a:t>
            </a:r>
            <a:endParaRPr lang="en-US" altLang="en-US" sz="1800" dirty="0">
              <a:latin typeface="Comic Sans MS" panose="030F0702030302020204" pitchFamily="66" charset="0"/>
            </a:endParaRPr>
          </a:p>
        </p:txBody>
      </p:sp>
      <p:graphicFrame>
        <p:nvGraphicFramePr>
          <p:cNvPr id="21" name="Object 7"/>
          <p:cNvGraphicFramePr>
            <a:graphicFrameLocks noChangeAspect="1"/>
          </p:cNvGraphicFramePr>
          <p:nvPr/>
        </p:nvGraphicFramePr>
        <p:xfrm>
          <a:off x="331788" y="5695950"/>
          <a:ext cx="2981325" cy="866775"/>
        </p:xfrm>
        <a:graphic>
          <a:graphicData uri="http://schemas.openxmlformats.org/presentationml/2006/ole">
            <mc:AlternateContent xmlns:mc="http://schemas.openxmlformats.org/markup-compatibility/2006">
              <mc:Choice xmlns:v="urn:schemas-microsoft-com:vml" Requires="v">
                <p:oleObj spid="_x0000_s230571" name="Equation" r:id="rId7" imgW="1091726" imgH="317362" progId="Equation.3">
                  <p:embed/>
                </p:oleObj>
              </mc:Choice>
              <mc:Fallback>
                <p:oleObj name="Equation" r:id="rId7" imgW="1091726" imgH="317362" progId="Equation.3">
                  <p:embed/>
                  <p:pic>
                    <p:nvPicPr>
                      <p:cNvPr id="21"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788" y="5695950"/>
                        <a:ext cx="298132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157705"/>
                                        </p:tgtEl>
                                        <p:attrNameLst>
                                          <p:attrName>style.visibility</p:attrName>
                                        </p:attrNameLst>
                                      </p:cBhvr>
                                      <p:to>
                                        <p:strVal val="visible"/>
                                      </p:to>
                                    </p:set>
                                    <p:animEffect transition="in" filter="wheel(4)">
                                      <p:cBhvr>
                                        <p:cTn id="7" dur="2000"/>
                                        <p:tgtEl>
                                          <p:spTgt spid="157705"/>
                                        </p:tgtEl>
                                      </p:cBhvr>
                                    </p:animEffect>
                                  </p:childTnLst>
                                </p:cTn>
                              </p:par>
                            </p:childTnLst>
                          </p:cTn>
                        </p:par>
                        <p:par>
                          <p:cTn id="8" fill="hold" nodeType="afterGroup">
                            <p:stCondLst>
                              <p:cond delay="2000"/>
                            </p:stCondLst>
                            <p:childTnLst>
                              <p:par>
                                <p:cTn id="9" presetID="21" presetClass="entr" presetSubtype="4" fill="hold" grpId="0" nodeType="afterEffect">
                                  <p:stCondLst>
                                    <p:cond delay="0"/>
                                  </p:stCondLst>
                                  <p:childTnLst>
                                    <p:set>
                                      <p:cBhvr>
                                        <p:cTn id="10" dur="1" fill="hold">
                                          <p:stCondLst>
                                            <p:cond delay="0"/>
                                          </p:stCondLst>
                                        </p:cTn>
                                        <p:tgtEl>
                                          <p:spTgt spid="157707"/>
                                        </p:tgtEl>
                                        <p:attrNameLst>
                                          <p:attrName>style.visibility</p:attrName>
                                        </p:attrNameLst>
                                      </p:cBhvr>
                                      <p:to>
                                        <p:strVal val="visible"/>
                                      </p:to>
                                    </p:set>
                                    <p:animEffect transition="in" filter="wheel(4)">
                                      <p:cBhvr>
                                        <p:cTn id="11" dur="2000"/>
                                        <p:tgtEl>
                                          <p:spTgt spid="15770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nodeType="clickEffect">
                                  <p:stCondLst>
                                    <p:cond delay="0"/>
                                  </p:stCondLst>
                                  <p:childTnLst>
                                    <p:set>
                                      <p:cBhvr>
                                        <p:cTn id="15" dur="1" fill="hold">
                                          <p:stCondLst>
                                            <p:cond delay="0"/>
                                          </p:stCondLst>
                                        </p:cTn>
                                        <p:tgtEl>
                                          <p:spTgt spid="157703"/>
                                        </p:tgtEl>
                                        <p:attrNameLst>
                                          <p:attrName>style.visibility</p:attrName>
                                        </p:attrNameLst>
                                      </p:cBhvr>
                                      <p:to>
                                        <p:strVal val="visible"/>
                                      </p:to>
                                    </p:set>
                                    <p:anim calcmode="lin" valueType="num">
                                      <p:cBhvr additive="base">
                                        <p:cTn id="16" dur="500" fill="hold"/>
                                        <p:tgtEl>
                                          <p:spTgt spid="157703"/>
                                        </p:tgtEl>
                                        <p:attrNameLst>
                                          <p:attrName>ppt_x</p:attrName>
                                        </p:attrNameLst>
                                      </p:cBhvr>
                                      <p:tavLst>
                                        <p:tav tm="0">
                                          <p:val>
                                            <p:strVal val="#ppt_x"/>
                                          </p:val>
                                        </p:tav>
                                        <p:tav tm="100000">
                                          <p:val>
                                            <p:strVal val="#ppt_x"/>
                                          </p:val>
                                        </p:tav>
                                      </p:tavLst>
                                    </p:anim>
                                    <p:anim calcmode="lin" valueType="num">
                                      <p:cBhvr additive="base">
                                        <p:cTn id="17" dur="500" fill="hold"/>
                                        <p:tgtEl>
                                          <p:spTgt spid="157703"/>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57711"/>
                                        </p:tgtEl>
                                        <p:attrNameLst>
                                          <p:attrName>style.visibility</p:attrName>
                                        </p:attrNameLst>
                                      </p:cBhvr>
                                      <p:to>
                                        <p:strVal val="visible"/>
                                      </p:to>
                                    </p:set>
                                    <p:animEffect transition="in" filter="checkerboard(across)">
                                      <p:cBhvr>
                                        <p:cTn id="22" dur="500"/>
                                        <p:tgtEl>
                                          <p:spTgt spid="1577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5" grpId="0" animBg="1"/>
      <p:bldP spid="15770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r>
              <a:rPr lang="tr-TR" altLang="zh-TW" sz="2800">
                <a:solidFill>
                  <a:schemeClr val="tx1"/>
                </a:solidFill>
                <a:effectLst>
                  <a:outerShdw blurRad="38100" dist="38100" dir="2700000" algn="tl">
                    <a:srgbClr val="000000">
                      <a:alpha val="43137"/>
                    </a:srgbClr>
                  </a:outerShdw>
                </a:effectLst>
              </a:rPr>
              <a:t>Example</a:t>
            </a:r>
            <a:r>
              <a:rPr lang="en-US" altLang="zh-TW" sz="2800">
                <a:solidFill>
                  <a:schemeClr val="tx1"/>
                </a:solidFill>
                <a:effectLst>
                  <a:outerShdw blurRad="38100" dist="38100" dir="2700000" algn="tl">
                    <a:srgbClr val="000000">
                      <a:alpha val="43137"/>
                    </a:srgbClr>
                  </a:outerShdw>
                </a:effectLst>
              </a:rPr>
              <a:t> </a:t>
            </a:r>
          </a:p>
        </p:txBody>
      </p:sp>
      <p:pic>
        <p:nvPicPr>
          <p:cNvPr id="23555" name="Picture 4" descr="11f00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700" y="914400"/>
            <a:ext cx="525780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6"/>
          <p:cNvSpPr>
            <a:spLocks noChangeArrowheads="1"/>
          </p:cNvSpPr>
          <p:nvPr/>
        </p:nvSpPr>
        <p:spPr bwMode="auto">
          <a:xfrm>
            <a:off x="0" y="210731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graphicFrame>
        <p:nvGraphicFramePr>
          <p:cNvPr id="23557" name="Object 5"/>
          <p:cNvGraphicFramePr>
            <a:graphicFrameLocks noChangeAspect="1"/>
          </p:cNvGraphicFramePr>
          <p:nvPr>
            <p:extLst/>
          </p:nvPr>
        </p:nvGraphicFramePr>
        <p:xfrm>
          <a:off x="276225" y="1131007"/>
          <a:ext cx="3176588" cy="1165225"/>
        </p:xfrm>
        <a:graphic>
          <a:graphicData uri="http://schemas.openxmlformats.org/presentationml/2006/ole">
            <mc:AlternateContent xmlns:mc="http://schemas.openxmlformats.org/markup-compatibility/2006">
              <mc:Choice xmlns:v="urn:schemas-microsoft-com:vml" Requires="v">
                <p:oleObj spid="_x0000_s231594" name="Equation" r:id="rId5" imgW="1244600" imgH="457200" progId="Equation.3">
                  <p:embed/>
                </p:oleObj>
              </mc:Choice>
              <mc:Fallback>
                <p:oleObj name="Equation" r:id="rId5" imgW="1244600" imgH="457200" progId="Equation.3">
                  <p:embed/>
                  <p:pic>
                    <p:nvPicPr>
                      <p:cNvPr id="2355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225" y="1131007"/>
                        <a:ext cx="3176588" cy="1165225"/>
                      </a:xfrm>
                      <a:prstGeom prst="rect">
                        <a:avLst/>
                      </a:prstGeom>
                      <a:noFill/>
                      <a:ln w="38100" cmpd="dbl">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9" name="Object 7"/>
          <p:cNvGraphicFramePr>
            <a:graphicFrameLocks noChangeAspect="1"/>
          </p:cNvGraphicFramePr>
          <p:nvPr>
            <p:extLst/>
          </p:nvPr>
        </p:nvGraphicFramePr>
        <p:xfrm>
          <a:off x="457200" y="2614964"/>
          <a:ext cx="6477000" cy="2830513"/>
        </p:xfrm>
        <a:graphic>
          <a:graphicData uri="http://schemas.openxmlformats.org/presentationml/2006/ole">
            <mc:AlternateContent xmlns:mc="http://schemas.openxmlformats.org/markup-compatibility/2006">
              <mc:Choice xmlns:v="urn:schemas-microsoft-com:vml" Requires="v">
                <p:oleObj spid="_x0000_s231595" name="Equation" r:id="rId7" imgW="4102100" imgH="1790700" progId="Equation.3">
                  <p:embed/>
                </p:oleObj>
              </mc:Choice>
              <mc:Fallback>
                <p:oleObj name="Equation" r:id="rId7" imgW="4102100" imgH="1790700" progId="Equation.3">
                  <p:embed/>
                  <p:pic>
                    <p:nvPicPr>
                      <p:cNvPr id="23559"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2614964"/>
                        <a:ext cx="6477000" cy="283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r>
              <a:rPr lang="en-US" altLang="zh-TW" sz="2800">
                <a:solidFill>
                  <a:schemeClr val="tx1"/>
                </a:solidFill>
                <a:effectLst>
                  <a:outerShdw blurRad="38100" dist="38100" dir="2700000" algn="tl">
                    <a:srgbClr val="000000">
                      <a:alpha val="43137"/>
                    </a:srgbClr>
                  </a:outerShdw>
                </a:effectLst>
              </a:rPr>
              <a:t>Amplifiers – Cascade Amplifiers</a:t>
            </a:r>
          </a:p>
        </p:txBody>
      </p:sp>
      <p:sp>
        <p:nvSpPr>
          <p:cNvPr id="25603" name="Rectangle 6"/>
          <p:cNvSpPr>
            <a:spLocks noChangeArrowheads="1"/>
          </p:cNvSpPr>
          <p:nvPr/>
        </p:nvSpPr>
        <p:spPr bwMode="auto">
          <a:xfrm>
            <a:off x="0" y="2652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graphicFrame>
        <p:nvGraphicFramePr>
          <p:cNvPr id="25604" name="Object 5"/>
          <p:cNvGraphicFramePr>
            <a:graphicFrameLocks noChangeAspect="1"/>
          </p:cNvGraphicFramePr>
          <p:nvPr/>
        </p:nvGraphicFramePr>
        <p:xfrm>
          <a:off x="304800" y="3367088"/>
          <a:ext cx="7546975" cy="2576512"/>
        </p:xfrm>
        <a:graphic>
          <a:graphicData uri="http://schemas.openxmlformats.org/presentationml/2006/ole">
            <mc:AlternateContent xmlns:mc="http://schemas.openxmlformats.org/markup-compatibility/2006">
              <mc:Choice xmlns:v="urn:schemas-microsoft-com:vml" Requires="v">
                <p:oleObj spid="_x0000_s232618" name="Equation" r:id="rId4" imgW="3416300" imgH="1168400" progId="Equation.3">
                  <p:embed/>
                </p:oleObj>
              </mc:Choice>
              <mc:Fallback>
                <p:oleObj name="Equation" r:id="rId4" imgW="3416300" imgH="1168400" progId="Equation.3">
                  <p:embed/>
                  <p:pic>
                    <p:nvPicPr>
                      <p:cNvPr id="25604"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367088"/>
                        <a:ext cx="7546975" cy="257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5605" name="Group 1"/>
          <p:cNvGrpSpPr>
            <a:grpSpLocks/>
          </p:cNvGrpSpPr>
          <p:nvPr/>
        </p:nvGrpSpPr>
        <p:grpSpPr bwMode="auto">
          <a:xfrm>
            <a:off x="1600200" y="762000"/>
            <a:ext cx="5630863" cy="1908175"/>
            <a:chOff x="1600200" y="762000"/>
            <a:chExt cx="5630863" cy="1908175"/>
          </a:xfrm>
        </p:grpSpPr>
        <p:pic>
          <p:nvPicPr>
            <p:cNvPr id="25607" name="Picture 4" descr="11f00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762000"/>
              <a:ext cx="5630863"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Rectangle 9"/>
            <p:cNvSpPr>
              <a:spLocks noChangeArrowheads="1"/>
            </p:cNvSpPr>
            <p:nvPr/>
          </p:nvSpPr>
          <p:spPr bwMode="auto">
            <a:xfrm>
              <a:off x="2286000" y="2305050"/>
              <a:ext cx="1109791" cy="3651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aphicFrame>
        <p:nvGraphicFramePr>
          <p:cNvPr id="25606" name="Object 1"/>
          <p:cNvGraphicFramePr>
            <a:graphicFrameLocks noChangeAspect="1"/>
          </p:cNvGraphicFramePr>
          <p:nvPr/>
        </p:nvGraphicFramePr>
        <p:xfrm>
          <a:off x="1000125" y="2825750"/>
          <a:ext cx="4437063" cy="385763"/>
        </p:xfrm>
        <a:graphic>
          <a:graphicData uri="http://schemas.openxmlformats.org/presentationml/2006/ole">
            <mc:AlternateContent xmlns:mc="http://schemas.openxmlformats.org/markup-compatibility/2006">
              <mc:Choice xmlns:v="urn:schemas-microsoft-com:vml" Requires="v">
                <p:oleObj spid="_x0000_s232619" name="Equation" r:id="rId7" imgW="2043813" imgH="177723" progId="Equation.3">
                  <p:embed/>
                </p:oleObj>
              </mc:Choice>
              <mc:Fallback>
                <p:oleObj name="Equation" r:id="rId7" imgW="2043813" imgH="177723" progId="Equation.3">
                  <p:embed/>
                  <p:pic>
                    <p:nvPicPr>
                      <p:cNvPr id="25606"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0125" y="2825750"/>
                        <a:ext cx="4437063"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r>
              <a:rPr lang="tr-TR" altLang="zh-TW" sz="2800">
                <a:solidFill>
                  <a:schemeClr val="tx1"/>
                </a:solidFill>
                <a:effectLst>
                  <a:outerShdw blurRad="38100" dist="38100" dir="2700000" algn="tl">
                    <a:srgbClr val="000000">
                      <a:alpha val="43137"/>
                    </a:srgbClr>
                  </a:outerShdw>
                </a:effectLst>
              </a:rPr>
              <a:t>Example</a:t>
            </a:r>
            <a:r>
              <a:rPr lang="en-US" altLang="zh-TW" sz="2800">
                <a:solidFill>
                  <a:schemeClr val="tx1"/>
                </a:solidFill>
                <a:effectLst>
                  <a:outerShdw blurRad="38100" dist="38100" dir="2700000" algn="tl">
                    <a:srgbClr val="000000">
                      <a:alpha val="43137"/>
                    </a:srgbClr>
                  </a:outerShdw>
                </a:effectLst>
              </a:rPr>
              <a:t> </a:t>
            </a:r>
          </a:p>
        </p:txBody>
      </p:sp>
      <p:sp>
        <p:nvSpPr>
          <p:cNvPr id="27651" name="Rectangle 5"/>
          <p:cNvSpPr>
            <a:spLocks noChangeArrowheads="1"/>
          </p:cNvSpPr>
          <p:nvPr/>
        </p:nvSpPr>
        <p:spPr bwMode="auto">
          <a:xfrm>
            <a:off x="0" y="2652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pic>
        <p:nvPicPr>
          <p:cNvPr id="27652" name="Picture 10" descr="11f0006"/>
          <p:cNvPicPr>
            <a:picLocks noChangeAspect="1" noChangeArrowheads="1"/>
          </p:cNvPicPr>
          <p:nvPr/>
        </p:nvPicPr>
        <p:blipFill>
          <a:blip r:embed="rId4">
            <a:extLst>
              <a:ext uri="{28A0092B-C50C-407E-A947-70E740481C1C}">
                <a14:useLocalDpi xmlns:a14="http://schemas.microsoft.com/office/drawing/2010/main" val="0"/>
              </a:ext>
            </a:extLst>
          </a:blip>
          <a:srcRect b="11710"/>
          <a:stretch>
            <a:fillRect/>
          </a:stretch>
        </p:blipFill>
        <p:spPr bwMode="auto">
          <a:xfrm>
            <a:off x="533400" y="838200"/>
            <a:ext cx="7513638"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Rectangle 12"/>
          <p:cNvSpPr>
            <a:spLocks noChangeArrowheads="1"/>
          </p:cNvSpPr>
          <p:nvPr/>
        </p:nvSpPr>
        <p:spPr bwMode="auto">
          <a:xfrm>
            <a:off x="0" y="1928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graphicFrame>
        <p:nvGraphicFramePr>
          <p:cNvPr id="27654" name="Object 11"/>
          <p:cNvGraphicFramePr>
            <a:graphicFrameLocks noChangeAspect="1"/>
          </p:cNvGraphicFramePr>
          <p:nvPr>
            <p:extLst/>
          </p:nvPr>
        </p:nvGraphicFramePr>
        <p:xfrm>
          <a:off x="420511" y="3053294"/>
          <a:ext cx="8027988" cy="1416050"/>
        </p:xfrm>
        <a:graphic>
          <a:graphicData uri="http://schemas.openxmlformats.org/presentationml/2006/ole">
            <mc:AlternateContent xmlns:mc="http://schemas.openxmlformats.org/markup-compatibility/2006">
              <mc:Choice xmlns:v="urn:schemas-microsoft-com:vml" Requires="v">
                <p:oleObj spid="_x0000_s233642" name="Equation" r:id="rId5" imgW="3454400" imgH="609600" progId="Equation.3">
                  <p:embed/>
                </p:oleObj>
              </mc:Choice>
              <mc:Fallback>
                <p:oleObj name="Equation" r:id="rId5" imgW="3454400" imgH="609600" progId="Equation.3">
                  <p:embed/>
                  <p:pic>
                    <p:nvPicPr>
                      <p:cNvPr id="27654"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511" y="3053294"/>
                        <a:ext cx="8027988"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5" name="Rectangle 14"/>
          <p:cNvSpPr>
            <a:spLocks noChangeArrowheads="1"/>
          </p:cNvSpPr>
          <p:nvPr/>
        </p:nvSpPr>
        <p:spPr bwMode="auto">
          <a:xfrm>
            <a:off x="0" y="1928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graphicFrame>
        <p:nvGraphicFramePr>
          <p:cNvPr id="169997" name="Object 13"/>
          <p:cNvGraphicFramePr>
            <a:graphicFrameLocks noChangeAspect="1"/>
          </p:cNvGraphicFramePr>
          <p:nvPr/>
        </p:nvGraphicFramePr>
        <p:xfrm>
          <a:off x="4389438" y="838200"/>
          <a:ext cx="1052512" cy="382588"/>
        </p:xfrm>
        <a:graphic>
          <a:graphicData uri="http://schemas.openxmlformats.org/presentationml/2006/ole">
            <mc:AlternateContent xmlns:mc="http://schemas.openxmlformats.org/markup-compatibility/2006">
              <mc:Choice xmlns:v="urn:schemas-microsoft-com:vml" Requires="v">
                <p:oleObj spid="_x0000_s233643" name="方程式" r:id="rId7" imgW="660113" imgH="241195" progId="Equation.3">
                  <p:embed/>
                </p:oleObj>
              </mc:Choice>
              <mc:Fallback>
                <p:oleObj name="方程式" r:id="rId7" imgW="660113" imgH="241195" progId="Equation.3">
                  <p:embed/>
                  <p:pic>
                    <p:nvPicPr>
                      <p:cNvPr id="169997"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89438" y="838200"/>
                        <a:ext cx="1052512"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9999" name="Line 15"/>
          <p:cNvSpPr>
            <a:spLocks noChangeShapeType="1"/>
          </p:cNvSpPr>
          <p:nvPr/>
        </p:nvSpPr>
        <p:spPr bwMode="auto">
          <a:xfrm flipH="1">
            <a:off x="4648200" y="1219200"/>
            <a:ext cx="228600" cy="304800"/>
          </a:xfrm>
          <a:prstGeom prst="line">
            <a:avLst/>
          </a:prstGeom>
          <a:noFill/>
          <a:ln w="38100">
            <a:solidFill>
              <a:srgbClr val="5F0D1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6"/>
          <p:cNvGraphicFramePr>
            <a:graphicFrameLocks noChangeAspect="1"/>
          </p:cNvGraphicFramePr>
          <p:nvPr>
            <p:extLst>
              <p:ext uri="{D42A27DB-BD31-4B8C-83A1-F6EECF244321}">
                <p14:modId xmlns:p14="http://schemas.microsoft.com/office/powerpoint/2010/main" val="259940757"/>
              </p:ext>
            </p:extLst>
          </p:nvPr>
        </p:nvGraphicFramePr>
        <p:xfrm>
          <a:off x="4606640" y="4437112"/>
          <a:ext cx="3944393" cy="2011746"/>
        </p:xfrm>
        <a:graphic>
          <a:graphicData uri="http://schemas.openxmlformats.org/presentationml/2006/ole">
            <mc:AlternateContent xmlns:mc="http://schemas.openxmlformats.org/markup-compatibility/2006">
              <mc:Choice xmlns:v="urn:schemas-microsoft-com:vml" Requires="v">
                <p:oleObj spid="_x0000_s128364" name="Bitmap Image" r:id="rId4" imgW="3696216" imgH="1886213" progId="Paint.Picture">
                  <p:embed/>
                </p:oleObj>
              </mc:Choice>
              <mc:Fallback>
                <p:oleObj name="Bitmap Image" r:id="rId4" imgW="3696216" imgH="1886213" progId="Paint.Picture">
                  <p:embed/>
                  <p:pic>
                    <p:nvPicPr>
                      <p:cNvPr id="14541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6640" y="4437112"/>
                        <a:ext cx="3944393" cy="2011746"/>
                      </a:xfrm>
                      <a:prstGeom prst="rect">
                        <a:avLst/>
                      </a:prstGeom>
                      <a:noFill/>
                      <a:ln>
                        <a:noFill/>
                      </a:ln>
                      <a:effectLst/>
                      <a:extLst/>
                    </p:spPr>
                  </p:pic>
                </p:oleObj>
              </mc:Fallback>
            </mc:AlternateContent>
          </a:graphicData>
        </a:graphic>
      </p:graphicFrame>
      <p:sp>
        <p:nvSpPr>
          <p:cNvPr id="2050" name="Rectangle 2"/>
          <p:cNvSpPr>
            <a:spLocks noGrp="1" noChangeArrowheads="1"/>
          </p:cNvSpPr>
          <p:nvPr>
            <p:ph type="title"/>
          </p:nvPr>
        </p:nvSpPr>
        <p:spPr>
          <a:xfrm>
            <a:off x="325761" y="198438"/>
            <a:ext cx="7772400" cy="487362"/>
          </a:xfrm>
        </p:spPr>
        <p:txBody>
          <a:bodyPr/>
          <a:lstStyle/>
          <a:p>
            <a:pPr eaLnBrk="1" hangingPunct="1">
              <a:defRPr/>
            </a:pPr>
            <a:r>
              <a:rPr lang="en-US" i="0" dirty="0">
                <a:solidFill>
                  <a:schemeClr val="accent6"/>
                </a:solidFill>
                <a:latin typeface="Comic Sans MS" pitchFamily="66" charset="0"/>
              </a:rPr>
              <a:t>Bipolar Junction Transistors: Operation Modes</a:t>
            </a:r>
          </a:p>
        </p:txBody>
      </p:sp>
      <p:graphicFrame>
        <p:nvGraphicFramePr>
          <p:cNvPr id="6" name="Group 48"/>
          <p:cNvGraphicFramePr>
            <a:graphicFrameLocks noGrp="1"/>
          </p:cNvGraphicFramePr>
          <p:nvPr>
            <p:extLst>
              <p:ext uri="{D42A27DB-BD31-4B8C-83A1-F6EECF244321}">
                <p14:modId xmlns:p14="http://schemas.microsoft.com/office/powerpoint/2010/main" val="3118785454"/>
              </p:ext>
            </p:extLst>
          </p:nvPr>
        </p:nvGraphicFramePr>
        <p:xfrm>
          <a:off x="179512" y="4279896"/>
          <a:ext cx="4104456" cy="1569460"/>
        </p:xfrm>
        <a:graphic>
          <a:graphicData uri="http://schemas.openxmlformats.org/drawingml/2006/table">
            <a:tbl>
              <a:tblPr/>
              <a:tblGrid>
                <a:gridCol w="1472339">
                  <a:extLst>
                    <a:ext uri="{9D8B030D-6E8A-4147-A177-3AD203B41FA5}">
                      <a16:colId xmlns:a16="http://schemas.microsoft.com/office/drawing/2014/main" val="20000"/>
                    </a:ext>
                  </a:extLst>
                </a:gridCol>
                <a:gridCol w="1472339">
                  <a:extLst>
                    <a:ext uri="{9D8B030D-6E8A-4147-A177-3AD203B41FA5}">
                      <a16:colId xmlns:a16="http://schemas.microsoft.com/office/drawing/2014/main" val="20001"/>
                    </a:ext>
                  </a:extLst>
                </a:gridCol>
                <a:gridCol w="1159778">
                  <a:extLst>
                    <a:ext uri="{9D8B030D-6E8A-4147-A177-3AD203B41FA5}">
                      <a16:colId xmlns:a16="http://schemas.microsoft.com/office/drawing/2014/main" val="20002"/>
                    </a:ext>
                  </a:extLst>
                </a:gridCol>
              </a:tblGrid>
              <a:tr h="36565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dirty="0">
                          <a:ln>
                            <a:noFill/>
                          </a:ln>
                          <a:solidFill>
                            <a:schemeClr val="tx1"/>
                          </a:solidFill>
                          <a:effectLst/>
                          <a:latin typeface="Comic Sans MS" panose="030F0702030302020204" pitchFamily="66" charset="0"/>
                        </a:rPr>
                        <a:t>Bias Mode</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dirty="0">
                          <a:ln>
                            <a:noFill/>
                          </a:ln>
                          <a:solidFill>
                            <a:schemeClr val="tx1"/>
                          </a:solidFill>
                          <a:effectLst/>
                          <a:latin typeface="Comic Sans MS" panose="030F0702030302020204" pitchFamily="66" charset="0"/>
                        </a:rPr>
                        <a:t>E-B Junction</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a:ln>
                            <a:noFill/>
                          </a:ln>
                          <a:solidFill>
                            <a:schemeClr val="tx1"/>
                          </a:solidFill>
                          <a:effectLst/>
                          <a:latin typeface="Comic Sans MS" panose="030F0702030302020204" pitchFamily="66" charset="0"/>
                        </a:rPr>
                        <a:t>C-B Junction</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24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702030302020204" pitchFamily="66" charset="0"/>
                        </a:rPr>
                        <a:t>Saturation</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702030302020204" pitchFamily="66" charset="0"/>
                        </a:rPr>
                        <a:t>Forward</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702030302020204" pitchFamily="66" charset="0"/>
                        </a:rPr>
                        <a:t>Forward</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089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Comic Sans MS" panose="030F0702030302020204" pitchFamily="66" charset="0"/>
                        </a:rPr>
                        <a:t>Active</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Comic Sans MS" panose="030F0702030302020204" pitchFamily="66" charset="0"/>
                        </a:rPr>
                        <a:t>Forward</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rPr>
                        <a:t>Reverse</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5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702030302020204" pitchFamily="66" charset="0"/>
                        </a:rPr>
                        <a:t>Cutoff</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702030302020204" pitchFamily="66" charset="0"/>
                        </a:rPr>
                        <a:t>Reverse</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702030302020204" pitchFamily="66" charset="0"/>
                        </a:rPr>
                        <a:t>Reverse</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Rectangle 1"/>
          <p:cNvSpPr/>
          <p:nvPr/>
        </p:nvSpPr>
        <p:spPr>
          <a:xfrm>
            <a:off x="4211961" y="716530"/>
            <a:ext cx="5112362" cy="2308324"/>
          </a:xfrm>
          <a:prstGeom prst="rect">
            <a:avLst/>
          </a:prstGeom>
        </p:spPr>
        <p:txBody>
          <a:bodyPr wrap="square">
            <a:spAutoFit/>
          </a:bodyPr>
          <a:lstStyle/>
          <a:p>
            <a:pPr>
              <a:buFont typeface="Arial" panose="020B0604020202020204" pitchFamily="34" charset="0"/>
              <a:buChar char="•"/>
            </a:pPr>
            <a:r>
              <a:rPr lang="tr-TR" sz="1600" b="1" dirty="0" err="1">
                <a:solidFill>
                  <a:srgbClr val="000000"/>
                </a:solidFill>
                <a:latin typeface="Comic Sans MS" panose="030F0702030302020204" pitchFamily="66" charset="0"/>
              </a:rPr>
              <a:t>Saturation</a:t>
            </a:r>
            <a:r>
              <a:rPr lang="tr-TR" sz="1600" b="1" dirty="0">
                <a:solidFill>
                  <a:srgbClr val="000000"/>
                </a:solidFill>
                <a:latin typeface="Comic Sans MS" panose="030F0702030302020204" pitchFamily="66" charset="0"/>
              </a:rPr>
              <a:t> </a:t>
            </a:r>
            <a:r>
              <a:rPr lang="en-US" sz="1600" b="1" dirty="0">
                <a:solidFill>
                  <a:srgbClr val="000000"/>
                </a:solidFill>
                <a:latin typeface="Comic Sans MS" panose="030F0702030302020204" pitchFamily="66" charset="0"/>
              </a:rPr>
              <a:t>:</a:t>
            </a:r>
            <a:r>
              <a:rPr lang="en-US" sz="1600" dirty="0">
                <a:solidFill>
                  <a:srgbClr val="000000"/>
                </a:solidFill>
                <a:latin typeface="Comic Sans MS" panose="030F0702030302020204" pitchFamily="66" charset="0"/>
              </a:rPr>
              <a:t> In this method both the junctions are forward biased. This method is not useful as the transistor is in “saturation” and the current cannot be controlled easily.</a:t>
            </a:r>
            <a:endParaRPr lang="tr-TR" sz="1600" dirty="0">
              <a:solidFill>
                <a:srgbClr val="000000"/>
              </a:solidFill>
              <a:latin typeface="Comic Sans MS" panose="030F0702030302020204" pitchFamily="66" charset="0"/>
            </a:endParaRPr>
          </a:p>
          <a:p>
            <a:pPr>
              <a:buFont typeface="Arial" panose="020B0604020202020204" pitchFamily="34" charset="0"/>
              <a:buChar char="•"/>
            </a:pPr>
            <a:endParaRPr lang="en-US" sz="1600" dirty="0">
              <a:solidFill>
                <a:srgbClr val="000000"/>
              </a:solidFill>
              <a:latin typeface="Comic Sans MS" panose="030F0702030302020204" pitchFamily="66" charset="0"/>
            </a:endParaRPr>
          </a:p>
          <a:p>
            <a:pPr>
              <a:buFont typeface="Arial" panose="020B0604020202020204" pitchFamily="34" charset="0"/>
              <a:buChar char="•"/>
            </a:pPr>
            <a:r>
              <a:rPr lang="tr-TR" sz="1600" b="1" dirty="0" err="1">
                <a:solidFill>
                  <a:srgbClr val="000000"/>
                </a:solidFill>
                <a:latin typeface="Comic Sans MS" panose="030F0702030302020204" pitchFamily="66" charset="0"/>
              </a:rPr>
              <a:t>Cutoff</a:t>
            </a:r>
            <a:r>
              <a:rPr lang="en-US" sz="1600" b="1" dirty="0">
                <a:solidFill>
                  <a:srgbClr val="000000"/>
                </a:solidFill>
                <a:latin typeface="Comic Sans MS" panose="030F0702030302020204" pitchFamily="66" charset="0"/>
              </a:rPr>
              <a:t>:</a:t>
            </a:r>
            <a:r>
              <a:rPr lang="en-US" sz="1600" dirty="0">
                <a:solidFill>
                  <a:srgbClr val="000000"/>
                </a:solidFill>
                <a:latin typeface="Comic Sans MS" panose="030F0702030302020204" pitchFamily="66" charset="0"/>
              </a:rPr>
              <a:t> In this method both the junctions are reverse biased. This method is also not useful as the transistor is in “cut-off” state since current is zero.</a:t>
            </a:r>
          </a:p>
        </p:txBody>
      </p:sp>
      <p:sp>
        <p:nvSpPr>
          <p:cNvPr id="3" name="Rectangle 2"/>
          <p:cNvSpPr/>
          <p:nvPr/>
        </p:nvSpPr>
        <p:spPr>
          <a:xfrm>
            <a:off x="4211961" y="2924944"/>
            <a:ext cx="4377223" cy="1815882"/>
          </a:xfrm>
          <a:prstGeom prst="rect">
            <a:avLst/>
          </a:prstGeom>
        </p:spPr>
        <p:txBody>
          <a:bodyPr wrap="square">
            <a:spAutoFit/>
          </a:bodyPr>
          <a:lstStyle/>
          <a:p>
            <a:pPr>
              <a:buFont typeface="Arial" panose="020B0604020202020204" pitchFamily="34" charset="0"/>
              <a:buChar char="•"/>
            </a:pPr>
            <a:r>
              <a:rPr lang="tr-TR" sz="1600" b="1" dirty="0">
                <a:solidFill>
                  <a:srgbClr val="000000"/>
                </a:solidFill>
                <a:latin typeface="Comic Sans MS" panose="030F0702030302020204" pitchFamily="66" charset="0"/>
              </a:rPr>
              <a:t>Active</a:t>
            </a:r>
            <a:r>
              <a:rPr lang="en-US" sz="1600" b="1" dirty="0">
                <a:solidFill>
                  <a:srgbClr val="000000"/>
                </a:solidFill>
                <a:latin typeface="Comic Sans MS" panose="030F0702030302020204" pitchFamily="66" charset="0"/>
              </a:rPr>
              <a:t>:</a:t>
            </a:r>
            <a:r>
              <a:rPr lang="en-US" sz="1600" dirty="0">
                <a:solidFill>
                  <a:srgbClr val="000000"/>
                </a:solidFill>
                <a:latin typeface="Comic Sans MS" panose="030F0702030302020204" pitchFamily="66" charset="0"/>
              </a:rPr>
              <a:t> This is the most common and popular method used in transistor biasing. In this method, the base-emitter junction is forward biased and collector-base junction is reverse biased. So by adjusting base voltage we can control total current in the transistor easily.</a:t>
            </a:r>
          </a:p>
        </p:txBody>
      </p:sp>
      <p:pic>
        <p:nvPicPr>
          <p:cNvPr id="7" name="Picture 4" descr="C21NF0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512" y="1042688"/>
            <a:ext cx="3876320" cy="28803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143744" y="5883078"/>
            <a:ext cx="46446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dirty="0">
                <a:solidFill>
                  <a:srgbClr val="FF0000"/>
                </a:solidFill>
                <a:latin typeface="Comic Sans MS" panose="030F0702030302020204" pitchFamily="66" charset="0"/>
              </a:rPr>
              <a:t>Operational modes</a:t>
            </a:r>
            <a:r>
              <a:rPr lang="tr-TR" altLang="en-US" b="1" dirty="0">
                <a:solidFill>
                  <a:srgbClr val="FF0000"/>
                </a:solidFill>
                <a:latin typeface="Comic Sans MS" panose="030F0702030302020204" pitchFamily="66" charset="0"/>
              </a:rPr>
              <a:t> </a:t>
            </a:r>
            <a:r>
              <a:rPr lang="en-US" altLang="en-US" b="1" dirty="0">
                <a:solidFill>
                  <a:srgbClr val="FF0000"/>
                </a:solidFill>
                <a:latin typeface="Comic Sans MS" panose="030F0702030302020204" pitchFamily="66" charset="0"/>
              </a:rPr>
              <a:t>are defined based on V</a:t>
            </a:r>
            <a:r>
              <a:rPr lang="en-US" altLang="en-US" b="1" baseline="-25000" dirty="0">
                <a:solidFill>
                  <a:srgbClr val="FF0000"/>
                </a:solidFill>
                <a:latin typeface="Comic Sans MS" panose="030F0702030302020204" pitchFamily="66" charset="0"/>
              </a:rPr>
              <a:t>BE</a:t>
            </a:r>
            <a:r>
              <a:rPr lang="en-US" altLang="en-US" b="1" dirty="0">
                <a:solidFill>
                  <a:srgbClr val="FF0000"/>
                </a:solidFill>
                <a:latin typeface="Comic Sans MS" panose="030F0702030302020204" pitchFamily="66" charset="0"/>
              </a:rPr>
              <a:t> and V</a:t>
            </a:r>
            <a:r>
              <a:rPr lang="en-US" altLang="en-US" b="1" baseline="-25000" dirty="0">
                <a:solidFill>
                  <a:srgbClr val="FF0000"/>
                </a:solidFill>
                <a:latin typeface="Comic Sans MS" panose="030F0702030302020204" pitchFamily="66" charset="0"/>
              </a:rPr>
              <a:t>BC</a:t>
            </a:r>
          </a:p>
        </p:txBody>
      </p:sp>
    </p:spTree>
    <p:extLst>
      <p:ext uri="{BB962C8B-B14F-4D97-AF65-F5344CB8AC3E}">
        <p14:creationId xmlns:p14="http://schemas.microsoft.com/office/powerpoint/2010/main" val="4270994215"/>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r>
              <a:rPr lang="tr-TR" altLang="zh-TW" sz="2800">
                <a:solidFill>
                  <a:schemeClr val="tx1"/>
                </a:solidFill>
                <a:effectLst>
                  <a:outerShdw blurRad="38100" dist="38100" dir="2700000" algn="tl">
                    <a:srgbClr val="000000">
                      <a:alpha val="43137"/>
                    </a:srgbClr>
                  </a:outerShdw>
                </a:effectLst>
              </a:rPr>
              <a:t>Example</a:t>
            </a:r>
            <a:r>
              <a:rPr lang="en-US" altLang="zh-TW" sz="2800">
                <a:solidFill>
                  <a:schemeClr val="tx1"/>
                </a:solidFill>
                <a:effectLst>
                  <a:outerShdw blurRad="38100" dist="38100" dir="2700000" algn="tl">
                    <a:srgbClr val="000000">
                      <a:alpha val="43137"/>
                    </a:srgbClr>
                  </a:outerShdw>
                </a:effectLst>
              </a:rPr>
              <a:t> </a:t>
            </a:r>
          </a:p>
        </p:txBody>
      </p:sp>
      <p:sp>
        <p:nvSpPr>
          <p:cNvPr id="29699" name="Rectangle 4"/>
          <p:cNvSpPr>
            <a:spLocks noChangeArrowheads="1"/>
          </p:cNvSpPr>
          <p:nvPr/>
        </p:nvSpPr>
        <p:spPr bwMode="auto">
          <a:xfrm>
            <a:off x="0" y="2652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sp>
        <p:nvSpPr>
          <p:cNvPr id="29700" name="Rectangle 6"/>
          <p:cNvSpPr>
            <a:spLocks noChangeArrowheads="1"/>
          </p:cNvSpPr>
          <p:nvPr/>
        </p:nvSpPr>
        <p:spPr bwMode="auto">
          <a:xfrm>
            <a:off x="0" y="1928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sp>
        <p:nvSpPr>
          <p:cNvPr id="29701" name="Rectangle 8"/>
          <p:cNvSpPr>
            <a:spLocks noChangeArrowheads="1"/>
          </p:cNvSpPr>
          <p:nvPr/>
        </p:nvSpPr>
        <p:spPr bwMode="auto">
          <a:xfrm>
            <a:off x="0" y="1928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pic>
        <p:nvPicPr>
          <p:cNvPr id="29702" name="Picture 11" descr="11f0006"/>
          <p:cNvPicPr>
            <a:picLocks noChangeAspect="1" noChangeArrowheads="1"/>
          </p:cNvPicPr>
          <p:nvPr/>
        </p:nvPicPr>
        <p:blipFill>
          <a:blip r:embed="rId4">
            <a:extLst>
              <a:ext uri="{28A0092B-C50C-407E-A947-70E740481C1C}">
                <a14:useLocalDpi xmlns:a14="http://schemas.microsoft.com/office/drawing/2010/main" val="0"/>
              </a:ext>
            </a:extLst>
          </a:blip>
          <a:srcRect b="13773"/>
          <a:stretch>
            <a:fillRect/>
          </a:stretch>
        </p:blipFill>
        <p:spPr bwMode="auto">
          <a:xfrm>
            <a:off x="533400" y="914400"/>
            <a:ext cx="751363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20" name="Picture 12" descr="11f00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657600"/>
            <a:ext cx="4724400" cy="1676400"/>
          </a:xfrm>
          <a:prstGeom prst="rect">
            <a:avLst/>
          </a:prstGeom>
          <a:noFill/>
          <a:ln w="28575">
            <a:solidFill>
              <a:srgbClr val="5F0D19"/>
            </a:solidFill>
            <a:miter lim="800000"/>
            <a:headEnd/>
            <a:tailEnd/>
          </a:ln>
          <a:extLst>
            <a:ext uri="{909E8E84-426E-40DD-AFC4-6F175D3DCCD1}">
              <a14:hiddenFill xmlns:a14="http://schemas.microsoft.com/office/drawing/2010/main">
                <a:solidFill>
                  <a:srgbClr val="FFFFFF"/>
                </a:solidFill>
              </a14:hiddenFill>
            </a:ext>
          </a:extLst>
        </p:spPr>
      </p:pic>
      <p:sp>
        <p:nvSpPr>
          <p:cNvPr id="171021" name="Rectangle 13"/>
          <p:cNvSpPr>
            <a:spLocks noChangeArrowheads="1"/>
          </p:cNvSpPr>
          <p:nvPr/>
        </p:nvSpPr>
        <p:spPr bwMode="auto">
          <a:xfrm>
            <a:off x="990600" y="914400"/>
            <a:ext cx="5562600" cy="2133600"/>
          </a:xfrm>
          <a:prstGeom prst="rect">
            <a:avLst/>
          </a:prstGeom>
          <a:noFill/>
          <a:ln w="28575">
            <a:solidFill>
              <a:srgbClr val="5F0D1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sp>
        <p:nvSpPr>
          <p:cNvPr id="171022" name="Line 14"/>
          <p:cNvSpPr>
            <a:spLocks noChangeShapeType="1"/>
          </p:cNvSpPr>
          <p:nvPr/>
        </p:nvSpPr>
        <p:spPr bwMode="auto">
          <a:xfrm flipH="1">
            <a:off x="2971800" y="3048000"/>
            <a:ext cx="228600" cy="533400"/>
          </a:xfrm>
          <a:prstGeom prst="line">
            <a:avLst/>
          </a:prstGeom>
          <a:noFill/>
          <a:ln w="57150" cmpd="thinThick">
            <a:solidFill>
              <a:srgbClr val="5F0D1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29706" name="Rectangle 16"/>
          <p:cNvSpPr>
            <a:spLocks noChangeArrowheads="1"/>
          </p:cNvSpPr>
          <p:nvPr/>
        </p:nvSpPr>
        <p:spPr bwMode="auto">
          <a:xfrm>
            <a:off x="0" y="2743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graphicFrame>
        <p:nvGraphicFramePr>
          <p:cNvPr id="171023" name="Object 15"/>
          <p:cNvGraphicFramePr>
            <a:graphicFrameLocks noChangeAspect="1"/>
          </p:cNvGraphicFramePr>
          <p:nvPr/>
        </p:nvGraphicFramePr>
        <p:xfrm>
          <a:off x="5481638" y="3570288"/>
          <a:ext cx="3289300" cy="1808162"/>
        </p:xfrm>
        <a:graphic>
          <a:graphicData uri="http://schemas.openxmlformats.org/presentationml/2006/ole">
            <mc:AlternateContent xmlns:mc="http://schemas.openxmlformats.org/markup-compatibility/2006">
              <mc:Choice xmlns:v="urn:schemas-microsoft-com:vml" Requires="v">
                <p:oleObj spid="_x0000_s234582" name="Microsoft Equation 3.0" r:id="rId6" imgW="1752600" imgH="965200" progId="Equation.3">
                  <p:embed/>
                </p:oleObj>
              </mc:Choice>
              <mc:Fallback>
                <p:oleObj name="Microsoft Equation 3.0" r:id="rId6" imgW="1752600" imgH="965200" progId="Equation.3">
                  <p:embed/>
                  <p:pic>
                    <p:nvPicPr>
                      <p:cNvPr id="171023"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1638" y="3570288"/>
                        <a:ext cx="3289300" cy="180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1025" name="Rectangle 17"/>
          <p:cNvSpPr>
            <a:spLocks noChangeArrowheads="1"/>
          </p:cNvSpPr>
          <p:nvPr/>
        </p:nvSpPr>
        <p:spPr bwMode="auto">
          <a:xfrm>
            <a:off x="5486400" y="4953000"/>
            <a:ext cx="1828800" cy="457200"/>
          </a:xfrm>
          <a:prstGeom prst="rect">
            <a:avLst/>
          </a:prstGeom>
          <a:noFill/>
          <a:ln w="28575">
            <a:solidFill>
              <a:srgbClr val="5F0D1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71021"/>
                                        </p:tgtEl>
                                        <p:attrNameLst>
                                          <p:attrName>style.visibility</p:attrName>
                                        </p:attrNameLst>
                                      </p:cBhvr>
                                      <p:to>
                                        <p:strVal val="visible"/>
                                      </p:to>
                                    </p:set>
                                    <p:animEffect transition="in" filter="wheel(4)">
                                      <p:cBhvr>
                                        <p:cTn id="7" dur="2000"/>
                                        <p:tgtEl>
                                          <p:spTgt spid="171021"/>
                                        </p:tgtEl>
                                      </p:cBhvr>
                                    </p:animEffect>
                                  </p:childTnLst>
                                </p:cTn>
                              </p:par>
                            </p:childTnLst>
                          </p:cTn>
                        </p:par>
                        <p:par>
                          <p:cTn id="8" fill="hold" nodeType="afterGroup">
                            <p:stCondLst>
                              <p:cond delay="2000"/>
                            </p:stCondLst>
                            <p:childTnLst>
                              <p:par>
                                <p:cTn id="9" presetID="5" presetClass="entr" presetSubtype="10" fill="hold" nodeType="afterEffect">
                                  <p:stCondLst>
                                    <p:cond delay="0"/>
                                  </p:stCondLst>
                                  <p:childTnLst>
                                    <p:set>
                                      <p:cBhvr>
                                        <p:cTn id="10" dur="1" fill="hold">
                                          <p:stCondLst>
                                            <p:cond delay="0"/>
                                          </p:stCondLst>
                                        </p:cTn>
                                        <p:tgtEl>
                                          <p:spTgt spid="171022"/>
                                        </p:tgtEl>
                                        <p:attrNameLst>
                                          <p:attrName>style.visibility</p:attrName>
                                        </p:attrNameLst>
                                      </p:cBhvr>
                                      <p:to>
                                        <p:strVal val="visible"/>
                                      </p:to>
                                    </p:set>
                                    <p:animEffect transition="in" filter="checkerboard(across)">
                                      <p:cBhvr>
                                        <p:cTn id="11" dur="500"/>
                                        <p:tgtEl>
                                          <p:spTgt spid="171022"/>
                                        </p:tgtEl>
                                      </p:cBhvr>
                                    </p:animEffect>
                                  </p:childTnLst>
                                </p:cTn>
                              </p:par>
                            </p:childTnLst>
                          </p:cTn>
                        </p:par>
                        <p:par>
                          <p:cTn id="12" fill="hold" nodeType="afterGroup">
                            <p:stCondLst>
                              <p:cond delay="2500"/>
                            </p:stCondLst>
                            <p:childTnLst>
                              <p:par>
                                <p:cTn id="13" presetID="21" presetClass="entr" presetSubtype="4" fill="hold" nodeType="afterEffect">
                                  <p:stCondLst>
                                    <p:cond delay="0"/>
                                  </p:stCondLst>
                                  <p:childTnLst>
                                    <p:set>
                                      <p:cBhvr>
                                        <p:cTn id="14" dur="1" fill="hold">
                                          <p:stCondLst>
                                            <p:cond delay="0"/>
                                          </p:stCondLst>
                                        </p:cTn>
                                        <p:tgtEl>
                                          <p:spTgt spid="171020"/>
                                        </p:tgtEl>
                                        <p:attrNameLst>
                                          <p:attrName>style.visibility</p:attrName>
                                        </p:attrNameLst>
                                      </p:cBhvr>
                                      <p:to>
                                        <p:strVal val="visible"/>
                                      </p:to>
                                    </p:set>
                                    <p:animEffect transition="in" filter="wheel(4)">
                                      <p:cBhvr>
                                        <p:cTn id="15" dur="2000"/>
                                        <p:tgtEl>
                                          <p:spTgt spid="17102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nodeType="clickEffect">
                                  <p:stCondLst>
                                    <p:cond delay="0"/>
                                  </p:stCondLst>
                                  <p:childTnLst>
                                    <p:set>
                                      <p:cBhvr>
                                        <p:cTn id="19" dur="1" fill="hold">
                                          <p:stCondLst>
                                            <p:cond delay="0"/>
                                          </p:stCondLst>
                                        </p:cTn>
                                        <p:tgtEl>
                                          <p:spTgt spid="171023"/>
                                        </p:tgtEl>
                                        <p:attrNameLst>
                                          <p:attrName>style.visibility</p:attrName>
                                        </p:attrNameLst>
                                      </p:cBhvr>
                                      <p:to>
                                        <p:strVal val="visible"/>
                                      </p:to>
                                    </p:set>
                                    <p:anim calcmode="lin" valueType="num">
                                      <p:cBhvr additive="base">
                                        <p:cTn id="20" dur="500" fill="hold"/>
                                        <p:tgtEl>
                                          <p:spTgt spid="171023"/>
                                        </p:tgtEl>
                                        <p:attrNameLst>
                                          <p:attrName>ppt_x</p:attrName>
                                        </p:attrNameLst>
                                      </p:cBhvr>
                                      <p:tavLst>
                                        <p:tav tm="0">
                                          <p:val>
                                            <p:strVal val="#ppt_x"/>
                                          </p:val>
                                        </p:tav>
                                        <p:tav tm="100000">
                                          <p:val>
                                            <p:strVal val="#ppt_x"/>
                                          </p:val>
                                        </p:tav>
                                      </p:tavLst>
                                    </p:anim>
                                    <p:anim calcmode="lin" valueType="num">
                                      <p:cBhvr additive="base">
                                        <p:cTn id="21" dur="500" fill="hold"/>
                                        <p:tgtEl>
                                          <p:spTgt spid="171023"/>
                                        </p:tgtEl>
                                        <p:attrNameLst>
                                          <p:attrName>ppt_y</p:attrName>
                                        </p:attrNameLst>
                                      </p:cBhvr>
                                      <p:tavLst>
                                        <p:tav tm="0">
                                          <p:val>
                                            <p:strVal val="1+#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1" presetClass="entr" presetSubtype="4" fill="hold" grpId="0" nodeType="clickEffect">
                                  <p:stCondLst>
                                    <p:cond delay="0"/>
                                  </p:stCondLst>
                                  <p:childTnLst>
                                    <p:set>
                                      <p:cBhvr>
                                        <p:cTn id="25" dur="1" fill="hold">
                                          <p:stCondLst>
                                            <p:cond delay="0"/>
                                          </p:stCondLst>
                                        </p:cTn>
                                        <p:tgtEl>
                                          <p:spTgt spid="171025"/>
                                        </p:tgtEl>
                                        <p:attrNameLst>
                                          <p:attrName>style.visibility</p:attrName>
                                        </p:attrNameLst>
                                      </p:cBhvr>
                                      <p:to>
                                        <p:strVal val="visible"/>
                                      </p:to>
                                    </p:set>
                                    <p:animEffect transition="in" filter="wheel(4)">
                                      <p:cBhvr>
                                        <p:cTn id="26" dur="2000"/>
                                        <p:tgtEl>
                                          <p:spTgt spid="17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21" grpId="0" animBg="1"/>
      <p:bldP spid="171025"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r>
              <a:rPr lang="en-US" altLang="zh-TW" sz="2800">
                <a:solidFill>
                  <a:schemeClr val="tx1"/>
                </a:solidFill>
                <a:effectLst>
                  <a:outerShdw blurRad="38100" dist="38100" dir="2700000" algn="tl">
                    <a:srgbClr val="000000">
                      <a:alpha val="43137"/>
                    </a:srgbClr>
                  </a:outerShdw>
                </a:effectLst>
              </a:rPr>
              <a:t>Amplifiers – Ideal Amplifiers</a:t>
            </a:r>
          </a:p>
        </p:txBody>
      </p:sp>
      <p:pic>
        <p:nvPicPr>
          <p:cNvPr id="174085" name="Picture 5" descr="11f00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400" y="3189288"/>
            <a:ext cx="762635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8"/>
          <p:cNvSpPr>
            <a:spLocks noChangeArrowheads="1"/>
          </p:cNvSpPr>
          <p:nvPr/>
        </p:nvSpPr>
        <p:spPr bwMode="auto">
          <a:xfrm>
            <a:off x="26988" y="2143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graphicFrame>
        <p:nvGraphicFramePr>
          <p:cNvPr id="31749" name="Object 7"/>
          <p:cNvGraphicFramePr>
            <a:graphicFrameLocks noChangeAspect="1"/>
          </p:cNvGraphicFramePr>
          <p:nvPr/>
        </p:nvGraphicFramePr>
        <p:xfrm>
          <a:off x="500063" y="1524000"/>
          <a:ext cx="3998912" cy="1831975"/>
        </p:xfrm>
        <a:graphic>
          <a:graphicData uri="http://schemas.openxmlformats.org/presentationml/2006/ole">
            <mc:AlternateContent xmlns:mc="http://schemas.openxmlformats.org/markup-compatibility/2006">
              <mc:Choice xmlns:v="urn:schemas-microsoft-com:vml" Requires="v">
                <p:oleObj spid="_x0000_s235690" name="Equation" r:id="rId5" imgW="1244600" imgH="609600" progId="Equation.3">
                  <p:embed/>
                </p:oleObj>
              </mc:Choice>
              <mc:Fallback>
                <p:oleObj name="Equation" r:id="rId5" imgW="1244600" imgH="609600" progId="Equation.3">
                  <p:embed/>
                  <p:pic>
                    <p:nvPicPr>
                      <p:cNvPr id="31749"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063" y="1524000"/>
                        <a:ext cx="3998912"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089" name="Line 9"/>
          <p:cNvSpPr>
            <a:spLocks noChangeShapeType="1"/>
          </p:cNvSpPr>
          <p:nvPr/>
        </p:nvSpPr>
        <p:spPr bwMode="auto">
          <a:xfrm>
            <a:off x="3332163" y="3522663"/>
            <a:ext cx="554037" cy="668337"/>
          </a:xfrm>
          <a:prstGeom prst="line">
            <a:avLst/>
          </a:prstGeom>
          <a:noFill/>
          <a:ln w="57150" cmpd="thinThick">
            <a:solidFill>
              <a:srgbClr val="5F0D1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31751" name="Rectangle 11"/>
          <p:cNvSpPr>
            <a:spLocks noChangeArrowheads="1"/>
          </p:cNvSpPr>
          <p:nvPr/>
        </p:nvSpPr>
        <p:spPr bwMode="auto">
          <a:xfrm>
            <a:off x="26988" y="2143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a:latin typeface="Verdana" panose="020B0604030504040204" pitchFamily="34" charset="0"/>
              <a:ea typeface="新細明體" pitchFamily="18" charset="-120"/>
            </a:endParaRPr>
          </a:p>
        </p:txBody>
      </p:sp>
      <p:graphicFrame>
        <p:nvGraphicFramePr>
          <p:cNvPr id="10" name="Object 15"/>
          <p:cNvGraphicFramePr>
            <a:graphicFrameLocks noChangeAspect="1"/>
          </p:cNvGraphicFramePr>
          <p:nvPr>
            <p:extLst/>
          </p:nvPr>
        </p:nvGraphicFramePr>
        <p:xfrm>
          <a:off x="5208027" y="1819048"/>
          <a:ext cx="2369671" cy="908050"/>
        </p:xfrm>
        <a:graphic>
          <a:graphicData uri="http://schemas.openxmlformats.org/presentationml/2006/ole">
            <mc:AlternateContent xmlns:mc="http://schemas.openxmlformats.org/markup-compatibility/2006">
              <mc:Choice xmlns:v="urn:schemas-microsoft-com:vml" Requires="v">
                <p:oleObj spid="_x0000_s235691" name="Equation" r:id="rId7" imgW="825480" imgH="317160" progId="Equation.3">
                  <p:embed/>
                </p:oleObj>
              </mc:Choice>
              <mc:Fallback>
                <p:oleObj name="Equation" r:id="rId7" imgW="825480" imgH="317160" progId="Equation.3">
                  <p:embed/>
                  <p:pic>
                    <p:nvPicPr>
                      <p:cNvPr id="10" name="Object 15"/>
                      <p:cNvPicPr>
                        <a:picLocks noChangeAspect="1" noChangeArrowheads="1"/>
                      </p:cNvPicPr>
                      <p:nvPr/>
                    </p:nvPicPr>
                    <p:blipFill>
                      <a:blip r:embed="rId8"/>
                      <a:srcRect/>
                      <a:stretch>
                        <a:fillRect/>
                      </a:stretch>
                    </p:blipFill>
                    <p:spPr bwMode="auto">
                      <a:xfrm>
                        <a:off x="5208027" y="1819048"/>
                        <a:ext cx="2369671" cy="908050"/>
                      </a:xfrm>
                      <a:prstGeom prst="rect">
                        <a:avLst/>
                      </a:prstGeom>
                      <a:noFill/>
                      <a:ln>
                        <a:noFill/>
                      </a:ln>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74089"/>
                                        </p:tgtEl>
                                        <p:attrNameLst>
                                          <p:attrName>style.visibility</p:attrName>
                                        </p:attrNameLst>
                                      </p:cBhvr>
                                      <p:to>
                                        <p:strVal val="visible"/>
                                      </p:to>
                                    </p:set>
                                    <p:animEffect transition="in" filter="checkerboard(across)">
                                      <p:cBhvr>
                                        <p:cTn id="7" dur="500"/>
                                        <p:tgtEl>
                                          <p:spTgt spid="174089"/>
                                        </p:tgtEl>
                                      </p:cBhvr>
                                    </p:animEffect>
                                  </p:childTnLst>
                                </p:cTn>
                              </p:par>
                            </p:childTnLst>
                          </p:cTn>
                        </p:par>
                        <p:par>
                          <p:cTn id="8" fill="hold" nodeType="afterGroup">
                            <p:stCondLst>
                              <p:cond delay="500"/>
                            </p:stCondLst>
                            <p:childTnLst>
                              <p:par>
                                <p:cTn id="9" presetID="8" presetClass="entr" presetSubtype="16" fill="hold" nodeType="afterEffect">
                                  <p:stCondLst>
                                    <p:cond delay="0"/>
                                  </p:stCondLst>
                                  <p:childTnLst>
                                    <p:set>
                                      <p:cBhvr>
                                        <p:cTn id="10" dur="1" fill="hold">
                                          <p:stCondLst>
                                            <p:cond delay="0"/>
                                          </p:stCondLst>
                                        </p:cTn>
                                        <p:tgtEl>
                                          <p:spTgt spid="174085"/>
                                        </p:tgtEl>
                                        <p:attrNameLst>
                                          <p:attrName>style.visibility</p:attrName>
                                        </p:attrNameLst>
                                      </p:cBhvr>
                                      <p:to>
                                        <p:strVal val="visible"/>
                                      </p:to>
                                    </p:set>
                                    <p:animEffect transition="in" filter="diamond(in)">
                                      <p:cBhvr>
                                        <p:cTn id="11" dur="2000"/>
                                        <p:tgtEl>
                                          <p:spTgt spid="17408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9" name="Picture 9" descr="scan0004">
            <a:extLst>
              <a:ext uri="{FF2B5EF4-FFF2-40B4-BE49-F238E27FC236}">
                <a16:creationId xmlns:a16="http://schemas.microsoft.com/office/drawing/2014/main" id="{C9E823F1-F87B-4290-9431-4C3CE5265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687"/>
          <a:stretch>
            <a:fillRect/>
          </a:stretch>
        </p:blipFill>
        <p:spPr bwMode="auto">
          <a:xfrm rot="21540000">
            <a:off x="212227" y="3958844"/>
            <a:ext cx="6977063" cy="2706688"/>
          </a:xfrm>
          <a:prstGeom prst="rect">
            <a:avLst/>
          </a:prstGeom>
          <a:noFill/>
          <a:extLst>
            <a:ext uri="{909E8E84-426E-40DD-AFC4-6F175D3DCCD1}">
              <a14:hiddenFill xmlns:a14="http://schemas.microsoft.com/office/drawing/2010/main">
                <a:solidFill>
                  <a:srgbClr val="FFFFFF"/>
                </a:solidFill>
              </a14:hiddenFill>
            </a:ext>
          </a:extLst>
        </p:spPr>
      </p:pic>
      <p:sp>
        <p:nvSpPr>
          <p:cNvPr id="5125" name="Text Box 5">
            <a:extLst>
              <a:ext uri="{FF2B5EF4-FFF2-40B4-BE49-F238E27FC236}">
                <a16:creationId xmlns:a16="http://schemas.microsoft.com/office/drawing/2014/main" id="{7AAB45B3-1728-405C-A787-0D3B8BD9A4ED}"/>
              </a:ext>
            </a:extLst>
          </p:cNvPr>
          <p:cNvSpPr txBox="1">
            <a:spLocks noChangeArrowheads="1"/>
          </p:cNvSpPr>
          <p:nvPr/>
        </p:nvSpPr>
        <p:spPr bwMode="auto">
          <a:xfrm>
            <a:off x="395536" y="131791"/>
            <a:ext cx="158889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tr-TR" altLang="tr-TR" sz="2800" b="1" i="0" u="none" strike="noStrike" kern="1200" cap="none" spc="0" normalizeH="0" baseline="0" noProof="0" dirty="0" err="1">
                <a:ln>
                  <a:noFill/>
                </a:ln>
                <a:solidFill>
                  <a:srgbClr val="000000"/>
                </a:solidFill>
                <a:effectLst/>
                <a:uLnTx/>
                <a:uFillTx/>
                <a:latin typeface="Comic Sans MS" panose="030F0702030302020204" pitchFamily="66" charset="0"/>
                <a:cs typeface="Arial" panose="020B0604020202020204" pitchFamily="34" charset="0"/>
              </a:rPr>
              <a:t>Ex</a:t>
            </a:r>
            <a:r>
              <a:rPr lang="tr-TR" altLang="tr-TR" sz="2800" b="1" dirty="0" err="1">
                <a:solidFill>
                  <a:srgbClr val="000000"/>
                </a:solidFill>
                <a:latin typeface="Comic Sans MS" panose="030F0702030302020204" pitchFamily="66" charset="0"/>
                <a:cs typeface="Arial" panose="020B0604020202020204" pitchFamily="34" charset="0"/>
              </a:rPr>
              <a:t>ample</a:t>
            </a:r>
            <a:endParaRPr kumimoji="0" lang="en-US" altLang="tr-TR" sz="2800" b="1" i="0" u="none" strike="noStrike" kern="1200" cap="none" spc="0" normalizeH="0" baseline="0" noProof="0" dirty="0">
              <a:ln>
                <a:noFill/>
              </a:ln>
              <a:solidFill>
                <a:srgbClr val="000000"/>
              </a:solidFill>
              <a:effectLst/>
              <a:uLnTx/>
              <a:uFillTx/>
              <a:latin typeface="Comic Sans MS" panose="030F0702030302020204" pitchFamily="66" charset="0"/>
              <a:cs typeface="Arial" panose="020B0604020202020204" pitchFamily="34" charset="0"/>
            </a:endParaRPr>
          </a:p>
        </p:txBody>
      </p:sp>
      <p:pic>
        <p:nvPicPr>
          <p:cNvPr id="5128" name="Picture 8" descr="scan0003">
            <a:extLst>
              <a:ext uri="{FF2B5EF4-FFF2-40B4-BE49-F238E27FC236}">
                <a16:creationId xmlns:a16="http://schemas.microsoft.com/office/drawing/2014/main" id="{F28A74EF-E564-46A2-9AFC-76B98B61F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888" t="3345" r="11111" b="6689"/>
          <a:stretch>
            <a:fillRect/>
          </a:stretch>
        </p:blipFill>
        <p:spPr bwMode="auto">
          <a:xfrm rot="21540000">
            <a:off x="190668" y="711624"/>
            <a:ext cx="4267200" cy="31877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1">
            <a:extLst>
              <a:ext uri="{FF2B5EF4-FFF2-40B4-BE49-F238E27FC236}">
                <a16:creationId xmlns:a16="http://schemas.microsoft.com/office/drawing/2014/main" id="{7D176CA7-91BC-49BA-ADB4-19BB7C1ADB49}"/>
              </a:ext>
            </a:extLst>
          </p:cNvPr>
          <p:cNvGrpSpPr>
            <a:grpSpLocks/>
          </p:cNvGrpSpPr>
          <p:nvPr/>
        </p:nvGrpSpPr>
        <p:grpSpPr bwMode="auto">
          <a:xfrm>
            <a:off x="4614652" y="1700808"/>
            <a:ext cx="4322185" cy="1464693"/>
            <a:chOff x="1600200" y="762000"/>
            <a:chExt cx="5630863" cy="1908175"/>
          </a:xfrm>
        </p:grpSpPr>
        <p:pic>
          <p:nvPicPr>
            <p:cNvPr id="9" name="Picture 4" descr="11f0005">
              <a:extLst>
                <a:ext uri="{FF2B5EF4-FFF2-40B4-BE49-F238E27FC236}">
                  <a16:creationId xmlns:a16="http://schemas.microsoft.com/office/drawing/2014/main" id="{5FD6EAB6-F3F2-4CF8-99E3-3E4EBDBD12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0200" y="762000"/>
              <a:ext cx="5630863"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E3003BE6-339F-4E53-B12C-DF68BD8D3182}"/>
                </a:ext>
              </a:extLst>
            </p:cNvPr>
            <p:cNvSpPr>
              <a:spLocks noChangeArrowheads="1"/>
            </p:cNvSpPr>
            <p:nvPr/>
          </p:nvSpPr>
          <p:spPr bwMode="auto">
            <a:xfrm>
              <a:off x="2286000" y="2305050"/>
              <a:ext cx="1109791" cy="3651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9" name="Text Box 5">
            <a:extLst>
              <a:ext uri="{FF2B5EF4-FFF2-40B4-BE49-F238E27FC236}">
                <a16:creationId xmlns:a16="http://schemas.microsoft.com/office/drawing/2014/main" id="{E60CB36A-E59A-469C-96D7-26E614D093D1}"/>
              </a:ext>
            </a:extLst>
          </p:cNvPr>
          <p:cNvSpPr txBox="1">
            <a:spLocks noChangeArrowheads="1"/>
          </p:cNvSpPr>
          <p:nvPr/>
        </p:nvSpPr>
        <p:spPr bwMode="auto">
          <a:xfrm>
            <a:off x="251520" y="262513"/>
            <a:ext cx="485581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tr-TR" sz="2800" b="1" i="0" u="none" strike="noStrike" kern="1200" cap="none" spc="0" normalizeH="0" baseline="0" noProof="0" dirty="0">
                <a:ln>
                  <a:noFill/>
                </a:ln>
                <a:solidFill>
                  <a:srgbClr val="000000"/>
                </a:solidFill>
                <a:effectLst/>
                <a:uLnTx/>
                <a:uFillTx/>
                <a:latin typeface="Comic Sans MS" panose="030F0702030302020204" pitchFamily="66" charset="0"/>
                <a:cs typeface="Arial" panose="020B0604020202020204" pitchFamily="34" charset="0"/>
              </a:rPr>
              <a:t>Cascade Connection (cont.)</a:t>
            </a:r>
          </a:p>
        </p:txBody>
      </p:sp>
      <p:sp>
        <p:nvSpPr>
          <p:cNvPr id="6150" name="Text Box 6">
            <a:extLst>
              <a:ext uri="{FF2B5EF4-FFF2-40B4-BE49-F238E27FC236}">
                <a16:creationId xmlns:a16="http://schemas.microsoft.com/office/drawing/2014/main" id="{DC09D4FA-782B-489C-82BB-F56323D08B9C}"/>
              </a:ext>
            </a:extLst>
          </p:cNvPr>
          <p:cNvSpPr txBox="1">
            <a:spLocks noChangeArrowheads="1"/>
          </p:cNvSpPr>
          <p:nvPr/>
        </p:nvSpPr>
        <p:spPr bwMode="auto">
          <a:xfrm>
            <a:off x="323528" y="908844"/>
            <a:ext cx="771048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altLang="tr-TR" sz="1800" b="0" i="0" u="none" strike="noStrike" kern="1200" cap="none" spc="0" normalizeH="0" baseline="0" noProof="0" dirty="0">
                <a:ln>
                  <a:noFill/>
                </a:ln>
                <a:solidFill>
                  <a:srgbClr val="000000"/>
                </a:solidFill>
                <a:effectLst/>
                <a:uLnTx/>
                <a:uFillTx/>
                <a:latin typeface="Comic Sans MS" panose="030F0702030302020204" pitchFamily="66" charset="0"/>
                <a:cs typeface="Arial" panose="020B0604020202020204" pitchFamily="34" charset="0"/>
              </a:rPr>
              <a:t> small signal gain is:</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tr-TR" sz="1800" b="0" i="0" u="none" strike="noStrike" kern="1200" cap="none" spc="0" normalizeH="0" baseline="0" noProof="0" dirty="0">
                <a:ln>
                  <a:noFill/>
                </a:ln>
                <a:solidFill>
                  <a:srgbClr val="000000"/>
                </a:solidFill>
                <a:effectLst/>
                <a:uLnTx/>
                <a:uFillTx/>
                <a:latin typeface="Comic Sans MS" panose="030F0702030302020204" pitchFamily="66" charset="0"/>
                <a:cs typeface="Arial" panose="020B0604020202020204" pitchFamily="34" charset="0"/>
              </a:rPr>
              <a:t> by determine the voltage gain at stages 1 &amp; stage 2</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altLang="tr-TR" sz="1800" b="0" i="0" u="none" strike="noStrike" kern="1200" cap="none" spc="0" normalizeH="0" baseline="0" noProof="0" dirty="0">
              <a:ln>
                <a:noFill/>
              </a:ln>
              <a:solidFill>
                <a:srgbClr val="000000"/>
              </a:solidFill>
              <a:effectLst/>
              <a:uLnTx/>
              <a:uFillTx/>
              <a:latin typeface="Comic Sans MS" panose="030F0702030302020204" pitchFamily="66"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altLang="tr-TR" sz="1800" b="0" i="0" u="none" strike="noStrike" kern="1200" cap="none" spc="0" normalizeH="0" baseline="0" noProof="0" dirty="0">
              <a:ln>
                <a:noFill/>
              </a:ln>
              <a:solidFill>
                <a:srgbClr val="000000"/>
              </a:solidFill>
              <a:effectLst/>
              <a:uLnTx/>
              <a:uFillTx/>
              <a:latin typeface="Comic Sans MS" panose="030F0702030302020204" pitchFamily="66"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tr-TR" sz="1800" b="0" i="0" u="none" strike="noStrike" kern="1200" cap="none" spc="0" normalizeH="0" baseline="0" noProof="0" dirty="0">
                <a:ln>
                  <a:noFill/>
                </a:ln>
                <a:solidFill>
                  <a:srgbClr val="000000"/>
                </a:solidFill>
                <a:effectLst/>
                <a:uLnTx/>
                <a:uFillTx/>
                <a:latin typeface="Comic Sans MS" panose="030F0702030302020204" pitchFamily="66" charset="0"/>
                <a:cs typeface="Arial" panose="020B0604020202020204" pitchFamily="34" charset="0"/>
              </a:rPr>
              <a:t>therefore</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altLang="tr-TR" sz="1800" b="0" i="0" u="none" strike="noStrike" kern="1200" cap="none" spc="0" normalizeH="0" baseline="0" noProof="0" dirty="0">
              <a:ln>
                <a:noFill/>
              </a:ln>
              <a:solidFill>
                <a:srgbClr val="000000"/>
              </a:solidFill>
              <a:effectLst/>
              <a:uLnTx/>
              <a:uFillTx/>
              <a:latin typeface="Comic Sans MS" panose="030F0702030302020204" pitchFamily="66"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altLang="tr-TR" sz="1800" b="0" i="0" u="none" strike="noStrike" kern="1200" cap="none" spc="0" normalizeH="0" baseline="0" noProof="0" dirty="0">
              <a:ln>
                <a:noFill/>
              </a:ln>
              <a:solidFill>
                <a:srgbClr val="000000"/>
              </a:solidFill>
              <a:effectLst/>
              <a:uLnTx/>
              <a:uFillTx/>
              <a:latin typeface="Comic Sans MS" panose="030F0702030302020204" pitchFamily="66"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tr-TR" sz="1800" b="0" i="0" u="none" strike="noStrike" kern="1200" cap="none" spc="0" normalizeH="0" baseline="0" noProof="0" dirty="0">
                <a:ln>
                  <a:noFill/>
                </a:ln>
                <a:solidFill>
                  <a:srgbClr val="000000"/>
                </a:solidFill>
                <a:effectLst/>
                <a:uLnTx/>
                <a:uFillTx/>
                <a:latin typeface="Comic Sans MS" panose="030F0702030302020204" pitchFamily="66" charset="0"/>
                <a:cs typeface="Arial" panose="020B0604020202020204" pitchFamily="34" charset="0"/>
              </a:rPr>
              <a:t> </a:t>
            </a:r>
            <a:endParaRPr kumimoji="0" lang="tr-TR" altLang="tr-TR" sz="1800" b="0" i="0" u="none" strike="noStrike" kern="1200" cap="none" spc="0" normalizeH="0" baseline="0" noProof="0" dirty="0">
              <a:ln>
                <a:noFill/>
              </a:ln>
              <a:solidFill>
                <a:srgbClr val="000000"/>
              </a:solidFill>
              <a:effectLst/>
              <a:uLnTx/>
              <a:uFillTx/>
              <a:latin typeface="Comic Sans MS" panose="030F0702030302020204" pitchFamily="66"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tr-TR" altLang="tr-TR" sz="1800" b="0" i="0" u="none" strike="noStrike" kern="1200" cap="none" spc="0" normalizeH="0" baseline="0" noProof="0" dirty="0">
              <a:ln>
                <a:noFill/>
              </a:ln>
              <a:solidFill>
                <a:srgbClr val="000000"/>
              </a:solidFill>
              <a:effectLst/>
              <a:uLnTx/>
              <a:uFillTx/>
              <a:latin typeface="Comic Sans MS" panose="030F0702030302020204" pitchFamily="66"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lang="tr-TR" altLang="tr-TR" dirty="0">
              <a:solidFill>
                <a:srgbClr val="000000"/>
              </a:solidFill>
              <a:latin typeface="Comic Sans MS" panose="030F0702030302020204" pitchFamily="66"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tr-TR" altLang="tr-TR" sz="1800" b="0" i="0" u="none" strike="noStrike" kern="1200" cap="none" spc="0" normalizeH="0" baseline="0" noProof="0" dirty="0">
              <a:ln>
                <a:noFill/>
              </a:ln>
              <a:solidFill>
                <a:srgbClr val="000000"/>
              </a:solidFill>
              <a:effectLst/>
              <a:uLnTx/>
              <a:uFillTx/>
              <a:latin typeface="Comic Sans MS" panose="030F0702030302020204" pitchFamily="66"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tr-TR" sz="1800" b="0" i="0" u="none" strike="noStrike" kern="1200" cap="none" spc="0" normalizeH="0" baseline="0" noProof="0" dirty="0">
              <a:ln>
                <a:noFill/>
              </a:ln>
              <a:solidFill>
                <a:srgbClr val="000000"/>
              </a:solidFill>
              <a:effectLst/>
              <a:uLnTx/>
              <a:uFillTx/>
              <a:latin typeface="Comic Sans MS" panose="030F0702030302020204" pitchFamily="66"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altLang="tr-TR" sz="1800" b="0" i="0" u="none" strike="noStrike" kern="1200" cap="none" spc="0" normalizeH="0" baseline="0" noProof="0" dirty="0">
                <a:ln>
                  <a:noFill/>
                </a:ln>
                <a:solidFill>
                  <a:srgbClr val="000000"/>
                </a:solidFill>
                <a:effectLst/>
                <a:uLnTx/>
                <a:uFillTx/>
                <a:latin typeface="Comic Sans MS" panose="030F0702030302020204" pitchFamily="66" charset="0"/>
                <a:cs typeface="Arial" panose="020B0604020202020204" pitchFamily="34" charset="0"/>
              </a:rPr>
              <a:t> input resistance</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altLang="tr-TR" sz="1800" b="0" i="0" u="none" strike="noStrike" kern="1200" cap="none" spc="0" normalizeH="0" baseline="0" noProof="0" dirty="0">
              <a:ln>
                <a:noFill/>
              </a:ln>
              <a:solidFill>
                <a:srgbClr val="000000"/>
              </a:solidFill>
              <a:effectLst/>
              <a:uLnTx/>
              <a:uFillTx/>
              <a:latin typeface="Comic Sans MS" panose="030F0702030302020204" pitchFamily="66"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altLang="tr-TR" sz="1800" b="0" i="0" u="none" strike="noStrike" kern="1200" cap="none" spc="0" normalizeH="0" baseline="0" noProof="0" dirty="0">
              <a:ln>
                <a:noFill/>
              </a:ln>
              <a:solidFill>
                <a:srgbClr val="000000"/>
              </a:solidFill>
              <a:effectLst/>
              <a:uLnTx/>
              <a:uFillTx/>
              <a:latin typeface="Comic Sans MS" panose="030F0702030302020204" pitchFamily="66"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tr-TR" sz="1800" b="0" i="0" u="none" strike="noStrike" kern="1200" cap="none" spc="0" normalizeH="0" baseline="0" noProof="0" dirty="0">
                <a:ln>
                  <a:noFill/>
                </a:ln>
                <a:solidFill>
                  <a:srgbClr val="000000"/>
                </a:solidFill>
                <a:effectLst/>
                <a:uLnTx/>
                <a:uFillTx/>
                <a:latin typeface="Comic Sans MS" panose="030F0702030302020204" pitchFamily="66" charset="0"/>
                <a:cs typeface="Arial" panose="020B0604020202020204" pitchFamily="34" charset="0"/>
              </a:rPr>
              <a:t>Output resistance</a:t>
            </a:r>
          </a:p>
        </p:txBody>
      </p:sp>
      <p:sp>
        <p:nvSpPr>
          <p:cNvPr id="6152" name="Rectangle 8">
            <a:extLst>
              <a:ext uri="{FF2B5EF4-FFF2-40B4-BE49-F238E27FC236}">
                <a16:creationId xmlns:a16="http://schemas.microsoft.com/office/drawing/2014/main" id="{E2C6015F-C76F-4FD8-98EC-EACD63324C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tr-TR"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6151" name="Object 7">
                <a:extLst>
                  <a:ext uri="{FF2B5EF4-FFF2-40B4-BE49-F238E27FC236}">
                    <a16:creationId xmlns:a16="http://schemas.microsoft.com/office/drawing/2014/main" id="{B667720D-B2B7-49D5-8EF9-4D2DF14F5725}"/>
                  </a:ext>
                </a:extLst>
              </p:cNvPr>
              <p:cNvSpPr txBox="1"/>
              <p:nvPr/>
            </p:nvSpPr>
            <p:spPr bwMode="auto">
              <a:xfrm>
                <a:off x="356996" y="2393999"/>
                <a:ext cx="5943600" cy="893763"/>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tr-TR" i="1" smtClean="0">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𝐴</m:t>
                          </m:r>
                        </m:e>
                        <m:sub>
                          <m:r>
                            <a:rPr lang="tr-TR" i="1">
                              <a:solidFill>
                                <a:srgbClr val="000000"/>
                              </a:solidFill>
                              <a:latin typeface="Cambria Math" panose="02040503050406030204" pitchFamily="18" charset="0"/>
                            </a:rPr>
                            <m:t>𝑉</m:t>
                          </m:r>
                        </m:sub>
                      </m:sSub>
                      <m:r>
                        <a:rPr lang="tr-TR" i="1">
                          <a:solidFill>
                            <a:srgbClr val="000000"/>
                          </a:solidFill>
                          <a:latin typeface="Cambria Math" panose="02040503050406030204" pitchFamily="18" charset="0"/>
                        </a:rPr>
                        <m:t>=</m:t>
                      </m:r>
                      <m:f>
                        <m:fPr>
                          <m:ctrlPr>
                            <a:rPr lang="tr-TR" i="1">
                              <a:solidFill>
                                <a:srgbClr val="000000"/>
                              </a:solidFill>
                              <a:latin typeface="Cambria Math" panose="02040503050406030204" pitchFamily="18" charset="0"/>
                            </a:rPr>
                          </m:ctrlPr>
                        </m:fPr>
                        <m:num>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𝑉</m:t>
                              </m:r>
                            </m:e>
                            <m:sub>
                              <m:r>
                                <a:rPr lang="tr-TR" i="1">
                                  <a:solidFill>
                                    <a:srgbClr val="000000"/>
                                  </a:solidFill>
                                  <a:latin typeface="Cambria Math" panose="02040503050406030204" pitchFamily="18" charset="0"/>
                                </a:rPr>
                                <m:t>𝑜</m:t>
                              </m:r>
                            </m:sub>
                          </m:sSub>
                        </m:num>
                        <m:den>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𝑉</m:t>
                              </m:r>
                            </m:e>
                            <m:sub>
                              <m:r>
                                <a:rPr lang="tr-TR" b="0" i="1" smtClean="0">
                                  <a:solidFill>
                                    <a:srgbClr val="000000"/>
                                  </a:solidFill>
                                  <a:latin typeface="Cambria Math" panose="02040503050406030204" pitchFamily="18" charset="0"/>
                                </a:rPr>
                                <m:t>𝑖</m:t>
                              </m:r>
                            </m:sub>
                          </m:sSub>
                        </m:den>
                      </m:f>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𝑔</m:t>
                          </m:r>
                        </m:e>
                        <m:sub>
                          <m:r>
                            <a:rPr lang="tr-TR" i="1">
                              <a:solidFill>
                                <a:srgbClr val="000000"/>
                              </a:solidFill>
                              <a:latin typeface="Cambria Math" panose="02040503050406030204" pitchFamily="18" charset="0"/>
                            </a:rPr>
                            <m:t>𝑚</m:t>
                          </m:r>
                          <m:r>
                            <a:rPr lang="tr-TR" i="1">
                              <a:solidFill>
                                <a:srgbClr val="000000"/>
                              </a:solidFill>
                              <a:latin typeface="Cambria Math" panose="02040503050406030204" pitchFamily="18" charset="0"/>
                            </a:rPr>
                            <m:t>1</m:t>
                          </m:r>
                        </m:sub>
                      </m:sSub>
                      <m:r>
                        <a:rPr lang="tr-TR" i="1" smtClean="0">
                          <a:solidFill>
                            <a:srgbClr val="000000"/>
                          </a:solidFill>
                          <a:latin typeface="Cambria Math" panose="02040503050406030204" pitchFamily="18" charset="0"/>
                        </a:rPr>
                        <m:t> </m:t>
                      </m:r>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𝐶</m:t>
                          </m:r>
                          <m:r>
                            <a:rPr lang="tr-TR" i="1">
                              <a:solidFill>
                                <a:srgbClr val="000000"/>
                              </a:solidFill>
                              <a:latin typeface="Cambria Math" panose="02040503050406030204" pitchFamily="18" charset="0"/>
                            </a:rPr>
                            <m:t>1</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𝑟</m:t>
                          </m:r>
                        </m:e>
                        <m:sub>
                          <m:r>
                            <a:rPr lang="tr-TR" i="1">
                              <a:solidFill>
                                <a:srgbClr val="000000"/>
                              </a:solidFill>
                              <a:latin typeface="Cambria Math" panose="02040503050406030204" pitchFamily="18" charset="0"/>
                            </a:rPr>
                            <m:t>𝜋</m:t>
                          </m:r>
                          <m:r>
                            <a:rPr lang="tr-TR" i="1">
                              <a:solidFill>
                                <a:srgbClr val="000000"/>
                              </a:solidFill>
                              <a:latin typeface="Cambria Math" panose="02040503050406030204" pitchFamily="18" charset="0"/>
                            </a:rPr>
                            <m:t>2</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𝑔</m:t>
                          </m:r>
                        </m:e>
                        <m:sub>
                          <m:r>
                            <a:rPr lang="tr-TR" i="1">
                              <a:solidFill>
                                <a:srgbClr val="000000"/>
                              </a:solidFill>
                              <a:latin typeface="Cambria Math" panose="02040503050406030204" pitchFamily="18" charset="0"/>
                            </a:rPr>
                            <m:t>𝑚</m:t>
                          </m:r>
                          <m:r>
                            <a:rPr lang="tr-TR" i="1">
                              <a:solidFill>
                                <a:srgbClr val="000000"/>
                              </a:solidFill>
                              <a:latin typeface="Cambria Math" panose="02040503050406030204" pitchFamily="18" charset="0"/>
                            </a:rPr>
                            <m:t>2</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𝐶</m:t>
                          </m:r>
                          <m:r>
                            <a:rPr lang="tr-TR" i="1">
                              <a:solidFill>
                                <a:srgbClr val="000000"/>
                              </a:solidFill>
                              <a:latin typeface="Cambria Math" panose="02040503050406030204" pitchFamily="18" charset="0"/>
                            </a:rPr>
                            <m:t>2</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𝐿</m:t>
                          </m:r>
                        </m:sub>
                      </m:sSub>
                      <m:r>
                        <a:rPr lang="tr-TR" i="1">
                          <a:solidFill>
                            <a:srgbClr val="000000"/>
                          </a:solidFill>
                          <a:latin typeface="Cambria Math" panose="02040503050406030204" pitchFamily="18" charset="0"/>
                        </a:rPr>
                        <m:t>)</m:t>
                      </m:r>
                    </m:oMath>
                  </m:oMathPara>
                </a14:m>
                <a:endParaRPr lang="tr-TR" dirty="0">
                  <a:latin typeface="Comic Sans MS" panose="030F0702030302020204" pitchFamily="66" charset="0"/>
                </a:endParaRPr>
              </a:p>
            </p:txBody>
          </p:sp>
        </mc:Choice>
        <mc:Fallback xmlns="">
          <p:sp>
            <p:nvSpPr>
              <p:cNvPr id="6151" name="Object 7">
                <a:extLst>
                  <a:ext uri="{FF2B5EF4-FFF2-40B4-BE49-F238E27FC236}">
                    <a16:creationId xmlns:a16="http://schemas.microsoft.com/office/drawing/2014/main" id="{B667720D-B2B7-49D5-8EF9-4D2DF14F5725}"/>
                  </a:ext>
                </a:extLst>
              </p:cNvPr>
              <p:cNvSpPr txBox="1">
                <a:spLocks noRot="1" noChangeAspect="1" noMove="1" noResize="1" noEditPoints="1" noAdjustHandles="1" noChangeArrowheads="1" noChangeShapeType="1" noTextEdit="1"/>
              </p:cNvSpPr>
              <p:nvPr/>
            </p:nvSpPr>
            <p:spPr bwMode="auto">
              <a:xfrm>
                <a:off x="356996" y="2393999"/>
                <a:ext cx="5943600" cy="893763"/>
              </a:xfrm>
              <a:prstGeom prst="rect">
                <a:avLst/>
              </a:prstGeom>
              <a:blipFill>
                <a:blip r:embed="rId3"/>
                <a:stretch>
                  <a:fillRect/>
                </a:stretch>
              </a:blipFill>
            </p:spPr>
            <p:txBody>
              <a:bodyPr/>
              <a:lstStyle/>
              <a:p>
                <a:r>
                  <a:rPr lang="tr-TR">
                    <a:noFill/>
                  </a:rPr>
                  <a:t> </a:t>
                </a:r>
              </a:p>
            </p:txBody>
          </p:sp>
        </mc:Fallback>
      </mc:AlternateContent>
      <p:sp>
        <p:nvSpPr>
          <p:cNvPr id="6154" name="Rectangle 10">
            <a:extLst>
              <a:ext uri="{FF2B5EF4-FFF2-40B4-BE49-F238E27FC236}">
                <a16:creationId xmlns:a16="http://schemas.microsoft.com/office/drawing/2014/main" id="{90CE7296-8664-4FBA-9D9C-65F402F3399B}"/>
              </a:ext>
            </a:extLst>
          </p:cNvPr>
          <p:cNvSpPr>
            <a:spLocks noChangeArrowheads="1"/>
          </p:cNvSpPr>
          <p:nvPr/>
        </p:nvSpPr>
        <p:spPr bwMode="auto">
          <a:xfrm>
            <a:off x="0" y="395409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tr-TR" sz="1800" b="0" i="0" u="none" strike="noStrike" kern="1200" cap="none" spc="0" normalizeH="0" baseline="0" noProof="0">
              <a:ln>
                <a:noFill/>
              </a:ln>
              <a:solidFill>
                <a:srgbClr val="000000"/>
              </a:solidFill>
              <a:effectLst/>
              <a:uLnTx/>
              <a:uFillTx/>
              <a:latin typeface="Comic Sans MS" panose="030F0702030302020204" pitchFamily="66" charset="0"/>
              <a:cs typeface="Arial" panose="020B0604020202020204" pitchFamily="34" charset="0"/>
            </a:endParaRPr>
          </a:p>
        </p:txBody>
      </p:sp>
      <p:graphicFrame>
        <p:nvGraphicFramePr>
          <p:cNvPr id="6153" name="Object 9">
            <a:extLst>
              <a:ext uri="{FF2B5EF4-FFF2-40B4-BE49-F238E27FC236}">
                <a16:creationId xmlns:a16="http://schemas.microsoft.com/office/drawing/2014/main" id="{FD636355-914B-430D-8ACA-29DF43178851}"/>
              </a:ext>
            </a:extLst>
          </p:cNvPr>
          <p:cNvGraphicFramePr>
            <a:graphicFrameLocks noChangeAspect="1"/>
          </p:cNvGraphicFramePr>
          <p:nvPr>
            <p:extLst>
              <p:ext uri="{D42A27DB-BD31-4B8C-83A1-F6EECF244321}">
                <p14:modId xmlns:p14="http://schemas.microsoft.com/office/powerpoint/2010/main" val="1410353788"/>
              </p:ext>
            </p:extLst>
          </p:nvPr>
        </p:nvGraphicFramePr>
        <p:xfrm>
          <a:off x="2645778" y="4119935"/>
          <a:ext cx="2514600" cy="538163"/>
        </p:xfrm>
        <a:graphic>
          <a:graphicData uri="http://schemas.openxmlformats.org/presentationml/2006/ole">
            <mc:AlternateContent xmlns:mc="http://schemas.openxmlformats.org/markup-compatibility/2006">
              <mc:Choice xmlns:v="urn:schemas-microsoft-com:vml" Requires="v">
                <p:oleObj spid="_x0000_s261158" name="Equation" r:id="rId4" imgW="1066800" imgH="228600" progId="Equation.3">
                  <p:embed/>
                </p:oleObj>
              </mc:Choice>
              <mc:Fallback>
                <p:oleObj name="Equation" r:id="rId4" imgW="1066800" imgH="228600" progId="Equation.3">
                  <p:embed/>
                  <p:pic>
                    <p:nvPicPr>
                      <p:cNvPr id="6153" name="Object 9">
                        <a:extLst>
                          <a:ext uri="{FF2B5EF4-FFF2-40B4-BE49-F238E27FC236}">
                            <a16:creationId xmlns:a16="http://schemas.microsoft.com/office/drawing/2014/main" id="{FD636355-914B-430D-8ACA-29DF43178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5778" y="4119935"/>
                        <a:ext cx="2514600" cy="53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7" name="Object 13">
            <a:extLst>
              <a:ext uri="{FF2B5EF4-FFF2-40B4-BE49-F238E27FC236}">
                <a16:creationId xmlns:a16="http://schemas.microsoft.com/office/drawing/2014/main" id="{7D8A230C-2CDC-450A-A8EA-413878B35BEA}"/>
              </a:ext>
            </a:extLst>
          </p:cNvPr>
          <p:cNvGraphicFramePr>
            <a:graphicFrameLocks noChangeAspect="1"/>
          </p:cNvGraphicFramePr>
          <p:nvPr>
            <p:extLst>
              <p:ext uri="{D42A27DB-BD31-4B8C-83A1-F6EECF244321}">
                <p14:modId xmlns:p14="http://schemas.microsoft.com/office/powerpoint/2010/main" val="1110551333"/>
              </p:ext>
            </p:extLst>
          </p:nvPr>
        </p:nvGraphicFramePr>
        <p:xfrm>
          <a:off x="2624210" y="4946997"/>
          <a:ext cx="838200" cy="447675"/>
        </p:xfrm>
        <a:graphic>
          <a:graphicData uri="http://schemas.openxmlformats.org/presentationml/2006/ole">
            <mc:AlternateContent xmlns:mc="http://schemas.openxmlformats.org/markup-compatibility/2006">
              <mc:Choice xmlns:v="urn:schemas-microsoft-com:vml" Requires="v">
                <p:oleObj spid="_x0000_s261159" name="Equation" r:id="rId6" imgW="431613" imgH="228501" progId="Equation.3">
                  <p:embed/>
                </p:oleObj>
              </mc:Choice>
              <mc:Fallback>
                <p:oleObj name="Equation" r:id="rId6" imgW="431613" imgH="228501" progId="Equation.3">
                  <p:embed/>
                  <p:pic>
                    <p:nvPicPr>
                      <p:cNvPr id="6157" name="Object 13">
                        <a:extLst>
                          <a:ext uri="{FF2B5EF4-FFF2-40B4-BE49-F238E27FC236}">
                            <a16:creationId xmlns:a16="http://schemas.microsoft.com/office/drawing/2014/main" id="{7D8A230C-2CDC-450A-A8EA-413878B35B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4210" y="4946997"/>
                        <a:ext cx="838200"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6" name="Object 12">
            <a:extLst>
              <a:ext uri="{FF2B5EF4-FFF2-40B4-BE49-F238E27FC236}">
                <a16:creationId xmlns:a16="http://schemas.microsoft.com/office/drawing/2014/main" id="{8D5C8F19-D1F6-4C8A-A6EB-9EC7FCC40002}"/>
              </a:ext>
            </a:extLst>
          </p:cNvPr>
          <p:cNvGraphicFramePr>
            <a:graphicFrameLocks noChangeAspect="1"/>
          </p:cNvGraphicFramePr>
          <p:nvPr>
            <p:extLst>
              <p:ext uri="{D42A27DB-BD31-4B8C-83A1-F6EECF244321}">
                <p14:modId xmlns:p14="http://schemas.microsoft.com/office/powerpoint/2010/main" val="1197246071"/>
              </p:ext>
            </p:extLst>
          </p:nvPr>
        </p:nvGraphicFramePr>
        <p:xfrm>
          <a:off x="3695700" y="4931915"/>
          <a:ext cx="1752600" cy="477838"/>
        </p:xfrm>
        <a:graphic>
          <a:graphicData uri="http://schemas.openxmlformats.org/presentationml/2006/ole">
            <mc:AlternateContent xmlns:mc="http://schemas.openxmlformats.org/markup-compatibility/2006">
              <mc:Choice xmlns:v="urn:schemas-microsoft-com:vml" Requires="v">
                <p:oleObj spid="_x0000_s261160" name="Equation" r:id="rId8" imgW="838200" imgH="228600" progId="Equation.3">
                  <p:embed/>
                </p:oleObj>
              </mc:Choice>
              <mc:Fallback>
                <p:oleObj name="Equation" r:id="rId8" imgW="838200" imgH="228600" progId="Equation.3">
                  <p:embed/>
                  <p:pic>
                    <p:nvPicPr>
                      <p:cNvPr id="6156" name="Object 12">
                        <a:extLst>
                          <a:ext uri="{FF2B5EF4-FFF2-40B4-BE49-F238E27FC236}">
                            <a16:creationId xmlns:a16="http://schemas.microsoft.com/office/drawing/2014/main" id="{8D5C8F19-D1F6-4C8A-A6EB-9EC7FCC400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5700" y="4931915"/>
                        <a:ext cx="1752600" cy="477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5" name="Object 11">
            <a:extLst>
              <a:ext uri="{FF2B5EF4-FFF2-40B4-BE49-F238E27FC236}">
                <a16:creationId xmlns:a16="http://schemas.microsoft.com/office/drawing/2014/main" id="{14871DFF-F168-4426-9172-DA3F34255D72}"/>
              </a:ext>
            </a:extLst>
          </p:cNvPr>
          <p:cNvGraphicFramePr>
            <a:graphicFrameLocks noChangeAspect="1"/>
          </p:cNvGraphicFramePr>
          <p:nvPr>
            <p:extLst>
              <p:ext uri="{D42A27DB-BD31-4B8C-83A1-F6EECF244321}">
                <p14:modId xmlns:p14="http://schemas.microsoft.com/office/powerpoint/2010/main" val="1398805434"/>
              </p:ext>
            </p:extLst>
          </p:nvPr>
        </p:nvGraphicFramePr>
        <p:xfrm>
          <a:off x="5595616" y="4878093"/>
          <a:ext cx="2438400" cy="466725"/>
        </p:xfrm>
        <a:graphic>
          <a:graphicData uri="http://schemas.openxmlformats.org/presentationml/2006/ole">
            <mc:AlternateContent xmlns:mc="http://schemas.openxmlformats.org/markup-compatibility/2006">
              <mc:Choice xmlns:v="urn:schemas-microsoft-com:vml" Requires="v">
                <p:oleObj spid="_x0000_s261161" name="Equation" r:id="rId10" imgW="1193800" imgH="228600" progId="Equation.3">
                  <p:embed/>
                </p:oleObj>
              </mc:Choice>
              <mc:Fallback>
                <p:oleObj name="Equation" r:id="rId10" imgW="1193800" imgH="228600" progId="Equation.3">
                  <p:embed/>
                  <p:pic>
                    <p:nvPicPr>
                      <p:cNvPr id="6155" name="Object 11">
                        <a:extLst>
                          <a:ext uri="{FF2B5EF4-FFF2-40B4-BE49-F238E27FC236}">
                            <a16:creationId xmlns:a16="http://schemas.microsoft.com/office/drawing/2014/main" id="{14871DFF-F168-4426-9172-DA3F34255D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95616" y="4878093"/>
                        <a:ext cx="243840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8" name="Rectangle 14">
            <a:extLst>
              <a:ext uri="{FF2B5EF4-FFF2-40B4-BE49-F238E27FC236}">
                <a16:creationId xmlns:a16="http://schemas.microsoft.com/office/drawing/2014/main" id="{C4AB48C8-85F1-4269-89A2-794D8CA0282E}"/>
              </a:ext>
            </a:extLst>
          </p:cNvPr>
          <p:cNvSpPr>
            <a:spLocks noChangeArrowheads="1"/>
          </p:cNvSpPr>
          <p:nvPr/>
        </p:nvSpPr>
        <p:spPr bwMode="auto">
          <a:xfrm>
            <a:off x="0" y="2901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tr-TR" sz="1800" b="0" i="0" u="none" strike="noStrike" kern="1200" cap="none" spc="0" normalizeH="0" baseline="0" noProof="0">
              <a:ln>
                <a:noFill/>
              </a:ln>
              <a:solidFill>
                <a:srgbClr val="000000"/>
              </a:solidFill>
              <a:effectLst/>
              <a:uLnTx/>
              <a:uFillTx/>
              <a:latin typeface="Comic Sans MS" panose="030F0702030302020204" pitchFamily="66" charset="0"/>
              <a:cs typeface="Arial" panose="020B0604020202020204" pitchFamily="34" charset="0"/>
            </a:endParaRPr>
          </a:p>
        </p:txBody>
      </p:sp>
      <p:sp>
        <p:nvSpPr>
          <p:cNvPr id="6159" name="Rectangle 15">
            <a:extLst>
              <a:ext uri="{FF2B5EF4-FFF2-40B4-BE49-F238E27FC236}">
                <a16:creationId xmlns:a16="http://schemas.microsoft.com/office/drawing/2014/main" id="{F046BF01-FE48-407D-B367-9DA32FCFF81A}"/>
              </a:ext>
            </a:extLst>
          </p:cNvPr>
          <p:cNvSpPr>
            <a:spLocks noChangeArrowheads="1"/>
          </p:cNvSpPr>
          <p:nvPr/>
        </p:nvSpPr>
        <p:spPr bwMode="auto">
          <a:xfrm>
            <a:off x="0" y="395409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tr-TR" altLang="tr-TR" sz="1800" b="0" i="0" u="none" strike="noStrike" kern="1200" cap="none" spc="0" normalizeH="0" baseline="0" noProof="0">
              <a:ln>
                <a:noFill/>
              </a:ln>
              <a:solidFill>
                <a:srgbClr val="000000"/>
              </a:solidFill>
              <a:effectLst/>
              <a:uLnTx/>
              <a:uFillTx/>
              <a:latin typeface="Comic Sans MS" panose="030F0702030302020204" pitchFamily="66" charset="0"/>
              <a:cs typeface="Arial" panose="020B0604020202020204" pitchFamily="34" charset="0"/>
            </a:endParaRPr>
          </a:p>
        </p:txBody>
      </p:sp>
      <p:sp>
        <p:nvSpPr>
          <p:cNvPr id="6162" name="Rectangle 18">
            <a:extLst>
              <a:ext uri="{FF2B5EF4-FFF2-40B4-BE49-F238E27FC236}">
                <a16:creationId xmlns:a16="http://schemas.microsoft.com/office/drawing/2014/main" id="{C7259811-58C0-4807-B4C8-A147C18C39B9}"/>
              </a:ext>
            </a:extLst>
          </p:cNvPr>
          <p:cNvSpPr>
            <a:spLocks noChangeArrowheads="1"/>
          </p:cNvSpPr>
          <p:nvPr/>
        </p:nvSpPr>
        <p:spPr bwMode="auto">
          <a:xfrm>
            <a:off x="0" y="395409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tr-TR" sz="1800" b="0" i="0" u="none" strike="noStrike" kern="1200" cap="none" spc="0" normalizeH="0" baseline="0" noProof="0">
              <a:ln>
                <a:noFill/>
              </a:ln>
              <a:solidFill>
                <a:srgbClr val="000000"/>
              </a:solidFill>
              <a:effectLst/>
              <a:uLnTx/>
              <a:uFillTx/>
              <a:latin typeface="Comic Sans MS" panose="030F0702030302020204" pitchFamily="66" charset="0"/>
              <a:cs typeface="Arial" panose="020B0604020202020204" pitchFamily="34" charset="0"/>
            </a:endParaRPr>
          </a:p>
        </p:txBody>
      </p:sp>
      <p:sp>
        <p:nvSpPr>
          <p:cNvPr id="6164" name="Rectangle 20">
            <a:extLst>
              <a:ext uri="{FF2B5EF4-FFF2-40B4-BE49-F238E27FC236}">
                <a16:creationId xmlns:a16="http://schemas.microsoft.com/office/drawing/2014/main" id="{8D78C5E3-6691-4B48-AF15-9041234C4580}"/>
              </a:ext>
            </a:extLst>
          </p:cNvPr>
          <p:cNvSpPr>
            <a:spLocks noChangeArrowheads="1"/>
          </p:cNvSpPr>
          <p:nvPr/>
        </p:nvSpPr>
        <p:spPr bwMode="auto">
          <a:xfrm>
            <a:off x="0" y="395409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tr-TR" sz="1800" b="0" i="0" u="none" strike="noStrike" kern="1200" cap="none" spc="0" normalizeH="0" baseline="0" noProof="0">
              <a:ln>
                <a:noFill/>
              </a:ln>
              <a:solidFill>
                <a:srgbClr val="000000"/>
              </a:solidFill>
              <a:effectLst/>
              <a:uLnTx/>
              <a:uFillTx/>
              <a:latin typeface="Comic Sans MS" panose="030F0702030302020204" pitchFamily="66" charset="0"/>
              <a:cs typeface="Arial" panose="020B0604020202020204" pitchFamily="34" charset="0"/>
            </a:endParaRPr>
          </a:p>
        </p:txBody>
      </p:sp>
      <p:sp>
        <p:nvSpPr>
          <p:cNvPr id="6166" name="Rectangle 22">
            <a:extLst>
              <a:ext uri="{FF2B5EF4-FFF2-40B4-BE49-F238E27FC236}">
                <a16:creationId xmlns:a16="http://schemas.microsoft.com/office/drawing/2014/main" id="{1D48C413-2BB6-4C30-AEAF-D6423365940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tr-TR"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aphicFrame>
        <p:nvGraphicFramePr>
          <p:cNvPr id="6165" name="Object 21">
            <a:extLst>
              <a:ext uri="{FF2B5EF4-FFF2-40B4-BE49-F238E27FC236}">
                <a16:creationId xmlns:a16="http://schemas.microsoft.com/office/drawing/2014/main" id="{F9613B4F-6441-454F-9109-1070DAFBE650}"/>
              </a:ext>
            </a:extLst>
          </p:cNvPr>
          <p:cNvGraphicFramePr>
            <a:graphicFrameLocks noChangeAspect="1"/>
          </p:cNvGraphicFramePr>
          <p:nvPr>
            <p:extLst>
              <p:ext uri="{D42A27DB-BD31-4B8C-83A1-F6EECF244321}">
                <p14:modId xmlns:p14="http://schemas.microsoft.com/office/powerpoint/2010/main" val="2997471087"/>
              </p:ext>
            </p:extLst>
          </p:nvPr>
        </p:nvGraphicFramePr>
        <p:xfrm>
          <a:off x="2644720" y="5509097"/>
          <a:ext cx="1368152" cy="546743"/>
        </p:xfrm>
        <a:graphic>
          <a:graphicData uri="http://schemas.openxmlformats.org/presentationml/2006/ole">
            <mc:AlternateContent xmlns:mc="http://schemas.openxmlformats.org/markup-compatibility/2006">
              <mc:Choice xmlns:v="urn:schemas-microsoft-com:vml" Requires="v">
                <p:oleObj spid="_x0000_s261162" name="Equation" r:id="rId12" imgW="571252" imgH="228501" progId="Equation.3">
                  <p:embed/>
                </p:oleObj>
              </mc:Choice>
              <mc:Fallback>
                <p:oleObj name="Equation" r:id="rId12" imgW="571252" imgH="228501" progId="Equation.3">
                  <p:embed/>
                  <p:pic>
                    <p:nvPicPr>
                      <p:cNvPr id="6165" name="Object 21">
                        <a:extLst>
                          <a:ext uri="{FF2B5EF4-FFF2-40B4-BE49-F238E27FC236}">
                            <a16:creationId xmlns:a16="http://schemas.microsoft.com/office/drawing/2014/main" id="{F9613B4F-6441-454F-9109-1070DAFBE65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44720" y="5509097"/>
                        <a:ext cx="1368152" cy="546743"/>
                      </a:xfrm>
                      <a:prstGeom prst="rect">
                        <a:avLst/>
                      </a:prstGeom>
                      <a:noFill/>
                    </p:spPr>
                  </p:pic>
                </p:oleObj>
              </mc:Fallback>
            </mc:AlternateContent>
          </a:graphicData>
        </a:graphic>
      </p:graphicFrame>
      <p:sp>
        <p:nvSpPr>
          <p:cNvPr id="6168" name="Rectangle 24">
            <a:extLst>
              <a:ext uri="{FF2B5EF4-FFF2-40B4-BE49-F238E27FC236}">
                <a16:creationId xmlns:a16="http://schemas.microsoft.com/office/drawing/2014/main" id="{E158A9D0-D3F6-4E61-8F5E-74631CD1D6F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tr-TR"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6170" name="Rectangle 26">
            <a:extLst>
              <a:ext uri="{FF2B5EF4-FFF2-40B4-BE49-F238E27FC236}">
                <a16:creationId xmlns:a16="http://schemas.microsoft.com/office/drawing/2014/main" id="{869B92C3-8E65-487E-BFE6-67273E47932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tr-TR"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aphicFrame>
        <p:nvGraphicFramePr>
          <p:cNvPr id="6169" name="Object 25">
            <a:extLst>
              <a:ext uri="{FF2B5EF4-FFF2-40B4-BE49-F238E27FC236}">
                <a16:creationId xmlns:a16="http://schemas.microsoft.com/office/drawing/2014/main" id="{C6269A24-1AC1-4579-B2FD-800D0A4643AB}"/>
              </a:ext>
            </a:extLst>
          </p:cNvPr>
          <p:cNvGraphicFramePr>
            <a:graphicFrameLocks noChangeAspect="1"/>
          </p:cNvGraphicFramePr>
          <p:nvPr>
            <p:extLst>
              <p:ext uri="{D42A27DB-BD31-4B8C-83A1-F6EECF244321}">
                <p14:modId xmlns:p14="http://schemas.microsoft.com/office/powerpoint/2010/main" val="1366208194"/>
              </p:ext>
            </p:extLst>
          </p:nvPr>
        </p:nvGraphicFramePr>
        <p:xfrm>
          <a:off x="1259632" y="1581210"/>
          <a:ext cx="1905000" cy="538163"/>
        </p:xfrm>
        <a:graphic>
          <a:graphicData uri="http://schemas.openxmlformats.org/presentationml/2006/ole">
            <mc:AlternateContent xmlns:mc="http://schemas.openxmlformats.org/markup-compatibility/2006">
              <mc:Choice xmlns:v="urn:schemas-microsoft-com:vml" Requires="v">
                <p:oleObj spid="_x0000_s261163" name="Equation" r:id="rId14" imgW="812447" imgH="228501" progId="Equation.3">
                  <p:embed/>
                </p:oleObj>
              </mc:Choice>
              <mc:Fallback>
                <p:oleObj name="Equation" r:id="rId14" imgW="812447" imgH="228501" progId="Equation.3">
                  <p:embed/>
                  <p:pic>
                    <p:nvPicPr>
                      <p:cNvPr id="6169" name="Object 25">
                        <a:extLst>
                          <a:ext uri="{FF2B5EF4-FFF2-40B4-BE49-F238E27FC236}">
                            <a16:creationId xmlns:a16="http://schemas.microsoft.com/office/drawing/2014/main" id="{C6269A24-1AC1-4579-B2FD-800D0A4643A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59632" y="1581210"/>
                        <a:ext cx="1905000" cy="53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72" name="Rectangle 28">
            <a:extLst>
              <a:ext uri="{FF2B5EF4-FFF2-40B4-BE49-F238E27FC236}">
                <a16:creationId xmlns:a16="http://schemas.microsoft.com/office/drawing/2014/main" id="{69B8D4AE-D002-48DB-866E-B6811C27B65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tr-TR"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09A6736-8777-4B31-ACF4-584A2453B169}"/>
                  </a:ext>
                </a:extLst>
              </p:cNvPr>
              <p:cNvSpPr/>
              <p:nvPr/>
            </p:nvSpPr>
            <p:spPr>
              <a:xfrm>
                <a:off x="-396552" y="3138768"/>
                <a:ext cx="6408712" cy="6580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𝐴</m:t>
                          </m:r>
                        </m:e>
                        <m:sub>
                          <m:r>
                            <a:rPr lang="tr-TR" i="1">
                              <a:solidFill>
                                <a:srgbClr val="000000"/>
                              </a:solidFill>
                              <a:latin typeface="Cambria Math" panose="02040503050406030204" pitchFamily="18" charset="0"/>
                            </a:rPr>
                            <m:t>𝑉</m:t>
                          </m:r>
                        </m:sub>
                      </m:sSub>
                      <m:r>
                        <a:rPr lang="tr-TR" i="1">
                          <a:solidFill>
                            <a:srgbClr val="000000"/>
                          </a:solidFill>
                          <a:latin typeface="Cambria Math" panose="02040503050406030204" pitchFamily="18" charset="0"/>
                        </a:rPr>
                        <m:t>=</m:t>
                      </m:r>
                      <m:f>
                        <m:fPr>
                          <m:ctrlPr>
                            <a:rPr lang="tr-TR" i="1">
                              <a:solidFill>
                                <a:srgbClr val="000000"/>
                              </a:solidFill>
                              <a:latin typeface="Cambria Math" panose="02040503050406030204" pitchFamily="18" charset="0"/>
                            </a:rPr>
                          </m:ctrlPr>
                        </m:fPr>
                        <m:num>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𝑉</m:t>
                              </m:r>
                            </m:e>
                            <m:sub>
                              <m:r>
                                <a:rPr lang="tr-TR" i="1">
                                  <a:solidFill>
                                    <a:srgbClr val="000000"/>
                                  </a:solidFill>
                                  <a:latin typeface="Cambria Math" panose="02040503050406030204" pitchFamily="18" charset="0"/>
                                </a:rPr>
                                <m:t>𝑜</m:t>
                              </m:r>
                            </m:sub>
                          </m:sSub>
                        </m:num>
                        <m:den>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𝑉</m:t>
                              </m:r>
                            </m:e>
                            <m:sub>
                              <m:r>
                                <a:rPr lang="tr-TR" i="1">
                                  <a:solidFill>
                                    <a:srgbClr val="000000"/>
                                  </a:solidFill>
                                  <a:latin typeface="Cambria Math" panose="02040503050406030204" pitchFamily="18" charset="0"/>
                                </a:rPr>
                                <m:t>𝑆</m:t>
                              </m:r>
                            </m:sub>
                          </m:sSub>
                        </m:den>
                      </m:f>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𝑔</m:t>
                          </m:r>
                        </m:e>
                        <m:sub>
                          <m:r>
                            <a:rPr lang="tr-TR" i="1">
                              <a:solidFill>
                                <a:srgbClr val="000000"/>
                              </a:solidFill>
                              <a:latin typeface="Cambria Math" panose="02040503050406030204" pitchFamily="18" charset="0"/>
                            </a:rPr>
                            <m:t>𝑚</m:t>
                          </m:r>
                          <m:r>
                            <a:rPr lang="tr-TR" i="1">
                              <a:solidFill>
                                <a:srgbClr val="000000"/>
                              </a:solidFill>
                              <a:latin typeface="Cambria Math" panose="02040503050406030204" pitchFamily="18" charset="0"/>
                            </a:rPr>
                            <m:t>1</m:t>
                          </m:r>
                        </m:sub>
                      </m:sSub>
                      <m:r>
                        <a:rPr lang="tr-TR" i="1">
                          <a:solidFill>
                            <a:srgbClr val="000000"/>
                          </a:solidFill>
                          <a:latin typeface="Cambria Math" panose="02040503050406030204" pitchFamily="18" charset="0"/>
                        </a:rPr>
                        <m:t> (</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𝐶</m:t>
                          </m:r>
                          <m:r>
                            <a:rPr lang="tr-TR" i="1">
                              <a:solidFill>
                                <a:srgbClr val="000000"/>
                              </a:solidFill>
                              <a:latin typeface="Cambria Math" panose="02040503050406030204" pitchFamily="18" charset="0"/>
                            </a:rPr>
                            <m:t>1</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𝑟</m:t>
                          </m:r>
                        </m:e>
                        <m:sub>
                          <m:r>
                            <a:rPr lang="tr-TR" i="1">
                              <a:solidFill>
                                <a:srgbClr val="000000"/>
                              </a:solidFill>
                              <a:latin typeface="Cambria Math" panose="02040503050406030204" pitchFamily="18" charset="0"/>
                            </a:rPr>
                            <m:t>𝜋</m:t>
                          </m:r>
                          <m:r>
                            <a:rPr lang="tr-TR" i="1">
                              <a:solidFill>
                                <a:srgbClr val="000000"/>
                              </a:solidFill>
                              <a:latin typeface="Cambria Math" panose="02040503050406030204" pitchFamily="18" charset="0"/>
                            </a:rPr>
                            <m:t>2</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𝑔</m:t>
                          </m:r>
                        </m:e>
                        <m:sub>
                          <m:r>
                            <a:rPr lang="tr-TR" i="1">
                              <a:solidFill>
                                <a:srgbClr val="000000"/>
                              </a:solidFill>
                              <a:latin typeface="Cambria Math" panose="02040503050406030204" pitchFamily="18" charset="0"/>
                            </a:rPr>
                            <m:t>𝑚</m:t>
                          </m:r>
                          <m:r>
                            <a:rPr lang="tr-TR" i="1">
                              <a:solidFill>
                                <a:srgbClr val="000000"/>
                              </a:solidFill>
                              <a:latin typeface="Cambria Math" panose="02040503050406030204" pitchFamily="18" charset="0"/>
                            </a:rPr>
                            <m:t>2</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𝐶</m:t>
                          </m:r>
                          <m:r>
                            <a:rPr lang="tr-TR" i="1">
                              <a:solidFill>
                                <a:srgbClr val="000000"/>
                              </a:solidFill>
                              <a:latin typeface="Cambria Math" panose="02040503050406030204" pitchFamily="18" charset="0"/>
                            </a:rPr>
                            <m:t>2</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𝐿</m:t>
                          </m:r>
                        </m:sub>
                      </m:sSub>
                      <m:r>
                        <a:rPr lang="tr-TR" i="1">
                          <a:solidFill>
                            <a:srgbClr val="000000"/>
                          </a:solidFill>
                          <a:latin typeface="Cambria Math" panose="02040503050406030204" pitchFamily="18" charset="0"/>
                        </a:rPr>
                        <m:t>)(</m:t>
                      </m:r>
                      <m:f>
                        <m:fPr>
                          <m:ctrlPr>
                            <a:rPr lang="tr-TR" i="1">
                              <a:solidFill>
                                <a:srgbClr val="000000"/>
                              </a:solidFill>
                              <a:latin typeface="Cambria Math" panose="02040503050406030204" pitchFamily="18" charset="0"/>
                            </a:rPr>
                          </m:ctrlPr>
                        </m:fPr>
                        <m:num>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𝑖𝑠</m:t>
                              </m:r>
                            </m:sub>
                          </m:sSub>
                        </m:num>
                        <m:den>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𝑖𝑠</m:t>
                              </m:r>
                              <m:r>
                                <a:rPr lang="tr-TR" i="1">
                                  <a:solidFill>
                                    <a:srgbClr val="000000"/>
                                  </a:solidFill>
                                  <a:latin typeface="Cambria Math" panose="02040503050406030204" pitchFamily="18" charset="0"/>
                                </a:rPr>
                                <m:t>+</m:t>
                              </m:r>
                            </m:sub>
                          </m:sSub>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𝑆</m:t>
                              </m:r>
                            </m:sub>
                          </m:sSub>
                        </m:den>
                      </m:f>
                      <m:r>
                        <a:rPr lang="tr-TR" i="1">
                          <a:solidFill>
                            <a:srgbClr val="000000"/>
                          </a:solidFill>
                          <a:latin typeface="Cambria Math" panose="02040503050406030204" pitchFamily="18" charset="0"/>
                        </a:rPr>
                        <m:t>)</m:t>
                      </m:r>
                    </m:oMath>
                  </m:oMathPara>
                </a14:m>
                <a:endParaRPr lang="tr-TR" dirty="0"/>
              </a:p>
            </p:txBody>
          </p:sp>
        </mc:Choice>
        <mc:Fallback xmlns="">
          <p:sp>
            <p:nvSpPr>
              <p:cNvPr id="4" name="Rectangle 3">
                <a:extLst>
                  <a:ext uri="{FF2B5EF4-FFF2-40B4-BE49-F238E27FC236}">
                    <a16:creationId xmlns:a16="http://schemas.microsoft.com/office/drawing/2014/main" id="{B09A6736-8777-4B31-ACF4-584A2453B169}"/>
                  </a:ext>
                </a:extLst>
              </p:cNvPr>
              <p:cNvSpPr>
                <a:spLocks noRot="1" noChangeAspect="1" noMove="1" noResize="1" noEditPoints="1" noAdjustHandles="1" noChangeArrowheads="1" noChangeShapeType="1" noTextEdit="1"/>
              </p:cNvSpPr>
              <p:nvPr/>
            </p:nvSpPr>
            <p:spPr>
              <a:xfrm>
                <a:off x="-396552" y="3138768"/>
                <a:ext cx="6408712" cy="658001"/>
              </a:xfrm>
              <a:prstGeom prst="rect">
                <a:avLst/>
              </a:prstGeom>
              <a:blipFill>
                <a:blip r:embed="rId16"/>
                <a:stretch>
                  <a:fillRect/>
                </a:stretch>
              </a:blipFill>
            </p:spPr>
            <p:txBody>
              <a:bodyPr/>
              <a:lstStyle/>
              <a:p>
                <a:r>
                  <a:rPr lang="tr-TR">
                    <a:noFill/>
                  </a:rPr>
                  <a:t> </a:t>
                </a:r>
              </a:p>
            </p:txBody>
          </p:sp>
        </mc:Fallback>
      </mc:AlternateContent>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38F8319F-2035-40CB-AC33-3BA950DE946D}"/>
              </a:ext>
            </a:extLst>
          </p:cNvPr>
          <p:cNvSpPr>
            <a:spLocks noChangeArrowheads="1"/>
          </p:cNvSpPr>
          <p:nvPr/>
        </p:nvSpPr>
        <p:spPr bwMode="auto">
          <a:xfrm>
            <a:off x="0" y="0"/>
            <a:ext cx="685800" cy="68580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9459" name="Rectangle 3">
            <a:extLst>
              <a:ext uri="{FF2B5EF4-FFF2-40B4-BE49-F238E27FC236}">
                <a16:creationId xmlns:a16="http://schemas.microsoft.com/office/drawing/2014/main" id="{F8016906-60C6-46CA-8FDF-8794028C309A}"/>
              </a:ext>
            </a:extLst>
          </p:cNvPr>
          <p:cNvSpPr>
            <a:spLocks noChangeArrowheads="1"/>
          </p:cNvSpPr>
          <p:nvPr/>
        </p:nvSpPr>
        <p:spPr bwMode="auto">
          <a:xfrm>
            <a:off x="0" y="762000"/>
            <a:ext cx="9144000" cy="76200"/>
          </a:xfrm>
          <a:prstGeom prst="rect">
            <a:avLst/>
          </a:prstGeom>
          <a:gradFill rotWithShape="1">
            <a:gsLst>
              <a:gs pos="0">
                <a:schemeClr val="accent1"/>
              </a:gs>
              <a:gs pos="100000">
                <a:schemeClr val="accent1">
                  <a:gamma/>
                  <a:shade val="46275"/>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tr-TR" altLang="tr-TR" sz="1400" i="1"/>
          </a:p>
        </p:txBody>
      </p:sp>
      <p:sp>
        <p:nvSpPr>
          <p:cNvPr id="19461" name="Text Box 5">
            <a:extLst>
              <a:ext uri="{FF2B5EF4-FFF2-40B4-BE49-F238E27FC236}">
                <a16:creationId xmlns:a16="http://schemas.microsoft.com/office/drawing/2014/main" id="{936CDA46-30CD-4F19-9203-D3B414A79561}"/>
              </a:ext>
            </a:extLst>
          </p:cNvPr>
          <p:cNvSpPr txBox="1">
            <a:spLocks noChangeArrowheads="1"/>
          </p:cNvSpPr>
          <p:nvPr/>
        </p:nvSpPr>
        <p:spPr bwMode="auto">
          <a:xfrm>
            <a:off x="704461" y="110659"/>
            <a:ext cx="18101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tr-TR" sz="2800" b="1" dirty="0">
                <a:latin typeface="Comic Sans MS" panose="030F0702030302020204" pitchFamily="66" charset="0"/>
              </a:rPr>
              <a:t>Exercise </a:t>
            </a:r>
          </a:p>
        </p:txBody>
      </p:sp>
      <p:sp>
        <p:nvSpPr>
          <p:cNvPr id="19463" name="Rectangle 7">
            <a:extLst>
              <a:ext uri="{FF2B5EF4-FFF2-40B4-BE49-F238E27FC236}">
                <a16:creationId xmlns:a16="http://schemas.microsoft.com/office/drawing/2014/main" id="{22850ADA-A0E7-4B7E-BED0-2861BC54E05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19465" name="Rectangle 9">
            <a:extLst>
              <a:ext uri="{FF2B5EF4-FFF2-40B4-BE49-F238E27FC236}">
                <a16:creationId xmlns:a16="http://schemas.microsoft.com/office/drawing/2014/main" id="{C77D8365-5641-4D42-B6F1-EFA6507ACA47}"/>
              </a:ext>
            </a:extLst>
          </p:cNvPr>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19470" name="Rectangle 14">
            <a:extLst>
              <a:ext uri="{FF2B5EF4-FFF2-40B4-BE49-F238E27FC236}">
                <a16:creationId xmlns:a16="http://schemas.microsoft.com/office/drawing/2014/main" id="{5F965A8C-56F6-4F18-8B49-BFBA2F4E1E23}"/>
              </a:ext>
            </a:extLst>
          </p:cNvPr>
          <p:cNvSpPr>
            <a:spLocks noChangeArrowheads="1"/>
          </p:cNvSpPr>
          <p:nvPr/>
        </p:nvSpPr>
        <p:spPr bwMode="auto">
          <a:xfrm>
            <a:off x="0" y="3086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19471" name="Rectangle 15">
            <a:extLst>
              <a:ext uri="{FF2B5EF4-FFF2-40B4-BE49-F238E27FC236}">
                <a16:creationId xmlns:a16="http://schemas.microsoft.com/office/drawing/2014/main" id="{9A307B1A-F2E0-4CFE-9ABB-9EB50973DB5E}"/>
              </a:ext>
            </a:extLst>
          </p:cNvPr>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tr-TR"/>
          </a:p>
        </p:txBody>
      </p:sp>
      <p:sp>
        <p:nvSpPr>
          <p:cNvPr id="19472" name="Rectangle 16">
            <a:extLst>
              <a:ext uri="{FF2B5EF4-FFF2-40B4-BE49-F238E27FC236}">
                <a16:creationId xmlns:a16="http://schemas.microsoft.com/office/drawing/2014/main" id="{4E652C52-012B-4D1C-86B5-D6C2B73BE801}"/>
              </a:ext>
            </a:extLst>
          </p:cNvPr>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19473" name="Rectangle 17">
            <a:extLst>
              <a:ext uri="{FF2B5EF4-FFF2-40B4-BE49-F238E27FC236}">
                <a16:creationId xmlns:a16="http://schemas.microsoft.com/office/drawing/2014/main" id="{06823C9B-C3E6-4894-BC6F-DDA07762A6E7}"/>
              </a:ext>
            </a:extLst>
          </p:cNvPr>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19474" name="Rectangle 18">
            <a:extLst>
              <a:ext uri="{FF2B5EF4-FFF2-40B4-BE49-F238E27FC236}">
                <a16:creationId xmlns:a16="http://schemas.microsoft.com/office/drawing/2014/main" id="{1FCF0B72-041F-4C84-A944-2C26C865BF4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19476" name="Rectangle 20">
            <a:extLst>
              <a:ext uri="{FF2B5EF4-FFF2-40B4-BE49-F238E27FC236}">
                <a16:creationId xmlns:a16="http://schemas.microsoft.com/office/drawing/2014/main" id="{C246F372-DC9B-4E86-A2A5-BA714A607B4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19477" name="Rectangle 21">
            <a:extLst>
              <a:ext uri="{FF2B5EF4-FFF2-40B4-BE49-F238E27FC236}">
                <a16:creationId xmlns:a16="http://schemas.microsoft.com/office/drawing/2014/main" id="{561B1B77-2960-4AC0-8AB1-FC5B98D7C75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19479" name="Rectangle 23">
            <a:extLst>
              <a:ext uri="{FF2B5EF4-FFF2-40B4-BE49-F238E27FC236}">
                <a16:creationId xmlns:a16="http://schemas.microsoft.com/office/drawing/2014/main" id="{2C910DE9-A7AF-4D99-8261-6FF7AB80550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pic>
        <p:nvPicPr>
          <p:cNvPr id="19481" name="Picture 25" descr="f_12003">
            <a:extLst>
              <a:ext uri="{FF2B5EF4-FFF2-40B4-BE49-F238E27FC236}">
                <a16:creationId xmlns:a16="http://schemas.microsoft.com/office/drawing/2014/main" id="{CC90F908-E43D-4346-9960-A1DC1912F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111" b="12500"/>
          <a:stretch>
            <a:fillRect/>
          </a:stretch>
        </p:blipFill>
        <p:spPr bwMode="auto">
          <a:xfrm>
            <a:off x="1447800" y="838200"/>
            <a:ext cx="6324600" cy="3221038"/>
          </a:xfrm>
          <a:prstGeom prst="rect">
            <a:avLst/>
          </a:prstGeom>
          <a:noFill/>
          <a:extLst>
            <a:ext uri="{909E8E84-426E-40DD-AFC4-6F175D3DCCD1}">
              <a14:hiddenFill xmlns:a14="http://schemas.microsoft.com/office/drawing/2010/main">
                <a:solidFill>
                  <a:srgbClr val="FFFFFF"/>
                </a:solidFill>
              </a14:hiddenFill>
            </a:ext>
          </a:extLst>
        </p:spPr>
      </p:pic>
      <p:sp>
        <p:nvSpPr>
          <p:cNvPr id="19484" name="Text Box 28">
            <a:extLst>
              <a:ext uri="{FF2B5EF4-FFF2-40B4-BE49-F238E27FC236}">
                <a16:creationId xmlns:a16="http://schemas.microsoft.com/office/drawing/2014/main" id="{2DD98F55-FB7E-461E-B571-640A5DDDD2AA}"/>
              </a:ext>
            </a:extLst>
          </p:cNvPr>
          <p:cNvSpPr txBox="1">
            <a:spLocks noChangeArrowheads="1"/>
          </p:cNvSpPr>
          <p:nvPr/>
        </p:nvSpPr>
        <p:spPr bwMode="auto">
          <a:xfrm>
            <a:off x="838200" y="4065588"/>
            <a:ext cx="7405688"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anose="05000000000000000000" pitchFamily="2" charset="2"/>
              <a:buNone/>
            </a:pPr>
            <a:r>
              <a:rPr lang="en-US" altLang="tr-TR" dirty="0">
                <a:latin typeface="Comic Sans MS" panose="030F0702030302020204" pitchFamily="66" charset="0"/>
              </a:rPr>
              <a:t>Draw the ac equivalent circuit and calculate the voltage gain, input resistance and output resistance for the cascade BJT amplifier in above Figure. Let the parameters are:</a:t>
            </a:r>
          </a:p>
          <a:p>
            <a:pPr>
              <a:buFont typeface="Wingdings" panose="05000000000000000000" pitchFamily="2" charset="2"/>
              <a:buNone/>
            </a:pPr>
            <a:endParaRPr lang="en-US" altLang="tr-TR" dirty="0">
              <a:latin typeface="Comic Sans MS" panose="030F0702030302020204" pitchFamily="66" charset="0"/>
            </a:endParaRPr>
          </a:p>
        </p:txBody>
      </p:sp>
      <p:graphicFrame>
        <p:nvGraphicFramePr>
          <p:cNvPr id="19486" name="Object 30">
            <a:extLst>
              <a:ext uri="{FF2B5EF4-FFF2-40B4-BE49-F238E27FC236}">
                <a16:creationId xmlns:a16="http://schemas.microsoft.com/office/drawing/2014/main" id="{EEDC3498-3F8F-478D-89DD-62D7C6BC4A62}"/>
              </a:ext>
            </a:extLst>
          </p:cNvPr>
          <p:cNvGraphicFramePr>
            <a:graphicFrameLocks noChangeAspect="1"/>
          </p:cNvGraphicFramePr>
          <p:nvPr/>
        </p:nvGraphicFramePr>
        <p:xfrm>
          <a:off x="762000" y="5867400"/>
          <a:ext cx="8077200" cy="422275"/>
        </p:xfrm>
        <a:graphic>
          <a:graphicData uri="http://schemas.openxmlformats.org/presentationml/2006/ole">
            <mc:AlternateContent xmlns:mc="http://schemas.openxmlformats.org/markup-compatibility/2006">
              <mc:Choice xmlns:v="urn:schemas-microsoft-com:vml" Requires="v">
                <p:oleObj spid="_x0000_s262154" name="Equation" r:id="rId4" imgW="4368800" imgH="228600" progId="Equation.3">
                  <p:embed/>
                </p:oleObj>
              </mc:Choice>
              <mc:Fallback>
                <p:oleObj name="Equation" r:id="rId4" imgW="4368800" imgH="228600" progId="Equation.3">
                  <p:embed/>
                  <p:pic>
                    <p:nvPicPr>
                      <p:cNvPr id="19486" name="Object 30">
                        <a:extLst>
                          <a:ext uri="{FF2B5EF4-FFF2-40B4-BE49-F238E27FC236}">
                            <a16:creationId xmlns:a16="http://schemas.microsoft.com/office/drawing/2014/main" id="{EEDC3498-3F8F-478D-89DD-62D7C6BC4A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5867400"/>
                        <a:ext cx="8077200"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87" name="Rectangle 31">
            <a:extLst>
              <a:ext uri="{FF2B5EF4-FFF2-40B4-BE49-F238E27FC236}">
                <a16:creationId xmlns:a16="http://schemas.microsoft.com/office/drawing/2014/main" id="{149CC9DD-B9FD-4158-A498-BF28A3DC1F3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tr-TR"/>
          </a:p>
        </p:txBody>
      </p:sp>
      <p:sp>
        <p:nvSpPr>
          <p:cNvPr id="19488" name="Rectangle 32">
            <a:extLst>
              <a:ext uri="{FF2B5EF4-FFF2-40B4-BE49-F238E27FC236}">
                <a16:creationId xmlns:a16="http://schemas.microsoft.com/office/drawing/2014/main" id="{719726EE-C05F-4513-9EFD-63B1C29AAE07}"/>
              </a:ext>
            </a:extLst>
          </p:cNvPr>
          <p:cNvSpPr>
            <a:spLocks noChangeArrowheads="1"/>
          </p:cNvSpPr>
          <p:nvPr/>
        </p:nvSpPr>
        <p:spPr bwMode="auto">
          <a:xfrm>
            <a:off x="0" y="228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tr-TR"/>
          </a:p>
        </p:txBody>
      </p:sp>
      <p:sp>
        <p:nvSpPr>
          <p:cNvPr id="19490" name="Rectangle 34">
            <a:extLst>
              <a:ext uri="{FF2B5EF4-FFF2-40B4-BE49-F238E27FC236}">
                <a16:creationId xmlns:a16="http://schemas.microsoft.com/office/drawing/2014/main" id="{1EEB4C2F-8D98-4623-A83C-3522B49CF926}"/>
              </a:ext>
            </a:extLst>
          </p:cNvPr>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graphicFrame>
        <p:nvGraphicFramePr>
          <p:cNvPr id="19489" name="Object 33">
            <a:extLst>
              <a:ext uri="{FF2B5EF4-FFF2-40B4-BE49-F238E27FC236}">
                <a16:creationId xmlns:a16="http://schemas.microsoft.com/office/drawing/2014/main" id="{D7C28EB7-F287-401D-8543-E6AFB9A170CC}"/>
              </a:ext>
            </a:extLst>
          </p:cNvPr>
          <p:cNvGraphicFramePr>
            <a:graphicFrameLocks noChangeAspect="1"/>
          </p:cNvGraphicFramePr>
          <p:nvPr/>
        </p:nvGraphicFramePr>
        <p:xfrm>
          <a:off x="914400" y="5181600"/>
          <a:ext cx="7010400" cy="533400"/>
        </p:xfrm>
        <a:graphic>
          <a:graphicData uri="http://schemas.openxmlformats.org/presentationml/2006/ole">
            <mc:AlternateContent xmlns:mc="http://schemas.openxmlformats.org/markup-compatibility/2006">
              <mc:Choice xmlns:v="urn:schemas-microsoft-com:vml" Requires="v">
                <p:oleObj spid="_x0000_s262155" name="Equation" r:id="rId6" imgW="3136900" imgH="241300" progId="Equation.3">
                  <p:embed/>
                </p:oleObj>
              </mc:Choice>
              <mc:Fallback>
                <p:oleObj name="Equation" r:id="rId6" imgW="3136900" imgH="241300" progId="Equation.3">
                  <p:embed/>
                  <p:pic>
                    <p:nvPicPr>
                      <p:cNvPr id="19489" name="Object 33">
                        <a:extLst>
                          <a:ext uri="{FF2B5EF4-FFF2-40B4-BE49-F238E27FC236}">
                            <a16:creationId xmlns:a16="http://schemas.microsoft.com/office/drawing/2014/main" id="{D7C28EB7-F287-401D-8543-E6AFB9A17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5181600"/>
                        <a:ext cx="70104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E6DB238C-B112-471A-B92E-8179C40351EA}"/>
              </a:ext>
            </a:extLst>
          </p:cNvPr>
          <p:cNvSpPr>
            <a:spLocks noChangeArrowheads="1"/>
          </p:cNvSpPr>
          <p:nvPr/>
        </p:nvSpPr>
        <p:spPr bwMode="auto">
          <a:xfrm>
            <a:off x="0" y="0"/>
            <a:ext cx="685800" cy="68580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4579" name="Rectangle 3">
            <a:extLst>
              <a:ext uri="{FF2B5EF4-FFF2-40B4-BE49-F238E27FC236}">
                <a16:creationId xmlns:a16="http://schemas.microsoft.com/office/drawing/2014/main" id="{7FC676E6-9B60-4294-A3EC-B63A09DD0D06}"/>
              </a:ext>
            </a:extLst>
          </p:cNvPr>
          <p:cNvSpPr>
            <a:spLocks noChangeArrowheads="1"/>
          </p:cNvSpPr>
          <p:nvPr/>
        </p:nvSpPr>
        <p:spPr bwMode="auto">
          <a:xfrm>
            <a:off x="0" y="762000"/>
            <a:ext cx="9144000" cy="76200"/>
          </a:xfrm>
          <a:prstGeom prst="rect">
            <a:avLst/>
          </a:prstGeom>
          <a:gradFill rotWithShape="1">
            <a:gsLst>
              <a:gs pos="0">
                <a:schemeClr val="accent1"/>
              </a:gs>
              <a:gs pos="100000">
                <a:schemeClr val="accent1">
                  <a:gamma/>
                  <a:shade val="46275"/>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tr-TR" altLang="tr-TR" sz="1400" i="1"/>
          </a:p>
        </p:txBody>
      </p:sp>
      <p:sp>
        <p:nvSpPr>
          <p:cNvPr id="24582" name="Rectangle 6">
            <a:extLst>
              <a:ext uri="{FF2B5EF4-FFF2-40B4-BE49-F238E27FC236}">
                <a16:creationId xmlns:a16="http://schemas.microsoft.com/office/drawing/2014/main" id="{A9D09E52-79AB-47D8-A6C5-B7FBF8A8F84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4583" name="Rectangle 7">
            <a:extLst>
              <a:ext uri="{FF2B5EF4-FFF2-40B4-BE49-F238E27FC236}">
                <a16:creationId xmlns:a16="http://schemas.microsoft.com/office/drawing/2014/main" id="{F7356D3D-77C7-4443-AA86-591ECEE11F07}"/>
              </a:ext>
            </a:extLst>
          </p:cNvPr>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4584" name="Rectangle 8">
            <a:extLst>
              <a:ext uri="{FF2B5EF4-FFF2-40B4-BE49-F238E27FC236}">
                <a16:creationId xmlns:a16="http://schemas.microsoft.com/office/drawing/2014/main" id="{D5A307DF-16F7-4952-955D-F148480C7EBB}"/>
              </a:ext>
            </a:extLst>
          </p:cNvPr>
          <p:cNvSpPr>
            <a:spLocks noChangeArrowheads="1"/>
          </p:cNvSpPr>
          <p:nvPr/>
        </p:nvSpPr>
        <p:spPr bwMode="auto">
          <a:xfrm>
            <a:off x="0" y="3086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4585" name="Rectangle 9">
            <a:extLst>
              <a:ext uri="{FF2B5EF4-FFF2-40B4-BE49-F238E27FC236}">
                <a16:creationId xmlns:a16="http://schemas.microsoft.com/office/drawing/2014/main" id="{9C6C5902-81CE-44D6-A944-F64B6E455C3F}"/>
              </a:ext>
            </a:extLst>
          </p:cNvPr>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tr-TR"/>
          </a:p>
        </p:txBody>
      </p:sp>
      <p:sp>
        <p:nvSpPr>
          <p:cNvPr id="24586" name="Rectangle 10">
            <a:extLst>
              <a:ext uri="{FF2B5EF4-FFF2-40B4-BE49-F238E27FC236}">
                <a16:creationId xmlns:a16="http://schemas.microsoft.com/office/drawing/2014/main" id="{8E87FE50-A1A3-4E94-9DA5-74BDCD08C95F}"/>
              </a:ext>
            </a:extLst>
          </p:cNvPr>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4587" name="Rectangle 11">
            <a:extLst>
              <a:ext uri="{FF2B5EF4-FFF2-40B4-BE49-F238E27FC236}">
                <a16:creationId xmlns:a16="http://schemas.microsoft.com/office/drawing/2014/main" id="{B16B9CD6-C4B4-403F-96A7-CC11125B7710}"/>
              </a:ext>
            </a:extLst>
          </p:cNvPr>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tr-TR" altLang="tr-TR"/>
          </a:p>
        </p:txBody>
      </p:sp>
      <p:sp>
        <p:nvSpPr>
          <p:cNvPr id="24588" name="Rectangle 12">
            <a:extLst>
              <a:ext uri="{FF2B5EF4-FFF2-40B4-BE49-F238E27FC236}">
                <a16:creationId xmlns:a16="http://schemas.microsoft.com/office/drawing/2014/main" id="{76A4951C-CD18-4B1A-8D35-CDECDA395A3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4589" name="Rectangle 13">
            <a:extLst>
              <a:ext uri="{FF2B5EF4-FFF2-40B4-BE49-F238E27FC236}">
                <a16:creationId xmlns:a16="http://schemas.microsoft.com/office/drawing/2014/main" id="{73EDFAD1-BE76-4816-8C47-3356E18561B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4590" name="Rectangle 14">
            <a:extLst>
              <a:ext uri="{FF2B5EF4-FFF2-40B4-BE49-F238E27FC236}">
                <a16:creationId xmlns:a16="http://schemas.microsoft.com/office/drawing/2014/main" id="{E00AF888-C056-4E91-8C62-16291A3F8B3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4591" name="Rectangle 15">
            <a:extLst>
              <a:ext uri="{FF2B5EF4-FFF2-40B4-BE49-F238E27FC236}">
                <a16:creationId xmlns:a16="http://schemas.microsoft.com/office/drawing/2014/main" id="{C9F5028D-5029-4923-856B-4C4DB5BE12C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4593" name="Rectangle 17">
            <a:extLst>
              <a:ext uri="{FF2B5EF4-FFF2-40B4-BE49-F238E27FC236}">
                <a16:creationId xmlns:a16="http://schemas.microsoft.com/office/drawing/2014/main" id="{F1301FC9-CC9D-470F-A0B6-E4A80309E995}"/>
              </a:ext>
            </a:extLst>
          </p:cNvPr>
          <p:cNvSpPr>
            <a:spLocks noChangeArrowheads="1"/>
          </p:cNvSpPr>
          <p:nvPr/>
        </p:nvSpPr>
        <p:spPr bwMode="auto">
          <a:xfrm>
            <a:off x="0" y="2957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4597" name="Rectangle 21">
            <a:extLst>
              <a:ext uri="{FF2B5EF4-FFF2-40B4-BE49-F238E27FC236}">
                <a16:creationId xmlns:a16="http://schemas.microsoft.com/office/drawing/2014/main" id="{1F979DEA-CA78-48FE-BE6B-63C92CA2381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4598" name="Rectangle 22">
            <a:extLst>
              <a:ext uri="{FF2B5EF4-FFF2-40B4-BE49-F238E27FC236}">
                <a16:creationId xmlns:a16="http://schemas.microsoft.com/office/drawing/2014/main" id="{5BB2B8AF-47B4-4840-BB51-9D196F0DA1F3}"/>
              </a:ext>
            </a:extLst>
          </p:cNvPr>
          <p:cNvSpPr>
            <a:spLocks noChangeArrowheads="1"/>
          </p:cNvSpPr>
          <p:nvPr/>
        </p:nvSpPr>
        <p:spPr bwMode="auto">
          <a:xfrm>
            <a:off x="0" y="419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tr-TR"/>
          </a:p>
        </p:txBody>
      </p:sp>
      <p:sp>
        <p:nvSpPr>
          <p:cNvPr id="24599" name="Rectangle 23">
            <a:extLst>
              <a:ext uri="{FF2B5EF4-FFF2-40B4-BE49-F238E27FC236}">
                <a16:creationId xmlns:a16="http://schemas.microsoft.com/office/drawing/2014/main" id="{D6E0CDB7-AC5B-417F-9680-D4F7909D5CF6}"/>
              </a:ext>
            </a:extLst>
          </p:cNvPr>
          <p:cNvSpPr>
            <a:spLocks noChangeArrowheads="1"/>
          </p:cNvSpPr>
          <p:nvPr/>
        </p:nvSpPr>
        <p:spPr bwMode="auto">
          <a:xfrm>
            <a:off x="0" y="647700"/>
            <a:ext cx="2270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tr-TR" sz="1200">
                <a:cs typeface="Times New Roman" panose="02020603050405020304" pitchFamily="18" charset="0"/>
              </a:rPr>
              <a:t> </a:t>
            </a:r>
            <a:endParaRPr lang="en-US" altLang="tr-TR"/>
          </a:p>
        </p:txBody>
      </p:sp>
      <p:sp>
        <p:nvSpPr>
          <p:cNvPr id="24600" name="Rectangle 24">
            <a:extLst>
              <a:ext uri="{FF2B5EF4-FFF2-40B4-BE49-F238E27FC236}">
                <a16:creationId xmlns:a16="http://schemas.microsoft.com/office/drawing/2014/main" id="{BC378557-485E-4AE8-BB1D-7B9DFA819615}"/>
              </a:ext>
            </a:extLst>
          </p:cNvPr>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4601" name="Rectangle 25">
            <a:extLst>
              <a:ext uri="{FF2B5EF4-FFF2-40B4-BE49-F238E27FC236}">
                <a16:creationId xmlns:a16="http://schemas.microsoft.com/office/drawing/2014/main" id="{D31CCA63-17F5-49D0-8A45-591DACEA7F4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4603" name="Rectangle 27">
            <a:extLst>
              <a:ext uri="{FF2B5EF4-FFF2-40B4-BE49-F238E27FC236}">
                <a16:creationId xmlns:a16="http://schemas.microsoft.com/office/drawing/2014/main" id="{FB1EDD60-6966-419E-8270-FE780FB0467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graphicFrame>
        <p:nvGraphicFramePr>
          <p:cNvPr id="24606" name="Object 30">
            <a:extLst>
              <a:ext uri="{FF2B5EF4-FFF2-40B4-BE49-F238E27FC236}">
                <a16:creationId xmlns:a16="http://schemas.microsoft.com/office/drawing/2014/main" id="{FF5CFA65-8057-4957-93BB-D8E3683A6AB2}"/>
              </a:ext>
            </a:extLst>
          </p:cNvPr>
          <p:cNvGraphicFramePr>
            <a:graphicFrameLocks noChangeAspect="1"/>
          </p:cNvGraphicFramePr>
          <p:nvPr/>
        </p:nvGraphicFramePr>
        <p:xfrm>
          <a:off x="685800" y="1295400"/>
          <a:ext cx="8001000" cy="3365500"/>
        </p:xfrm>
        <a:graphic>
          <a:graphicData uri="http://schemas.openxmlformats.org/presentationml/2006/ole">
            <mc:AlternateContent xmlns:mc="http://schemas.openxmlformats.org/markup-compatibility/2006">
              <mc:Choice xmlns:v="urn:schemas-microsoft-com:vml" Requires="v">
                <p:oleObj spid="_x0000_s263174" name="Visio" r:id="rId3" imgW="6162469" imgH="2593112" progId="Visio.Drawing.11">
                  <p:embed/>
                </p:oleObj>
              </mc:Choice>
              <mc:Fallback>
                <p:oleObj name="Visio" r:id="rId3" imgW="6162469" imgH="2593112" progId="Visio.Drawing.11">
                  <p:embed/>
                  <p:pic>
                    <p:nvPicPr>
                      <p:cNvPr id="24606" name="Object 30">
                        <a:extLst>
                          <a:ext uri="{FF2B5EF4-FFF2-40B4-BE49-F238E27FC236}">
                            <a16:creationId xmlns:a16="http://schemas.microsoft.com/office/drawing/2014/main" id="{FF5CFA65-8057-4957-93BB-D8E3683A6A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295400"/>
                        <a:ext cx="8001000" cy="336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607" name="Line 31">
            <a:extLst>
              <a:ext uri="{FF2B5EF4-FFF2-40B4-BE49-F238E27FC236}">
                <a16:creationId xmlns:a16="http://schemas.microsoft.com/office/drawing/2014/main" id="{63A64D98-9F7F-4D2C-9D7D-CE409334D46B}"/>
              </a:ext>
            </a:extLst>
          </p:cNvPr>
          <p:cNvSpPr>
            <a:spLocks noChangeShapeType="1"/>
          </p:cNvSpPr>
          <p:nvPr/>
        </p:nvSpPr>
        <p:spPr bwMode="auto">
          <a:xfrm>
            <a:off x="1285875" y="16002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24608" name="Line 32">
            <a:extLst>
              <a:ext uri="{FF2B5EF4-FFF2-40B4-BE49-F238E27FC236}">
                <a16:creationId xmlns:a16="http://schemas.microsoft.com/office/drawing/2014/main" id="{30E7CA9A-8FAC-4371-A703-C1DC85FFEDB3}"/>
              </a:ext>
            </a:extLst>
          </p:cNvPr>
          <p:cNvSpPr>
            <a:spLocks noChangeShapeType="1"/>
          </p:cNvSpPr>
          <p:nvPr/>
        </p:nvSpPr>
        <p:spPr bwMode="auto">
          <a:xfrm>
            <a:off x="1285875" y="205740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24609" name="Line 33">
            <a:extLst>
              <a:ext uri="{FF2B5EF4-FFF2-40B4-BE49-F238E27FC236}">
                <a16:creationId xmlns:a16="http://schemas.microsoft.com/office/drawing/2014/main" id="{2CBF5279-E74C-4039-BC5A-57FEB2F5C384}"/>
              </a:ext>
            </a:extLst>
          </p:cNvPr>
          <p:cNvSpPr>
            <a:spLocks noChangeShapeType="1"/>
          </p:cNvSpPr>
          <p:nvPr/>
        </p:nvSpPr>
        <p:spPr bwMode="auto">
          <a:xfrm>
            <a:off x="8153400" y="17526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24610" name="Line 34">
            <a:extLst>
              <a:ext uri="{FF2B5EF4-FFF2-40B4-BE49-F238E27FC236}">
                <a16:creationId xmlns:a16="http://schemas.microsoft.com/office/drawing/2014/main" id="{B37FFF62-AFBD-4A12-BE1D-6976F9773018}"/>
              </a:ext>
            </a:extLst>
          </p:cNvPr>
          <p:cNvSpPr>
            <a:spLocks noChangeShapeType="1"/>
          </p:cNvSpPr>
          <p:nvPr/>
        </p:nvSpPr>
        <p:spPr bwMode="auto">
          <a:xfrm flipH="1">
            <a:off x="7924800" y="21336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24611" name="Line 35">
            <a:extLst>
              <a:ext uri="{FF2B5EF4-FFF2-40B4-BE49-F238E27FC236}">
                <a16:creationId xmlns:a16="http://schemas.microsoft.com/office/drawing/2014/main" id="{3DD0CD63-D854-4507-814D-A7DA93840BDC}"/>
              </a:ext>
            </a:extLst>
          </p:cNvPr>
          <p:cNvSpPr>
            <a:spLocks noChangeShapeType="1"/>
          </p:cNvSpPr>
          <p:nvPr/>
        </p:nvSpPr>
        <p:spPr bwMode="auto">
          <a:xfrm>
            <a:off x="3767138" y="22098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24612" name="Line 36">
            <a:extLst>
              <a:ext uri="{FF2B5EF4-FFF2-40B4-BE49-F238E27FC236}">
                <a16:creationId xmlns:a16="http://schemas.microsoft.com/office/drawing/2014/main" id="{0BB8FB7E-7D28-4AD5-8A72-3927DCC6E8EB}"/>
              </a:ext>
            </a:extLst>
          </p:cNvPr>
          <p:cNvSpPr>
            <a:spLocks noChangeShapeType="1"/>
          </p:cNvSpPr>
          <p:nvPr/>
        </p:nvSpPr>
        <p:spPr bwMode="auto">
          <a:xfrm>
            <a:off x="7100888" y="2414588"/>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24613" name="Text Box 37">
            <a:extLst>
              <a:ext uri="{FF2B5EF4-FFF2-40B4-BE49-F238E27FC236}">
                <a16:creationId xmlns:a16="http://schemas.microsoft.com/office/drawing/2014/main" id="{BCEC6DD2-3718-41E6-9DFA-5A7D5EA03138}"/>
              </a:ext>
            </a:extLst>
          </p:cNvPr>
          <p:cNvSpPr txBox="1">
            <a:spLocks noChangeArrowheads="1"/>
          </p:cNvSpPr>
          <p:nvPr/>
        </p:nvSpPr>
        <p:spPr bwMode="auto">
          <a:xfrm>
            <a:off x="2422525" y="5218113"/>
            <a:ext cx="47676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tr-TR">
                <a:latin typeface="Comic Sans MS" panose="030F0702030302020204" pitchFamily="66" charset="0"/>
              </a:rPr>
              <a:t>Ac equivalent circuit for cascade amplifier</a:t>
            </a:r>
          </a:p>
        </p:txBody>
      </p:sp>
      <p:sp>
        <p:nvSpPr>
          <p:cNvPr id="30" name="Text Box 5">
            <a:extLst>
              <a:ext uri="{FF2B5EF4-FFF2-40B4-BE49-F238E27FC236}">
                <a16:creationId xmlns:a16="http://schemas.microsoft.com/office/drawing/2014/main" id="{AB0BD520-6E59-4386-AB6A-360BE0D1435E}"/>
              </a:ext>
            </a:extLst>
          </p:cNvPr>
          <p:cNvSpPr txBox="1">
            <a:spLocks noChangeArrowheads="1"/>
          </p:cNvSpPr>
          <p:nvPr/>
        </p:nvSpPr>
        <p:spPr bwMode="auto">
          <a:xfrm>
            <a:off x="685800" y="152401"/>
            <a:ext cx="170912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tr-TR" sz="2800" b="1" dirty="0">
                <a:latin typeface="Comic Sans MS" panose="030F0702030302020204" pitchFamily="66" charset="0"/>
              </a:rPr>
              <a:t>Solution:</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63B39A3D-B4E3-4DBC-BF24-9402C39FB5F2}"/>
              </a:ext>
            </a:extLst>
          </p:cNvPr>
          <p:cNvSpPr>
            <a:spLocks noChangeArrowheads="1"/>
          </p:cNvSpPr>
          <p:nvPr/>
        </p:nvSpPr>
        <p:spPr bwMode="auto">
          <a:xfrm>
            <a:off x="0" y="0"/>
            <a:ext cx="685800" cy="68580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483" name="Rectangle 3">
            <a:extLst>
              <a:ext uri="{FF2B5EF4-FFF2-40B4-BE49-F238E27FC236}">
                <a16:creationId xmlns:a16="http://schemas.microsoft.com/office/drawing/2014/main" id="{8B0C8A16-4816-49F5-8ACD-B8365471DE50}"/>
              </a:ext>
            </a:extLst>
          </p:cNvPr>
          <p:cNvSpPr>
            <a:spLocks noChangeArrowheads="1"/>
          </p:cNvSpPr>
          <p:nvPr/>
        </p:nvSpPr>
        <p:spPr bwMode="auto">
          <a:xfrm>
            <a:off x="0" y="762000"/>
            <a:ext cx="9144000" cy="76200"/>
          </a:xfrm>
          <a:prstGeom prst="rect">
            <a:avLst/>
          </a:prstGeom>
          <a:gradFill rotWithShape="1">
            <a:gsLst>
              <a:gs pos="0">
                <a:schemeClr val="accent1"/>
              </a:gs>
              <a:gs pos="100000">
                <a:schemeClr val="accent1">
                  <a:gamma/>
                  <a:shade val="46275"/>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tr-TR" altLang="tr-TR" sz="1400" i="1">
              <a:latin typeface="Comic Sans MS" panose="030F0702030302020204" pitchFamily="66" charset="0"/>
            </a:endParaRPr>
          </a:p>
        </p:txBody>
      </p:sp>
      <p:sp>
        <p:nvSpPr>
          <p:cNvPr id="20485" name="Text Box 5">
            <a:extLst>
              <a:ext uri="{FF2B5EF4-FFF2-40B4-BE49-F238E27FC236}">
                <a16:creationId xmlns:a16="http://schemas.microsoft.com/office/drawing/2014/main" id="{C923CFBF-48DD-4BA4-9E07-FBBAC08D8585}"/>
              </a:ext>
            </a:extLst>
          </p:cNvPr>
          <p:cNvSpPr txBox="1">
            <a:spLocks noChangeArrowheads="1"/>
          </p:cNvSpPr>
          <p:nvPr/>
        </p:nvSpPr>
        <p:spPr bwMode="auto">
          <a:xfrm>
            <a:off x="685800" y="152401"/>
            <a:ext cx="170912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tr-TR" sz="2800" b="1" dirty="0">
                <a:latin typeface="Comic Sans MS" panose="030F0702030302020204" pitchFamily="66" charset="0"/>
              </a:rPr>
              <a:t>Solution:</a:t>
            </a:r>
          </a:p>
        </p:txBody>
      </p:sp>
      <p:sp>
        <p:nvSpPr>
          <p:cNvPr id="20486" name="Rectangle 6">
            <a:extLst>
              <a:ext uri="{FF2B5EF4-FFF2-40B4-BE49-F238E27FC236}">
                <a16:creationId xmlns:a16="http://schemas.microsoft.com/office/drawing/2014/main" id="{FCE90D0D-4FF6-4CBD-BEC8-BE2BE4208D1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0487" name="Rectangle 7">
            <a:extLst>
              <a:ext uri="{FF2B5EF4-FFF2-40B4-BE49-F238E27FC236}">
                <a16:creationId xmlns:a16="http://schemas.microsoft.com/office/drawing/2014/main" id="{DF4C65B4-70FD-4F06-A6FA-ACBF2795FBBA}"/>
              </a:ext>
            </a:extLst>
          </p:cNvPr>
          <p:cNvSpPr>
            <a:spLocks noChangeArrowheads="1"/>
          </p:cNvSpPr>
          <p:nvPr/>
        </p:nvSpPr>
        <p:spPr bwMode="auto">
          <a:xfrm>
            <a:off x="0" y="3130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0488" name="Rectangle 8">
            <a:extLst>
              <a:ext uri="{FF2B5EF4-FFF2-40B4-BE49-F238E27FC236}">
                <a16:creationId xmlns:a16="http://schemas.microsoft.com/office/drawing/2014/main" id="{235F97D6-76EC-4686-B923-D7063FAAC6E3}"/>
              </a:ext>
            </a:extLst>
          </p:cNvPr>
          <p:cNvSpPr>
            <a:spLocks noChangeArrowheads="1"/>
          </p:cNvSpPr>
          <p:nvPr/>
        </p:nvSpPr>
        <p:spPr bwMode="auto">
          <a:xfrm>
            <a:off x="0" y="2901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0489" name="Rectangle 9">
            <a:extLst>
              <a:ext uri="{FF2B5EF4-FFF2-40B4-BE49-F238E27FC236}">
                <a16:creationId xmlns:a16="http://schemas.microsoft.com/office/drawing/2014/main" id="{04918505-6150-4DFA-AC3B-9DC0747EA9A7}"/>
              </a:ext>
            </a:extLst>
          </p:cNvPr>
          <p:cNvSpPr>
            <a:spLocks noChangeArrowheads="1"/>
          </p:cNvSpPr>
          <p:nvPr/>
        </p:nvSpPr>
        <p:spPr bwMode="auto">
          <a:xfrm>
            <a:off x="0" y="3130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tr-TR">
              <a:latin typeface="Comic Sans MS" panose="030F0702030302020204" pitchFamily="66" charset="0"/>
            </a:endParaRPr>
          </a:p>
        </p:txBody>
      </p:sp>
      <p:sp>
        <p:nvSpPr>
          <p:cNvPr id="20490" name="Rectangle 10">
            <a:extLst>
              <a:ext uri="{FF2B5EF4-FFF2-40B4-BE49-F238E27FC236}">
                <a16:creationId xmlns:a16="http://schemas.microsoft.com/office/drawing/2014/main" id="{8C267251-4494-430D-8B5A-E9CEB248847D}"/>
              </a:ext>
            </a:extLst>
          </p:cNvPr>
          <p:cNvSpPr>
            <a:spLocks noChangeArrowheads="1"/>
          </p:cNvSpPr>
          <p:nvPr/>
        </p:nvSpPr>
        <p:spPr bwMode="auto">
          <a:xfrm>
            <a:off x="0" y="3130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0491" name="Rectangle 11">
            <a:extLst>
              <a:ext uri="{FF2B5EF4-FFF2-40B4-BE49-F238E27FC236}">
                <a16:creationId xmlns:a16="http://schemas.microsoft.com/office/drawing/2014/main" id="{5EBF76BE-C885-4321-87DA-48DC1805B54A}"/>
              </a:ext>
            </a:extLst>
          </p:cNvPr>
          <p:cNvSpPr>
            <a:spLocks noChangeArrowheads="1"/>
          </p:cNvSpPr>
          <p:nvPr/>
        </p:nvSpPr>
        <p:spPr bwMode="auto">
          <a:xfrm>
            <a:off x="0" y="3130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0492" name="Rectangle 12">
            <a:extLst>
              <a:ext uri="{FF2B5EF4-FFF2-40B4-BE49-F238E27FC236}">
                <a16:creationId xmlns:a16="http://schemas.microsoft.com/office/drawing/2014/main" id="{72780CF9-9FA1-4C41-8D57-AB9D1B4B558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0493" name="Rectangle 13">
            <a:extLst>
              <a:ext uri="{FF2B5EF4-FFF2-40B4-BE49-F238E27FC236}">
                <a16:creationId xmlns:a16="http://schemas.microsoft.com/office/drawing/2014/main" id="{976374C1-D8CC-42E1-AA82-7728E9C1710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0494" name="Rectangle 14">
            <a:extLst>
              <a:ext uri="{FF2B5EF4-FFF2-40B4-BE49-F238E27FC236}">
                <a16:creationId xmlns:a16="http://schemas.microsoft.com/office/drawing/2014/main" id="{CFBDF48A-8338-43A1-869C-0727FC2545A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0495" name="Rectangle 15">
            <a:extLst>
              <a:ext uri="{FF2B5EF4-FFF2-40B4-BE49-F238E27FC236}">
                <a16:creationId xmlns:a16="http://schemas.microsoft.com/office/drawing/2014/main" id="{33D573B2-4333-48A1-8ABC-71DC6CA659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0499" name="Text Box 19">
            <a:extLst>
              <a:ext uri="{FF2B5EF4-FFF2-40B4-BE49-F238E27FC236}">
                <a16:creationId xmlns:a16="http://schemas.microsoft.com/office/drawing/2014/main" id="{405DC764-81E4-4A3B-A24A-3B0086A27AD4}"/>
              </a:ext>
            </a:extLst>
          </p:cNvPr>
          <p:cNvSpPr txBox="1">
            <a:spLocks noChangeArrowheads="1"/>
          </p:cNvSpPr>
          <p:nvPr/>
        </p:nvSpPr>
        <p:spPr bwMode="auto">
          <a:xfrm>
            <a:off x="685800" y="990600"/>
            <a:ext cx="7405688" cy="503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anose="05000000000000000000" pitchFamily="2" charset="2"/>
              <a:buNone/>
            </a:pPr>
            <a:r>
              <a:rPr lang="en-US" altLang="tr-TR">
                <a:latin typeface="Comic Sans MS" panose="030F0702030302020204" pitchFamily="66" charset="0"/>
              </a:rPr>
              <a:t>DC analysis:</a:t>
            </a:r>
          </a:p>
          <a:p>
            <a:pPr>
              <a:buFont typeface="Wingdings" panose="05000000000000000000" pitchFamily="2" charset="2"/>
              <a:buNone/>
            </a:pPr>
            <a:r>
              <a:rPr lang="en-US" altLang="tr-TR">
                <a:latin typeface="Comic Sans MS" panose="030F0702030302020204" pitchFamily="66" charset="0"/>
              </a:rPr>
              <a:t>At Q1:  </a:t>
            </a:r>
          </a:p>
          <a:p>
            <a:pPr>
              <a:buFont typeface="Wingdings" panose="05000000000000000000" pitchFamily="2" charset="2"/>
              <a:buNone/>
            </a:pPr>
            <a:endParaRPr lang="en-US" altLang="tr-TR">
              <a:latin typeface="Comic Sans MS" panose="030F0702030302020204" pitchFamily="66" charset="0"/>
            </a:endParaRPr>
          </a:p>
          <a:p>
            <a:pPr>
              <a:buFont typeface="Wingdings" panose="05000000000000000000" pitchFamily="2" charset="2"/>
              <a:buNone/>
            </a:pPr>
            <a:endParaRPr lang="en-US" altLang="tr-TR">
              <a:latin typeface="Comic Sans MS" panose="030F0702030302020204" pitchFamily="66" charset="0"/>
            </a:endParaRPr>
          </a:p>
          <a:p>
            <a:pPr>
              <a:buFont typeface="Wingdings" panose="05000000000000000000" pitchFamily="2" charset="2"/>
              <a:buNone/>
            </a:pPr>
            <a:endParaRPr lang="en-US" altLang="tr-TR">
              <a:latin typeface="Comic Sans MS" panose="030F0702030302020204" pitchFamily="66" charset="0"/>
            </a:endParaRPr>
          </a:p>
          <a:p>
            <a:pPr>
              <a:buFont typeface="Wingdings" panose="05000000000000000000" pitchFamily="2" charset="2"/>
              <a:buNone/>
            </a:pPr>
            <a:r>
              <a:rPr lang="en-US" altLang="tr-TR">
                <a:latin typeface="Comic Sans MS" panose="030F0702030302020204" pitchFamily="66" charset="0"/>
              </a:rPr>
              <a:t>At Q2:</a:t>
            </a:r>
          </a:p>
          <a:p>
            <a:pPr>
              <a:buFont typeface="Wingdings" panose="05000000000000000000" pitchFamily="2" charset="2"/>
              <a:buNone/>
            </a:pPr>
            <a:endParaRPr lang="en-US" altLang="tr-TR">
              <a:latin typeface="Comic Sans MS" panose="030F0702030302020204" pitchFamily="66" charset="0"/>
            </a:endParaRPr>
          </a:p>
          <a:p>
            <a:pPr>
              <a:buFont typeface="Wingdings" panose="05000000000000000000" pitchFamily="2" charset="2"/>
              <a:buNone/>
            </a:pPr>
            <a:endParaRPr lang="en-US" altLang="tr-TR">
              <a:latin typeface="Comic Sans MS" panose="030F0702030302020204" pitchFamily="66" charset="0"/>
            </a:endParaRPr>
          </a:p>
          <a:p>
            <a:pPr>
              <a:buFont typeface="Wingdings" panose="05000000000000000000" pitchFamily="2" charset="2"/>
              <a:buNone/>
            </a:pPr>
            <a:endParaRPr lang="en-US" altLang="tr-TR">
              <a:latin typeface="Comic Sans MS" panose="030F0702030302020204" pitchFamily="66" charset="0"/>
            </a:endParaRPr>
          </a:p>
          <a:p>
            <a:pPr>
              <a:buFont typeface="Wingdings" panose="05000000000000000000" pitchFamily="2" charset="2"/>
              <a:buNone/>
            </a:pPr>
            <a:endParaRPr lang="en-US" altLang="tr-TR">
              <a:latin typeface="Comic Sans MS" panose="030F0702030302020204" pitchFamily="66" charset="0"/>
            </a:endParaRPr>
          </a:p>
          <a:p>
            <a:pPr>
              <a:buFont typeface="Wingdings" panose="05000000000000000000" pitchFamily="2" charset="2"/>
              <a:buNone/>
            </a:pPr>
            <a:r>
              <a:rPr lang="en-US" altLang="tr-TR">
                <a:latin typeface="Comic Sans MS" panose="030F0702030302020204" pitchFamily="66" charset="0"/>
              </a:rPr>
              <a:t>AC analysis:</a:t>
            </a:r>
          </a:p>
          <a:p>
            <a:pPr>
              <a:buFont typeface="Wingdings" panose="05000000000000000000" pitchFamily="2" charset="2"/>
              <a:buNone/>
            </a:pPr>
            <a:r>
              <a:rPr lang="en-US" altLang="tr-TR">
                <a:latin typeface="Comic Sans MS" panose="030F0702030302020204" pitchFamily="66" charset="0"/>
              </a:rPr>
              <a:t>At Q1:</a:t>
            </a:r>
          </a:p>
          <a:p>
            <a:pPr>
              <a:buFont typeface="Wingdings" panose="05000000000000000000" pitchFamily="2" charset="2"/>
              <a:buNone/>
            </a:pPr>
            <a:endParaRPr lang="en-US" altLang="tr-TR">
              <a:latin typeface="Comic Sans MS" panose="030F0702030302020204" pitchFamily="66" charset="0"/>
            </a:endParaRPr>
          </a:p>
          <a:p>
            <a:pPr>
              <a:buFont typeface="Wingdings" panose="05000000000000000000" pitchFamily="2" charset="2"/>
              <a:buNone/>
            </a:pPr>
            <a:endParaRPr lang="en-US" altLang="tr-TR">
              <a:latin typeface="Comic Sans MS" panose="030F0702030302020204" pitchFamily="66" charset="0"/>
            </a:endParaRPr>
          </a:p>
          <a:p>
            <a:pPr>
              <a:buFont typeface="Wingdings" panose="05000000000000000000" pitchFamily="2" charset="2"/>
              <a:buNone/>
            </a:pPr>
            <a:endParaRPr lang="en-US" altLang="tr-TR">
              <a:latin typeface="Comic Sans MS" panose="030F0702030302020204" pitchFamily="66" charset="0"/>
            </a:endParaRPr>
          </a:p>
          <a:p>
            <a:pPr>
              <a:buFont typeface="Wingdings" panose="05000000000000000000" pitchFamily="2" charset="2"/>
              <a:buNone/>
            </a:pPr>
            <a:r>
              <a:rPr lang="en-US" altLang="tr-TR">
                <a:latin typeface="Comic Sans MS" panose="030F0702030302020204" pitchFamily="66" charset="0"/>
              </a:rPr>
              <a:t>At Q2:</a:t>
            </a:r>
          </a:p>
          <a:p>
            <a:pPr>
              <a:buFont typeface="Wingdings" panose="05000000000000000000" pitchFamily="2" charset="2"/>
              <a:buNone/>
            </a:pPr>
            <a:endParaRPr lang="en-US" altLang="tr-TR">
              <a:latin typeface="Comic Sans MS" panose="030F0702030302020204" pitchFamily="66" charset="0"/>
            </a:endParaRPr>
          </a:p>
          <a:p>
            <a:pPr>
              <a:buFont typeface="Wingdings" panose="05000000000000000000" pitchFamily="2" charset="2"/>
              <a:buNone/>
            </a:pPr>
            <a:endParaRPr lang="en-US" altLang="tr-TR">
              <a:latin typeface="Comic Sans MS" panose="030F0702030302020204" pitchFamily="66" charset="0"/>
            </a:endParaRPr>
          </a:p>
        </p:txBody>
      </p:sp>
      <p:graphicFrame>
        <p:nvGraphicFramePr>
          <p:cNvPr id="20500" name="Object 20">
            <a:extLst>
              <a:ext uri="{FF2B5EF4-FFF2-40B4-BE49-F238E27FC236}">
                <a16:creationId xmlns:a16="http://schemas.microsoft.com/office/drawing/2014/main" id="{2FA8D657-F970-436B-B631-14C40FCD593F}"/>
              </a:ext>
            </a:extLst>
          </p:cNvPr>
          <p:cNvGraphicFramePr>
            <a:graphicFrameLocks noChangeAspect="1"/>
          </p:cNvGraphicFramePr>
          <p:nvPr/>
        </p:nvGraphicFramePr>
        <p:xfrm>
          <a:off x="1905000" y="4267200"/>
          <a:ext cx="1524000" cy="785813"/>
        </p:xfrm>
        <a:graphic>
          <a:graphicData uri="http://schemas.openxmlformats.org/presentationml/2006/ole">
            <mc:AlternateContent xmlns:mc="http://schemas.openxmlformats.org/markup-compatibility/2006">
              <mc:Choice xmlns:v="urn:schemas-microsoft-com:vml" Requires="v">
                <p:oleObj spid="_x0000_s264210" name="Equation" r:id="rId3" imgW="889000" imgH="457200" progId="Equation.3">
                  <p:embed/>
                </p:oleObj>
              </mc:Choice>
              <mc:Fallback>
                <p:oleObj name="Equation" r:id="rId3" imgW="889000" imgH="457200" progId="Equation.3">
                  <p:embed/>
                  <p:pic>
                    <p:nvPicPr>
                      <p:cNvPr id="20500" name="Object 20">
                        <a:extLst>
                          <a:ext uri="{FF2B5EF4-FFF2-40B4-BE49-F238E27FC236}">
                            <a16:creationId xmlns:a16="http://schemas.microsoft.com/office/drawing/2014/main" id="{2FA8D657-F970-436B-B631-14C40FCD5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267200"/>
                        <a:ext cx="1524000" cy="785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02" name="Rectangle 22">
            <a:extLst>
              <a:ext uri="{FF2B5EF4-FFF2-40B4-BE49-F238E27FC236}">
                <a16:creationId xmlns:a16="http://schemas.microsoft.com/office/drawing/2014/main" id="{6E3FCC64-EB21-4D64-B2E6-7CF8714B84E7}"/>
              </a:ext>
            </a:extLst>
          </p:cNvPr>
          <p:cNvSpPr>
            <a:spLocks noChangeArrowheads="1"/>
          </p:cNvSpPr>
          <p:nvPr/>
        </p:nvSpPr>
        <p:spPr bwMode="auto">
          <a:xfrm>
            <a:off x="0" y="27728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0503" name="Rectangle 23">
            <a:extLst>
              <a:ext uri="{FF2B5EF4-FFF2-40B4-BE49-F238E27FC236}">
                <a16:creationId xmlns:a16="http://schemas.microsoft.com/office/drawing/2014/main" id="{D341B532-222A-413D-B06D-E318649E061C}"/>
              </a:ext>
            </a:extLst>
          </p:cNvPr>
          <p:cNvSpPr>
            <a:spLocks noChangeArrowheads="1"/>
          </p:cNvSpPr>
          <p:nvPr/>
        </p:nvSpPr>
        <p:spPr bwMode="auto">
          <a:xfrm>
            <a:off x="0" y="32586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tr-TR">
              <a:latin typeface="Comic Sans MS" panose="030F0702030302020204" pitchFamily="66" charset="0"/>
            </a:endParaRPr>
          </a:p>
        </p:txBody>
      </p:sp>
      <p:graphicFrame>
        <p:nvGraphicFramePr>
          <p:cNvPr id="20508" name="Object 28">
            <a:extLst>
              <a:ext uri="{FF2B5EF4-FFF2-40B4-BE49-F238E27FC236}">
                <a16:creationId xmlns:a16="http://schemas.microsoft.com/office/drawing/2014/main" id="{D8902CE9-E231-4EA3-95AD-A09D112E3525}"/>
              </a:ext>
            </a:extLst>
          </p:cNvPr>
          <p:cNvGraphicFramePr>
            <a:graphicFrameLocks noChangeAspect="1"/>
          </p:cNvGraphicFramePr>
          <p:nvPr/>
        </p:nvGraphicFramePr>
        <p:xfrm>
          <a:off x="1752600" y="1447800"/>
          <a:ext cx="1600200" cy="777875"/>
        </p:xfrm>
        <a:graphic>
          <a:graphicData uri="http://schemas.openxmlformats.org/presentationml/2006/ole">
            <mc:AlternateContent xmlns:mc="http://schemas.openxmlformats.org/markup-compatibility/2006">
              <mc:Choice xmlns:v="urn:schemas-microsoft-com:vml" Requires="v">
                <p:oleObj spid="_x0000_s264211" name="Equation" r:id="rId5" imgW="1002865" imgH="482391" progId="Equation.3">
                  <p:embed/>
                </p:oleObj>
              </mc:Choice>
              <mc:Fallback>
                <p:oleObj name="Equation" r:id="rId5" imgW="1002865" imgH="482391" progId="Equation.3">
                  <p:embed/>
                  <p:pic>
                    <p:nvPicPr>
                      <p:cNvPr id="20508" name="Object 28">
                        <a:extLst>
                          <a:ext uri="{FF2B5EF4-FFF2-40B4-BE49-F238E27FC236}">
                            <a16:creationId xmlns:a16="http://schemas.microsoft.com/office/drawing/2014/main" id="{D8902CE9-E231-4EA3-95AD-A09D112E35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1447800"/>
                        <a:ext cx="1600200"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07" name="Object 27">
            <a:extLst>
              <a:ext uri="{FF2B5EF4-FFF2-40B4-BE49-F238E27FC236}">
                <a16:creationId xmlns:a16="http://schemas.microsoft.com/office/drawing/2014/main" id="{38BBFBBF-8FC0-4EF9-B787-E2660F01691E}"/>
              </a:ext>
            </a:extLst>
          </p:cNvPr>
          <p:cNvGraphicFramePr>
            <a:graphicFrameLocks noChangeAspect="1"/>
          </p:cNvGraphicFramePr>
          <p:nvPr/>
        </p:nvGraphicFramePr>
        <p:xfrm>
          <a:off x="1905000" y="5410200"/>
          <a:ext cx="1524000" cy="769938"/>
        </p:xfrm>
        <a:graphic>
          <a:graphicData uri="http://schemas.openxmlformats.org/presentationml/2006/ole">
            <mc:AlternateContent xmlns:mc="http://schemas.openxmlformats.org/markup-compatibility/2006">
              <mc:Choice xmlns:v="urn:schemas-microsoft-com:vml" Requires="v">
                <p:oleObj spid="_x0000_s264212" name="Equation" r:id="rId7" imgW="901700" imgH="457200" progId="Equation.3">
                  <p:embed/>
                </p:oleObj>
              </mc:Choice>
              <mc:Fallback>
                <p:oleObj name="Equation" r:id="rId7" imgW="901700" imgH="457200" progId="Equation.3">
                  <p:embed/>
                  <p:pic>
                    <p:nvPicPr>
                      <p:cNvPr id="20507" name="Object 27">
                        <a:extLst>
                          <a:ext uri="{FF2B5EF4-FFF2-40B4-BE49-F238E27FC236}">
                            <a16:creationId xmlns:a16="http://schemas.microsoft.com/office/drawing/2014/main" id="{38BBFBBF-8FC0-4EF9-B787-E2660F0169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5410200"/>
                        <a:ext cx="1524000" cy="769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09" name="Rectangle 29">
            <a:extLst>
              <a:ext uri="{FF2B5EF4-FFF2-40B4-BE49-F238E27FC236}">
                <a16:creationId xmlns:a16="http://schemas.microsoft.com/office/drawing/2014/main" id="{96DBD617-2881-4885-AD35-EA8D20F3AF3D}"/>
              </a:ext>
            </a:extLst>
          </p:cNvPr>
          <p:cNvSpPr>
            <a:spLocks noChangeArrowheads="1"/>
          </p:cNvSpPr>
          <p:nvPr/>
        </p:nvSpPr>
        <p:spPr bwMode="auto">
          <a:xfrm>
            <a:off x="0" y="27728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0510" name="Rectangle 30">
            <a:extLst>
              <a:ext uri="{FF2B5EF4-FFF2-40B4-BE49-F238E27FC236}">
                <a16:creationId xmlns:a16="http://schemas.microsoft.com/office/drawing/2014/main" id="{31F803F5-57D3-4790-A333-244E1EC4FB20}"/>
              </a:ext>
            </a:extLst>
          </p:cNvPr>
          <p:cNvSpPr>
            <a:spLocks noChangeArrowheads="1"/>
          </p:cNvSpPr>
          <p:nvPr/>
        </p:nvSpPr>
        <p:spPr bwMode="auto">
          <a:xfrm>
            <a:off x="0" y="32586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tr-TR">
              <a:latin typeface="Comic Sans MS" panose="030F0702030302020204" pitchFamily="66" charset="0"/>
            </a:endParaRPr>
          </a:p>
        </p:txBody>
      </p:sp>
      <p:sp>
        <p:nvSpPr>
          <p:cNvPr id="20512" name="Rectangle 32">
            <a:extLst>
              <a:ext uri="{FF2B5EF4-FFF2-40B4-BE49-F238E27FC236}">
                <a16:creationId xmlns:a16="http://schemas.microsoft.com/office/drawing/2014/main" id="{0AD5A4DE-86DD-42B4-A748-8879E531C47D}"/>
              </a:ext>
            </a:extLst>
          </p:cNvPr>
          <p:cNvSpPr>
            <a:spLocks noChangeArrowheads="1"/>
          </p:cNvSpPr>
          <p:nvPr/>
        </p:nvSpPr>
        <p:spPr bwMode="auto">
          <a:xfrm>
            <a:off x="0" y="30014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graphicFrame>
        <p:nvGraphicFramePr>
          <p:cNvPr id="20511" name="Object 31">
            <a:extLst>
              <a:ext uri="{FF2B5EF4-FFF2-40B4-BE49-F238E27FC236}">
                <a16:creationId xmlns:a16="http://schemas.microsoft.com/office/drawing/2014/main" id="{2257B508-11D4-491B-8B5C-D8A1A9C6B3A9}"/>
              </a:ext>
            </a:extLst>
          </p:cNvPr>
          <p:cNvGraphicFramePr>
            <a:graphicFrameLocks noChangeAspect="1"/>
          </p:cNvGraphicFramePr>
          <p:nvPr/>
        </p:nvGraphicFramePr>
        <p:xfrm>
          <a:off x="1676400" y="2667000"/>
          <a:ext cx="1828800" cy="871538"/>
        </p:xfrm>
        <a:graphic>
          <a:graphicData uri="http://schemas.openxmlformats.org/presentationml/2006/ole">
            <mc:AlternateContent xmlns:mc="http://schemas.openxmlformats.org/markup-compatibility/2006">
              <mc:Choice xmlns:v="urn:schemas-microsoft-com:vml" Requires="v">
                <p:oleObj spid="_x0000_s264213" name="Equation" r:id="rId9" imgW="1016000" imgH="482600" progId="Equation.3">
                  <p:embed/>
                </p:oleObj>
              </mc:Choice>
              <mc:Fallback>
                <p:oleObj name="Equation" r:id="rId9" imgW="1016000" imgH="482600" progId="Equation.3">
                  <p:embed/>
                  <p:pic>
                    <p:nvPicPr>
                      <p:cNvPr id="20511" name="Object 31">
                        <a:extLst>
                          <a:ext uri="{FF2B5EF4-FFF2-40B4-BE49-F238E27FC236}">
                            <a16:creationId xmlns:a16="http://schemas.microsoft.com/office/drawing/2014/main" id="{2257B508-11D4-491B-8B5C-D8A1A9C6B3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6400" y="2667000"/>
                        <a:ext cx="1828800" cy="871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6">
            <a:extLst>
              <a:ext uri="{FF2B5EF4-FFF2-40B4-BE49-F238E27FC236}">
                <a16:creationId xmlns:a16="http://schemas.microsoft.com/office/drawing/2014/main" id="{75644291-C680-410C-BA93-C312755E225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1511" name="Rectangle 7">
            <a:extLst>
              <a:ext uri="{FF2B5EF4-FFF2-40B4-BE49-F238E27FC236}">
                <a16:creationId xmlns:a16="http://schemas.microsoft.com/office/drawing/2014/main" id="{0276F7E9-E367-4EDE-9EBF-07B5FC3FA2F6}"/>
              </a:ext>
            </a:extLst>
          </p:cNvPr>
          <p:cNvSpPr>
            <a:spLocks noChangeArrowheads="1"/>
          </p:cNvSpPr>
          <p:nvPr/>
        </p:nvSpPr>
        <p:spPr bwMode="auto">
          <a:xfrm>
            <a:off x="0" y="3130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1512" name="Rectangle 8">
            <a:extLst>
              <a:ext uri="{FF2B5EF4-FFF2-40B4-BE49-F238E27FC236}">
                <a16:creationId xmlns:a16="http://schemas.microsoft.com/office/drawing/2014/main" id="{A95DC767-74A3-4576-B933-B08626B2BDDB}"/>
              </a:ext>
            </a:extLst>
          </p:cNvPr>
          <p:cNvSpPr>
            <a:spLocks noChangeArrowheads="1"/>
          </p:cNvSpPr>
          <p:nvPr/>
        </p:nvSpPr>
        <p:spPr bwMode="auto">
          <a:xfrm>
            <a:off x="0" y="2901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1513" name="Rectangle 9">
            <a:extLst>
              <a:ext uri="{FF2B5EF4-FFF2-40B4-BE49-F238E27FC236}">
                <a16:creationId xmlns:a16="http://schemas.microsoft.com/office/drawing/2014/main" id="{3705A6EE-CE68-4D33-845D-8CA8F672D579}"/>
              </a:ext>
            </a:extLst>
          </p:cNvPr>
          <p:cNvSpPr>
            <a:spLocks noChangeArrowheads="1"/>
          </p:cNvSpPr>
          <p:nvPr/>
        </p:nvSpPr>
        <p:spPr bwMode="auto">
          <a:xfrm>
            <a:off x="0" y="3130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tr-TR">
              <a:latin typeface="Comic Sans MS" panose="030F0702030302020204" pitchFamily="66" charset="0"/>
            </a:endParaRPr>
          </a:p>
        </p:txBody>
      </p:sp>
      <p:sp>
        <p:nvSpPr>
          <p:cNvPr id="21514" name="Rectangle 10">
            <a:extLst>
              <a:ext uri="{FF2B5EF4-FFF2-40B4-BE49-F238E27FC236}">
                <a16:creationId xmlns:a16="http://schemas.microsoft.com/office/drawing/2014/main" id="{E4B93801-4945-4EA5-8326-41A29442C32F}"/>
              </a:ext>
            </a:extLst>
          </p:cNvPr>
          <p:cNvSpPr>
            <a:spLocks noChangeArrowheads="1"/>
          </p:cNvSpPr>
          <p:nvPr/>
        </p:nvSpPr>
        <p:spPr bwMode="auto">
          <a:xfrm>
            <a:off x="0" y="3130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1515" name="Rectangle 11">
            <a:extLst>
              <a:ext uri="{FF2B5EF4-FFF2-40B4-BE49-F238E27FC236}">
                <a16:creationId xmlns:a16="http://schemas.microsoft.com/office/drawing/2014/main" id="{71EF04AC-B046-48F6-B6D3-77C0E7847D30}"/>
              </a:ext>
            </a:extLst>
          </p:cNvPr>
          <p:cNvSpPr>
            <a:spLocks noChangeArrowheads="1"/>
          </p:cNvSpPr>
          <p:nvPr/>
        </p:nvSpPr>
        <p:spPr bwMode="auto">
          <a:xfrm>
            <a:off x="4479634" y="3130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tr-TR" altLang="tr-TR">
              <a:latin typeface="Comic Sans MS" panose="030F0702030302020204" pitchFamily="66" charset="0"/>
            </a:endParaRPr>
          </a:p>
        </p:txBody>
      </p:sp>
      <p:sp>
        <p:nvSpPr>
          <p:cNvPr id="21516" name="Rectangle 12">
            <a:extLst>
              <a:ext uri="{FF2B5EF4-FFF2-40B4-BE49-F238E27FC236}">
                <a16:creationId xmlns:a16="http://schemas.microsoft.com/office/drawing/2014/main" id="{F27F5F36-A8C5-4D7A-9444-884580FF456A}"/>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1517" name="Rectangle 13">
            <a:extLst>
              <a:ext uri="{FF2B5EF4-FFF2-40B4-BE49-F238E27FC236}">
                <a16:creationId xmlns:a16="http://schemas.microsoft.com/office/drawing/2014/main" id="{FDB26CF6-3049-4ECE-BDD9-E546C96BCA1A}"/>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1518" name="Rectangle 14">
            <a:extLst>
              <a:ext uri="{FF2B5EF4-FFF2-40B4-BE49-F238E27FC236}">
                <a16:creationId xmlns:a16="http://schemas.microsoft.com/office/drawing/2014/main" id="{77430FC1-A148-486C-8127-4C88AFF6368D}"/>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1519" name="Rectangle 15">
            <a:extLst>
              <a:ext uri="{FF2B5EF4-FFF2-40B4-BE49-F238E27FC236}">
                <a16:creationId xmlns:a16="http://schemas.microsoft.com/office/drawing/2014/main" id="{0BBC69F4-7C83-4384-BBEE-C2D29C1FE4FB}"/>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1520" name="Text Box 16">
            <a:extLst>
              <a:ext uri="{FF2B5EF4-FFF2-40B4-BE49-F238E27FC236}">
                <a16:creationId xmlns:a16="http://schemas.microsoft.com/office/drawing/2014/main" id="{925CD6E5-CB77-4E9D-8CA6-F99C912D199F}"/>
              </a:ext>
            </a:extLst>
          </p:cNvPr>
          <p:cNvSpPr txBox="1">
            <a:spLocks noChangeArrowheads="1"/>
          </p:cNvSpPr>
          <p:nvPr/>
        </p:nvSpPr>
        <p:spPr bwMode="auto">
          <a:xfrm>
            <a:off x="685800" y="990600"/>
            <a:ext cx="7405688" cy="421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anose="05000000000000000000" pitchFamily="2" charset="2"/>
              <a:buNone/>
            </a:pPr>
            <a:r>
              <a:rPr lang="en-US" altLang="tr-TR" dirty="0">
                <a:latin typeface="Comic Sans MS" panose="030F0702030302020204" pitchFamily="66" charset="0"/>
              </a:rPr>
              <a:t>From the ac equivalent circuit:</a:t>
            </a:r>
          </a:p>
          <a:p>
            <a:pPr>
              <a:buFont typeface="Wingdings" panose="05000000000000000000" pitchFamily="2" charset="2"/>
              <a:buNone/>
            </a:pPr>
            <a:r>
              <a:rPr lang="en-US" altLang="tr-TR" dirty="0">
                <a:latin typeface="Comic Sans MS" panose="030F0702030302020204" pitchFamily="66" charset="0"/>
              </a:rPr>
              <a:t>At Q1, the voltage gain is:</a:t>
            </a: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r>
              <a:rPr lang="en-US" altLang="tr-TR" dirty="0">
                <a:latin typeface="Comic Sans MS" panose="030F0702030302020204" pitchFamily="66" charset="0"/>
              </a:rPr>
              <a:t>Where           is the voltage looking to the Q1 transistor</a:t>
            </a: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r>
              <a:rPr lang="en-US" altLang="tr-TR" dirty="0">
                <a:latin typeface="Comic Sans MS" panose="030F0702030302020204" pitchFamily="66" charset="0"/>
              </a:rPr>
              <a:t>and             is the resistance looking into Q2 transistor</a:t>
            </a: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r>
              <a:rPr lang="en-US" altLang="tr-TR" dirty="0">
                <a:latin typeface="Comic Sans MS" panose="030F0702030302020204" pitchFamily="66" charset="0"/>
              </a:rPr>
              <a:t>Therefore</a:t>
            </a: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r>
              <a:rPr lang="en-US" altLang="tr-TR" dirty="0">
                <a:latin typeface="Comic Sans MS" panose="030F0702030302020204" pitchFamily="66" charset="0"/>
              </a:rPr>
              <a:t>The voltage gain at Q1 is:</a:t>
            </a:r>
          </a:p>
        </p:txBody>
      </p:sp>
      <p:sp>
        <p:nvSpPr>
          <p:cNvPr id="21523" name="Rectangle 19">
            <a:extLst>
              <a:ext uri="{FF2B5EF4-FFF2-40B4-BE49-F238E27FC236}">
                <a16:creationId xmlns:a16="http://schemas.microsoft.com/office/drawing/2014/main" id="{39BA2F12-C4F9-4E90-9FEC-369D9B270D67}"/>
              </a:ext>
            </a:extLst>
          </p:cNvPr>
          <p:cNvSpPr>
            <a:spLocks noChangeArrowheads="1"/>
          </p:cNvSpPr>
          <p:nvPr/>
        </p:nvSpPr>
        <p:spPr bwMode="auto">
          <a:xfrm>
            <a:off x="0" y="27728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graphicFrame>
        <p:nvGraphicFramePr>
          <p:cNvPr id="21531" name="Object 27">
            <a:extLst>
              <a:ext uri="{FF2B5EF4-FFF2-40B4-BE49-F238E27FC236}">
                <a16:creationId xmlns:a16="http://schemas.microsoft.com/office/drawing/2014/main" id="{644F2830-2D18-4582-9FFE-36A1745330BA}"/>
              </a:ext>
            </a:extLst>
          </p:cNvPr>
          <p:cNvGraphicFramePr>
            <a:graphicFrameLocks noChangeAspect="1"/>
          </p:cNvGraphicFramePr>
          <p:nvPr/>
        </p:nvGraphicFramePr>
        <p:xfrm>
          <a:off x="1295400" y="2819400"/>
          <a:ext cx="457200" cy="457200"/>
        </p:xfrm>
        <a:graphic>
          <a:graphicData uri="http://schemas.openxmlformats.org/presentationml/2006/ole">
            <mc:AlternateContent xmlns:mc="http://schemas.openxmlformats.org/markup-compatibility/2006">
              <mc:Choice xmlns:v="urn:schemas-microsoft-com:vml" Requires="v">
                <p:oleObj spid="_x0000_s265238" name="Equation" r:id="rId3" imgW="228600" imgH="228600" progId="Equation.3">
                  <p:embed/>
                </p:oleObj>
              </mc:Choice>
              <mc:Fallback>
                <p:oleObj name="Equation" r:id="rId3" imgW="228600" imgH="228600" progId="Equation.3">
                  <p:embed/>
                  <p:pic>
                    <p:nvPicPr>
                      <p:cNvPr id="21531" name="Object 27">
                        <a:extLst>
                          <a:ext uri="{FF2B5EF4-FFF2-40B4-BE49-F238E27FC236}">
                            <a16:creationId xmlns:a16="http://schemas.microsoft.com/office/drawing/2014/main" id="{644F2830-2D18-4582-9FFE-36A1745330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819400"/>
                        <a:ext cx="457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30" name="Object 26">
            <a:extLst>
              <a:ext uri="{FF2B5EF4-FFF2-40B4-BE49-F238E27FC236}">
                <a16:creationId xmlns:a16="http://schemas.microsoft.com/office/drawing/2014/main" id="{8022BEF0-F9B7-4E22-90DF-2954144BA477}"/>
              </a:ext>
            </a:extLst>
          </p:cNvPr>
          <p:cNvGraphicFramePr>
            <a:graphicFrameLocks noChangeAspect="1"/>
          </p:cNvGraphicFramePr>
          <p:nvPr>
            <p:extLst>
              <p:ext uri="{D42A27DB-BD31-4B8C-83A1-F6EECF244321}">
                <p14:modId xmlns:p14="http://schemas.microsoft.com/office/powerpoint/2010/main" val="4027469777"/>
              </p:ext>
            </p:extLst>
          </p:nvPr>
        </p:nvGraphicFramePr>
        <p:xfrm>
          <a:off x="1619672" y="2275027"/>
          <a:ext cx="533400" cy="458788"/>
        </p:xfrm>
        <a:graphic>
          <a:graphicData uri="http://schemas.openxmlformats.org/presentationml/2006/ole">
            <mc:AlternateContent xmlns:mc="http://schemas.openxmlformats.org/markup-compatibility/2006">
              <mc:Choice xmlns:v="urn:schemas-microsoft-com:vml" Requires="v">
                <p:oleObj spid="_x0000_s265239" name="Equation" r:id="rId5" imgW="279279" imgH="241195" progId="Equation.3">
                  <p:embed/>
                </p:oleObj>
              </mc:Choice>
              <mc:Fallback>
                <p:oleObj name="Equation" r:id="rId5" imgW="279279" imgH="241195" progId="Equation.3">
                  <p:embed/>
                  <p:pic>
                    <p:nvPicPr>
                      <p:cNvPr id="21530" name="Object 26">
                        <a:extLst>
                          <a:ext uri="{FF2B5EF4-FFF2-40B4-BE49-F238E27FC236}">
                            <a16:creationId xmlns:a16="http://schemas.microsoft.com/office/drawing/2014/main" id="{8022BEF0-F9B7-4E22-90DF-2954144BA4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672" y="2275027"/>
                        <a:ext cx="533400" cy="458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33" name="Rectangle 29">
            <a:extLst>
              <a:ext uri="{FF2B5EF4-FFF2-40B4-BE49-F238E27FC236}">
                <a16:creationId xmlns:a16="http://schemas.microsoft.com/office/drawing/2014/main" id="{C48C188F-4470-4976-A0E4-A4F97CA5A95A}"/>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1534" name="Rectangle 30">
            <a:extLst>
              <a:ext uri="{FF2B5EF4-FFF2-40B4-BE49-F238E27FC236}">
                <a16:creationId xmlns:a16="http://schemas.microsoft.com/office/drawing/2014/main" id="{00E192EF-8B0B-4A90-AA53-BD635992CF3A}"/>
              </a:ext>
            </a:extLst>
          </p:cNvPr>
          <p:cNvSpPr>
            <a:spLocks noChangeArrowheads="1"/>
          </p:cNvSpPr>
          <p:nvPr/>
        </p:nvSpPr>
        <p:spPr bwMode="auto">
          <a:xfrm>
            <a:off x="0" y="234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tr-TR">
              <a:latin typeface="Comic Sans MS" panose="030F0702030302020204" pitchFamily="66" charset="0"/>
            </a:endParaRPr>
          </a:p>
        </p:txBody>
      </p:sp>
      <p:sp>
        <p:nvSpPr>
          <p:cNvPr id="21539" name="Rectangle 35">
            <a:extLst>
              <a:ext uri="{FF2B5EF4-FFF2-40B4-BE49-F238E27FC236}">
                <a16:creationId xmlns:a16="http://schemas.microsoft.com/office/drawing/2014/main" id="{D59320D7-E6E5-4C88-8B0E-348CB5B650FC}"/>
              </a:ext>
            </a:extLst>
          </p:cNvPr>
          <p:cNvSpPr>
            <a:spLocks noChangeArrowheads="1"/>
          </p:cNvSpPr>
          <p:nvPr/>
        </p:nvSpPr>
        <p:spPr bwMode="auto">
          <a:xfrm>
            <a:off x="0" y="31252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1541" name="Rectangle 37">
            <a:extLst>
              <a:ext uri="{FF2B5EF4-FFF2-40B4-BE49-F238E27FC236}">
                <a16:creationId xmlns:a16="http://schemas.microsoft.com/office/drawing/2014/main" id="{1A66D87C-4362-4E71-9CEC-26F965F9F99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graphicFrame>
        <p:nvGraphicFramePr>
          <p:cNvPr id="21540" name="Object 36">
            <a:extLst>
              <a:ext uri="{FF2B5EF4-FFF2-40B4-BE49-F238E27FC236}">
                <a16:creationId xmlns:a16="http://schemas.microsoft.com/office/drawing/2014/main" id="{DEA3772D-18D0-442D-944C-F1E393B51FA1}"/>
              </a:ext>
            </a:extLst>
          </p:cNvPr>
          <p:cNvGraphicFramePr>
            <a:graphicFrameLocks noChangeAspect="1"/>
          </p:cNvGraphicFramePr>
          <p:nvPr>
            <p:extLst>
              <p:ext uri="{D42A27DB-BD31-4B8C-83A1-F6EECF244321}">
                <p14:modId xmlns:p14="http://schemas.microsoft.com/office/powerpoint/2010/main" val="2185674916"/>
              </p:ext>
            </p:extLst>
          </p:nvPr>
        </p:nvGraphicFramePr>
        <p:xfrm>
          <a:off x="3851920" y="990600"/>
          <a:ext cx="3657600" cy="833438"/>
        </p:xfrm>
        <a:graphic>
          <a:graphicData uri="http://schemas.openxmlformats.org/presentationml/2006/ole">
            <mc:AlternateContent xmlns:mc="http://schemas.openxmlformats.org/markup-compatibility/2006">
              <mc:Choice xmlns:v="urn:schemas-microsoft-com:vml" Requires="v">
                <p:oleObj spid="_x0000_s265240" name="Equation" r:id="rId7" imgW="1841500" imgH="419100" progId="Equation.3">
                  <p:embed/>
                </p:oleObj>
              </mc:Choice>
              <mc:Fallback>
                <p:oleObj name="Equation" r:id="rId7" imgW="1841500" imgH="419100" progId="Equation.3">
                  <p:embed/>
                  <p:pic>
                    <p:nvPicPr>
                      <p:cNvPr id="21540" name="Object 36">
                        <a:extLst>
                          <a:ext uri="{FF2B5EF4-FFF2-40B4-BE49-F238E27FC236}">
                            <a16:creationId xmlns:a16="http://schemas.microsoft.com/office/drawing/2014/main" id="{DEA3772D-18D0-442D-944C-F1E393B51F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1920" y="990600"/>
                        <a:ext cx="3657600" cy="833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43" name="Rectangle 39">
            <a:extLst>
              <a:ext uri="{FF2B5EF4-FFF2-40B4-BE49-F238E27FC236}">
                <a16:creationId xmlns:a16="http://schemas.microsoft.com/office/drawing/2014/main" id="{547141D4-0A87-4C9F-A7D1-9DBDA56FA045}"/>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graphicFrame>
        <p:nvGraphicFramePr>
          <p:cNvPr id="21542" name="Object 38">
            <a:extLst>
              <a:ext uri="{FF2B5EF4-FFF2-40B4-BE49-F238E27FC236}">
                <a16:creationId xmlns:a16="http://schemas.microsoft.com/office/drawing/2014/main" id="{63A0E368-4DB2-4C6B-BA06-1FE4A3BA2568}"/>
              </a:ext>
            </a:extLst>
          </p:cNvPr>
          <p:cNvGraphicFramePr>
            <a:graphicFrameLocks noChangeAspect="1"/>
          </p:cNvGraphicFramePr>
          <p:nvPr/>
        </p:nvGraphicFramePr>
        <p:xfrm>
          <a:off x="1219200" y="5334000"/>
          <a:ext cx="5791200" cy="554038"/>
        </p:xfrm>
        <a:graphic>
          <a:graphicData uri="http://schemas.openxmlformats.org/presentationml/2006/ole">
            <mc:AlternateContent xmlns:mc="http://schemas.openxmlformats.org/markup-compatibility/2006">
              <mc:Choice xmlns:v="urn:schemas-microsoft-com:vml" Requires="v">
                <p:oleObj spid="_x0000_s265241" name="Equation" r:id="rId9" imgW="2489200" imgH="241300" progId="Equation.3">
                  <p:embed/>
                </p:oleObj>
              </mc:Choice>
              <mc:Fallback>
                <p:oleObj name="Equation" r:id="rId9" imgW="2489200" imgH="241300" progId="Equation.3">
                  <p:embed/>
                  <p:pic>
                    <p:nvPicPr>
                      <p:cNvPr id="21542" name="Object 38">
                        <a:extLst>
                          <a:ext uri="{FF2B5EF4-FFF2-40B4-BE49-F238E27FC236}">
                            <a16:creationId xmlns:a16="http://schemas.microsoft.com/office/drawing/2014/main" id="{63A0E368-4DB2-4C6B-BA06-1FE4A3BA256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9200" y="5334000"/>
                        <a:ext cx="5791200"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45" name="Rectangle 41">
            <a:extLst>
              <a:ext uri="{FF2B5EF4-FFF2-40B4-BE49-F238E27FC236}">
                <a16:creationId xmlns:a16="http://schemas.microsoft.com/office/drawing/2014/main" id="{26C65215-8946-4CA5-8C30-C829AA99F622}"/>
              </a:ext>
            </a:extLst>
          </p:cNvPr>
          <p:cNvSpPr>
            <a:spLocks noChangeArrowheads="1"/>
          </p:cNvSpPr>
          <p:nvPr/>
        </p:nvSpPr>
        <p:spPr bwMode="auto">
          <a:xfrm>
            <a:off x="0" y="3130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graphicFrame>
        <p:nvGraphicFramePr>
          <p:cNvPr id="21544" name="Object 40">
            <a:extLst>
              <a:ext uri="{FF2B5EF4-FFF2-40B4-BE49-F238E27FC236}">
                <a16:creationId xmlns:a16="http://schemas.microsoft.com/office/drawing/2014/main" id="{F4F95787-0325-4A0C-91A0-0BC029EC0AB0}"/>
              </a:ext>
            </a:extLst>
          </p:cNvPr>
          <p:cNvGraphicFramePr>
            <a:graphicFrameLocks noChangeAspect="1"/>
          </p:cNvGraphicFramePr>
          <p:nvPr/>
        </p:nvGraphicFramePr>
        <p:xfrm>
          <a:off x="1219200" y="3962400"/>
          <a:ext cx="6629400" cy="508000"/>
        </p:xfrm>
        <a:graphic>
          <a:graphicData uri="http://schemas.openxmlformats.org/presentationml/2006/ole">
            <mc:AlternateContent xmlns:mc="http://schemas.openxmlformats.org/markup-compatibility/2006">
              <mc:Choice xmlns:v="urn:schemas-microsoft-com:vml" Requires="v">
                <p:oleObj spid="_x0000_s265242" name="Equation" r:id="rId11" imgW="2984500" imgH="228600" progId="Equation.3">
                  <p:embed/>
                </p:oleObj>
              </mc:Choice>
              <mc:Fallback>
                <p:oleObj name="Equation" r:id="rId11" imgW="2984500" imgH="228600" progId="Equation.3">
                  <p:embed/>
                  <p:pic>
                    <p:nvPicPr>
                      <p:cNvPr id="21544" name="Object 40">
                        <a:extLst>
                          <a:ext uri="{FF2B5EF4-FFF2-40B4-BE49-F238E27FC236}">
                            <a16:creationId xmlns:a16="http://schemas.microsoft.com/office/drawing/2014/main" id="{F4F95787-0325-4A0C-91A0-0BC029EC0AB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9200" y="3962400"/>
                        <a:ext cx="66294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Text Box 5">
            <a:extLst>
              <a:ext uri="{FF2B5EF4-FFF2-40B4-BE49-F238E27FC236}">
                <a16:creationId xmlns:a16="http://schemas.microsoft.com/office/drawing/2014/main" id="{9671B2D0-10C6-40B0-9345-2F0EE3AE165D}"/>
              </a:ext>
            </a:extLst>
          </p:cNvPr>
          <p:cNvSpPr txBox="1">
            <a:spLocks noChangeArrowheads="1"/>
          </p:cNvSpPr>
          <p:nvPr/>
        </p:nvSpPr>
        <p:spPr bwMode="auto">
          <a:xfrm>
            <a:off x="685800" y="152401"/>
            <a:ext cx="170912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tr-TR" sz="2800" b="1" dirty="0">
                <a:latin typeface="Comic Sans MS" panose="030F0702030302020204" pitchFamily="66" charset="0"/>
              </a:rPr>
              <a:t>Solution:</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28B360A-AB93-4923-959D-6A1A964FC2F8}"/>
              </a:ext>
            </a:extLst>
          </p:cNvPr>
          <p:cNvSpPr>
            <a:spLocks noChangeArrowheads="1"/>
          </p:cNvSpPr>
          <p:nvPr/>
        </p:nvSpPr>
        <p:spPr bwMode="auto">
          <a:xfrm>
            <a:off x="0" y="0"/>
            <a:ext cx="685800" cy="68580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latin typeface="Comic Sans MS" panose="030F0702030302020204" pitchFamily="66" charset="0"/>
            </a:endParaRPr>
          </a:p>
        </p:txBody>
      </p:sp>
      <p:sp>
        <p:nvSpPr>
          <p:cNvPr id="22531" name="Rectangle 3">
            <a:extLst>
              <a:ext uri="{FF2B5EF4-FFF2-40B4-BE49-F238E27FC236}">
                <a16:creationId xmlns:a16="http://schemas.microsoft.com/office/drawing/2014/main" id="{43616738-B900-4797-A96A-2EDB80206B66}"/>
              </a:ext>
            </a:extLst>
          </p:cNvPr>
          <p:cNvSpPr>
            <a:spLocks noChangeArrowheads="1"/>
          </p:cNvSpPr>
          <p:nvPr/>
        </p:nvSpPr>
        <p:spPr bwMode="auto">
          <a:xfrm>
            <a:off x="0" y="762000"/>
            <a:ext cx="9144000" cy="76200"/>
          </a:xfrm>
          <a:prstGeom prst="rect">
            <a:avLst/>
          </a:prstGeom>
          <a:gradFill rotWithShape="1">
            <a:gsLst>
              <a:gs pos="0">
                <a:schemeClr val="accent1"/>
              </a:gs>
              <a:gs pos="100000">
                <a:schemeClr val="accent1">
                  <a:gamma/>
                  <a:shade val="46275"/>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tr-TR" altLang="tr-TR" sz="1400" i="1">
              <a:latin typeface="Comic Sans MS" panose="030F0702030302020204" pitchFamily="66" charset="0"/>
            </a:endParaRPr>
          </a:p>
        </p:txBody>
      </p:sp>
      <p:sp>
        <p:nvSpPr>
          <p:cNvPr id="22534" name="Rectangle 6">
            <a:extLst>
              <a:ext uri="{FF2B5EF4-FFF2-40B4-BE49-F238E27FC236}">
                <a16:creationId xmlns:a16="http://schemas.microsoft.com/office/drawing/2014/main" id="{EC15F155-3B77-4B79-B5C2-67AB73993F2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2535" name="Rectangle 7">
            <a:extLst>
              <a:ext uri="{FF2B5EF4-FFF2-40B4-BE49-F238E27FC236}">
                <a16:creationId xmlns:a16="http://schemas.microsoft.com/office/drawing/2014/main" id="{D4A6189E-EB8B-44A8-A89A-5FFEDB512DA3}"/>
              </a:ext>
            </a:extLst>
          </p:cNvPr>
          <p:cNvSpPr>
            <a:spLocks noChangeArrowheads="1"/>
          </p:cNvSpPr>
          <p:nvPr/>
        </p:nvSpPr>
        <p:spPr bwMode="auto">
          <a:xfrm>
            <a:off x="0" y="3130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2536" name="Rectangle 8">
            <a:extLst>
              <a:ext uri="{FF2B5EF4-FFF2-40B4-BE49-F238E27FC236}">
                <a16:creationId xmlns:a16="http://schemas.microsoft.com/office/drawing/2014/main" id="{6F685FBA-0010-4E3A-8C4D-4728D6E1DA86}"/>
              </a:ext>
            </a:extLst>
          </p:cNvPr>
          <p:cNvSpPr>
            <a:spLocks noChangeArrowheads="1"/>
          </p:cNvSpPr>
          <p:nvPr/>
        </p:nvSpPr>
        <p:spPr bwMode="auto">
          <a:xfrm>
            <a:off x="0" y="2901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2537" name="Rectangle 9">
            <a:extLst>
              <a:ext uri="{FF2B5EF4-FFF2-40B4-BE49-F238E27FC236}">
                <a16:creationId xmlns:a16="http://schemas.microsoft.com/office/drawing/2014/main" id="{BB97ADF5-92D8-4598-82D4-4DD3E3DD3C0D}"/>
              </a:ext>
            </a:extLst>
          </p:cNvPr>
          <p:cNvSpPr>
            <a:spLocks noChangeArrowheads="1"/>
          </p:cNvSpPr>
          <p:nvPr/>
        </p:nvSpPr>
        <p:spPr bwMode="auto">
          <a:xfrm>
            <a:off x="0" y="3130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tr-TR">
              <a:latin typeface="Comic Sans MS" panose="030F0702030302020204" pitchFamily="66" charset="0"/>
            </a:endParaRPr>
          </a:p>
        </p:txBody>
      </p:sp>
      <p:sp>
        <p:nvSpPr>
          <p:cNvPr id="22538" name="Rectangle 10">
            <a:extLst>
              <a:ext uri="{FF2B5EF4-FFF2-40B4-BE49-F238E27FC236}">
                <a16:creationId xmlns:a16="http://schemas.microsoft.com/office/drawing/2014/main" id="{B24DCABC-F29C-4DD3-918B-35301E57E8FD}"/>
              </a:ext>
            </a:extLst>
          </p:cNvPr>
          <p:cNvSpPr>
            <a:spLocks noChangeArrowheads="1"/>
          </p:cNvSpPr>
          <p:nvPr/>
        </p:nvSpPr>
        <p:spPr bwMode="auto">
          <a:xfrm>
            <a:off x="0" y="3130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2539" name="Rectangle 11">
            <a:extLst>
              <a:ext uri="{FF2B5EF4-FFF2-40B4-BE49-F238E27FC236}">
                <a16:creationId xmlns:a16="http://schemas.microsoft.com/office/drawing/2014/main" id="{1689A564-B8E8-45A9-8440-A255A9D0DF98}"/>
              </a:ext>
            </a:extLst>
          </p:cNvPr>
          <p:cNvSpPr>
            <a:spLocks noChangeArrowheads="1"/>
          </p:cNvSpPr>
          <p:nvPr/>
        </p:nvSpPr>
        <p:spPr bwMode="auto">
          <a:xfrm>
            <a:off x="4479634" y="3130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tr-TR" altLang="tr-TR">
              <a:latin typeface="Comic Sans MS" panose="030F0702030302020204" pitchFamily="66" charset="0"/>
            </a:endParaRPr>
          </a:p>
        </p:txBody>
      </p:sp>
      <p:sp>
        <p:nvSpPr>
          <p:cNvPr id="22540" name="Rectangle 12">
            <a:extLst>
              <a:ext uri="{FF2B5EF4-FFF2-40B4-BE49-F238E27FC236}">
                <a16:creationId xmlns:a16="http://schemas.microsoft.com/office/drawing/2014/main" id="{2FF62D94-0730-4624-B248-184D594693E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2541" name="Rectangle 13">
            <a:extLst>
              <a:ext uri="{FF2B5EF4-FFF2-40B4-BE49-F238E27FC236}">
                <a16:creationId xmlns:a16="http://schemas.microsoft.com/office/drawing/2014/main" id="{1AE0B04A-1DA3-42DC-B511-5D48A3E4CC5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2542" name="Rectangle 14">
            <a:extLst>
              <a:ext uri="{FF2B5EF4-FFF2-40B4-BE49-F238E27FC236}">
                <a16:creationId xmlns:a16="http://schemas.microsoft.com/office/drawing/2014/main" id="{E9EC0E8F-9F81-4445-A351-F3DD6BA18B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2543" name="Rectangle 15">
            <a:extLst>
              <a:ext uri="{FF2B5EF4-FFF2-40B4-BE49-F238E27FC236}">
                <a16:creationId xmlns:a16="http://schemas.microsoft.com/office/drawing/2014/main" id="{EB714C8A-2369-4DD0-B501-813CC6669565}"/>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2544" name="Text Box 16">
            <a:extLst>
              <a:ext uri="{FF2B5EF4-FFF2-40B4-BE49-F238E27FC236}">
                <a16:creationId xmlns:a16="http://schemas.microsoft.com/office/drawing/2014/main" id="{EA27D3D5-01DF-44FC-8FB7-86CE58873AD3}"/>
              </a:ext>
            </a:extLst>
          </p:cNvPr>
          <p:cNvSpPr txBox="1">
            <a:spLocks noChangeArrowheads="1"/>
          </p:cNvSpPr>
          <p:nvPr/>
        </p:nvSpPr>
        <p:spPr bwMode="auto">
          <a:xfrm>
            <a:off x="685800" y="990600"/>
            <a:ext cx="81534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anose="05000000000000000000" pitchFamily="2" charset="2"/>
              <a:buNone/>
            </a:pPr>
            <a:r>
              <a:rPr lang="en-US" altLang="tr-TR" dirty="0">
                <a:latin typeface="Comic Sans MS" panose="030F0702030302020204" pitchFamily="66" charset="0"/>
              </a:rPr>
              <a:t>From the ac equivalent circuit:</a:t>
            </a:r>
          </a:p>
          <a:p>
            <a:pPr>
              <a:buFont typeface="Wingdings" panose="05000000000000000000" pitchFamily="2" charset="2"/>
              <a:buNone/>
            </a:pPr>
            <a:r>
              <a:rPr lang="en-US" altLang="tr-TR" dirty="0">
                <a:latin typeface="Comic Sans MS" panose="030F0702030302020204" pitchFamily="66" charset="0"/>
              </a:rPr>
              <a:t>At Q2, the voltage gain is:</a:t>
            </a: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r>
              <a:rPr lang="en-US" altLang="tr-TR" dirty="0">
                <a:latin typeface="Comic Sans MS" panose="030F0702030302020204" pitchFamily="66" charset="0"/>
              </a:rPr>
              <a:t>Where           is the voltage looking into the Q2 transistor</a:t>
            </a: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r>
              <a:rPr lang="en-US" altLang="tr-TR" dirty="0">
                <a:latin typeface="Comic Sans MS" panose="030F0702030302020204" pitchFamily="66" charset="0"/>
              </a:rPr>
              <a:t>Therefore, the voltage gain at Q2 is:</a:t>
            </a: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r>
              <a:rPr lang="en-US" altLang="tr-TR" dirty="0">
                <a:latin typeface="Comic Sans MS" panose="030F0702030302020204" pitchFamily="66" charset="0"/>
              </a:rPr>
              <a:t>The overall gain is then,</a:t>
            </a: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r>
              <a:rPr lang="en-US" altLang="tr-TR" dirty="0">
                <a:latin typeface="Comic Sans MS" panose="030F0702030302020204" pitchFamily="66" charset="0"/>
              </a:rPr>
              <a:t>** </a:t>
            </a:r>
            <a:r>
              <a:rPr lang="en-US" altLang="tr-TR" dirty="0">
                <a:solidFill>
                  <a:srgbClr val="FF0066"/>
                </a:solidFill>
                <a:latin typeface="Comic Sans MS" panose="030F0702030302020204" pitchFamily="66" charset="0"/>
              </a:rPr>
              <a:t>The large overall gain can be produced by multistage amplifiers!!</a:t>
            </a:r>
          </a:p>
          <a:p>
            <a:pPr>
              <a:buFont typeface="Wingdings" panose="05000000000000000000" pitchFamily="2" charset="2"/>
              <a:buNone/>
            </a:pPr>
            <a:r>
              <a:rPr lang="en-US" altLang="tr-TR" dirty="0">
                <a:solidFill>
                  <a:srgbClr val="FF0066"/>
                </a:solidFill>
                <a:latin typeface="Comic Sans MS" panose="030F0702030302020204" pitchFamily="66" charset="0"/>
              </a:rPr>
              <a:t>So, the main function of cascade stage is to provided the larger overall gain </a:t>
            </a:r>
          </a:p>
        </p:txBody>
      </p:sp>
      <p:sp>
        <p:nvSpPr>
          <p:cNvPr id="22545" name="Rectangle 17">
            <a:extLst>
              <a:ext uri="{FF2B5EF4-FFF2-40B4-BE49-F238E27FC236}">
                <a16:creationId xmlns:a16="http://schemas.microsoft.com/office/drawing/2014/main" id="{FC622568-6376-49E8-9052-BF78D754C6FC}"/>
              </a:ext>
            </a:extLst>
          </p:cNvPr>
          <p:cNvSpPr>
            <a:spLocks noChangeArrowheads="1"/>
          </p:cNvSpPr>
          <p:nvPr/>
        </p:nvSpPr>
        <p:spPr bwMode="auto">
          <a:xfrm>
            <a:off x="0" y="27728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2550" name="Rectangle 22">
            <a:extLst>
              <a:ext uri="{FF2B5EF4-FFF2-40B4-BE49-F238E27FC236}">
                <a16:creationId xmlns:a16="http://schemas.microsoft.com/office/drawing/2014/main" id="{52843F52-17EF-47D5-8595-1F11896B47C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2551" name="Rectangle 23">
            <a:extLst>
              <a:ext uri="{FF2B5EF4-FFF2-40B4-BE49-F238E27FC236}">
                <a16:creationId xmlns:a16="http://schemas.microsoft.com/office/drawing/2014/main" id="{EBD6D415-0976-4AAE-9A62-754609B9BFC1}"/>
              </a:ext>
            </a:extLst>
          </p:cNvPr>
          <p:cNvSpPr>
            <a:spLocks noChangeArrowheads="1"/>
          </p:cNvSpPr>
          <p:nvPr/>
        </p:nvSpPr>
        <p:spPr bwMode="auto">
          <a:xfrm>
            <a:off x="0" y="234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tr-TR">
              <a:latin typeface="Comic Sans MS" panose="030F0702030302020204" pitchFamily="66" charset="0"/>
            </a:endParaRPr>
          </a:p>
        </p:txBody>
      </p:sp>
      <p:sp>
        <p:nvSpPr>
          <p:cNvPr id="22552" name="Rectangle 24">
            <a:extLst>
              <a:ext uri="{FF2B5EF4-FFF2-40B4-BE49-F238E27FC236}">
                <a16:creationId xmlns:a16="http://schemas.microsoft.com/office/drawing/2014/main" id="{1E1330A4-54D4-450B-8CA2-54A49959818F}"/>
              </a:ext>
            </a:extLst>
          </p:cNvPr>
          <p:cNvSpPr>
            <a:spLocks noChangeArrowheads="1"/>
          </p:cNvSpPr>
          <p:nvPr/>
        </p:nvSpPr>
        <p:spPr bwMode="auto">
          <a:xfrm>
            <a:off x="0" y="646520"/>
            <a:ext cx="2311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tr-TR" sz="1200">
                <a:latin typeface="Comic Sans MS" panose="030F0702030302020204" pitchFamily="66" charset="0"/>
                <a:cs typeface="Times New Roman" panose="02020603050405020304" pitchFamily="18" charset="0"/>
              </a:rPr>
              <a:t> </a:t>
            </a:r>
            <a:endParaRPr lang="en-US" altLang="tr-TR">
              <a:latin typeface="Comic Sans MS" panose="030F0702030302020204" pitchFamily="66" charset="0"/>
            </a:endParaRPr>
          </a:p>
        </p:txBody>
      </p:sp>
      <p:sp>
        <p:nvSpPr>
          <p:cNvPr id="22553" name="Rectangle 25">
            <a:extLst>
              <a:ext uri="{FF2B5EF4-FFF2-40B4-BE49-F238E27FC236}">
                <a16:creationId xmlns:a16="http://schemas.microsoft.com/office/drawing/2014/main" id="{0ECACD6C-B861-41D5-9F59-47CB3D5700B2}"/>
              </a:ext>
            </a:extLst>
          </p:cNvPr>
          <p:cNvSpPr>
            <a:spLocks noChangeArrowheads="1"/>
          </p:cNvSpPr>
          <p:nvPr/>
        </p:nvSpPr>
        <p:spPr bwMode="auto">
          <a:xfrm>
            <a:off x="0" y="31252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graphicFrame>
        <p:nvGraphicFramePr>
          <p:cNvPr id="22556" name="Object 28">
            <a:extLst>
              <a:ext uri="{FF2B5EF4-FFF2-40B4-BE49-F238E27FC236}">
                <a16:creationId xmlns:a16="http://schemas.microsoft.com/office/drawing/2014/main" id="{A0B6AE60-04DF-41FA-AABB-8332EB0440A3}"/>
              </a:ext>
            </a:extLst>
          </p:cNvPr>
          <p:cNvGraphicFramePr>
            <a:graphicFrameLocks noChangeAspect="1"/>
          </p:cNvGraphicFramePr>
          <p:nvPr/>
        </p:nvGraphicFramePr>
        <p:xfrm>
          <a:off x="1604963" y="2362200"/>
          <a:ext cx="457200" cy="407988"/>
        </p:xfrm>
        <a:graphic>
          <a:graphicData uri="http://schemas.openxmlformats.org/presentationml/2006/ole">
            <mc:AlternateContent xmlns:mc="http://schemas.openxmlformats.org/markup-compatibility/2006">
              <mc:Choice xmlns:v="urn:schemas-microsoft-com:vml" Requires="v">
                <p:oleObj spid="_x0000_s266258" name="Equation" r:id="rId3" imgW="266469" imgH="241091" progId="Equation.3">
                  <p:embed/>
                </p:oleObj>
              </mc:Choice>
              <mc:Fallback>
                <p:oleObj name="Equation" r:id="rId3" imgW="266469" imgH="241091" progId="Equation.3">
                  <p:embed/>
                  <p:pic>
                    <p:nvPicPr>
                      <p:cNvPr id="22556" name="Object 28">
                        <a:extLst>
                          <a:ext uri="{FF2B5EF4-FFF2-40B4-BE49-F238E27FC236}">
                            <a16:creationId xmlns:a16="http://schemas.microsoft.com/office/drawing/2014/main" id="{A0B6AE60-04DF-41FA-AABB-8332EB0440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963" y="2362200"/>
                        <a:ext cx="457200"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58" name="Rectangle 30">
            <a:extLst>
              <a:ext uri="{FF2B5EF4-FFF2-40B4-BE49-F238E27FC236}">
                <a16:creationId xmlns:a16="http://schemas.microsoft.com/office/drawing/2014/main" id="{BCC4F726-074C-4BD0-92F6-DF98EE5529C7}"/>
              </a:ext>
            </a:extLst>
          </p:cNvPr>
          <p:cNvSpPr>
            <a:spLocks noChangeArrowheads="1"/>
          </p:cNvSpPr>
          <p:nvPr/>
        </p:nvSpPr>
        <p:spPr bwMode="auto">
          <a:xfrm>
            <a:off x="0" y="27776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2565" name="Rectangle 37">
            <a:extLst>
              <a:ext uri="{FF2B5EF4-FFF2-40B4-BE49-F238E27FC236}">
                <a16:creationId xmlns:a16="http://schemas.microsoft.com/office/drawing/2014/main" id="{5ADFECBB-9FD9-4212-BF60-11F650AD09B0}"/>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2566" name="Rectangle 38">
            <a:extLst>
              <a:ext uri="{FF2B5EF4-FFF2-40B4-BE49-F238E27FC236}">
                <a16:creationId xmlns:a16="http://schemas.microsoft.com/office/drawing/2014/main" id="{38514A79-3B55-4789-8380-6BC1A60B376B}"/>
              </a:ext>
            </a:extLst>
          </p:cNvPr>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2567" name="Rectangle 39">
            <a:extLst>
              <a:ext uri="{FF2B5EF4-FFF2-40B4-BE49-F238E27FC236}">
                <a16:creationId xmlns:a16="http://schemas.microsoft.com/office/drawing/2014/main" id="{CC4919A2-541C-4BF2-AC84-AA7DA783E335}"/>
              </a:ext>
            </a:extLst>
          </p:cNvPr>
          <p:cNvSpPr>
            <a:spLocks noChangeArrowheads="1"/>
          </p:cNvSpPr>
          <p:nvPr/>
        </p:nvSpPr>
        <p:spPr bwMode="auto">
          <a:xfrm>
            <a:off x="0" y="5106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tr-TR">
              <a:latin typeface="Comic Sans MS" panose="030F0702030302020204" pitchFamily="66" charset="0"/>
            </a:endParaRPr>
          </a:p>
        </p:txBody>
      </p:sp>
      <p:sp>
        <p:nvSpPr>
          <p:cNvPr id="22568" name="Rectangle 40">
            <a:extLst>
              <a:ext uri="{FF2B5EF4-FFF2-40B4-BE49-F238E27FC236}">
                <a16:creationId xmlns:a16="http://schemas.microsoft.com/office/drawing/2014/main" id="{F438ACFB-2E58-41E0-9AE7-F42A7BB7A0F7}"/>
              </a:ext>
            </a:extLst>
          </p:cNvPr>
          <p:cNvSpPr>
            <a:spLocks noChangeArrowheads="1"/>
          </p:cNvSpPr>
          <p:nvPr/>
        </p:nvSpPr>
        <p:spPr bwMode="auto">
          <a:xfrm>
            <a:off x="0" y="748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2573" name="Rectangle 45">
            <a:extLst>
              <a:ext uri="{FF2B5EF4-FFF2-40B4-BE49-F238E27FC236}">
                <a16:creationId xmlns:a16="http://schemas.microsoft.com/office/drawing/2014/main" id="{223FF6FA-EB53-47DA-A431-3821B56B7664}"/>
              </a:ext>
            </a:extLst>
          </p:cNvPr>
          <p:cNvSpPr>
            <a:spLocks noChangeArrowheads="1"/>
          </p:cNvSpPr>
          <p:nvPr/>
        </p:nvSpPr>
        <p:spPr bwMode="auto">
          <a:xfrm>
            <a:off x="0" y="26585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2574" name="Rectangle 46">
            <a:extLst>
              <a:ext uri="{FF2B5EF4-FFF2-40B4-BE49-F238E27FC236}">
                <a16:creationId xmlns:a16="http://schemas.microsoft.com/office/drawing/2014/main" id="{B03AA029-FB1D-4D02-8F9D-913B215DE59C}"/>
              </a:ext>
            </a:extLst>
          </p:cNvPr>
          <p:cNvSpPr>
            <a:spLocks noChangeArrowheads="1"/>
          </p:cNvSpPr>
          <p:nvPr/>
        </p:nvSpPr>
        <p:spPr bwMode="auto">
          <a:xfrm>
            <a:off x="0" y="31157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2575" name="Rectangle 47">
            <a:extLst>
              <a:ext uri="{FF2B5EF4-FFF2-40B4-BE49-F238E27FC236}">
                <a16:creationId xmlns:a16="http://schemas.microsoft.com/office/drawing/2014/main" id="{0A41CECF-6ED9-47EB-AD49-C109E4D0D23B}"/>
              </a:ext>
            </a:extLst>
          </p:cNvPr>
          <p:cNvSpPr>
            <a:spLocks noChangeArrowheads="1"/>
          </p:cNvSpPr>
          <p:nvPr/>
        </p:nvSpPr>
        <p:spPr bwMode="auto">
          <a:xfrm>
            <a:off x="0" y="33538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tr-TR">
              <a:latin typeface="Comic Sans MS" panose="030F0702030302020204" pitchFamily="66" charset="0"/>
            </a:endParaRPr>
          </a:p>
        </p:txBody>
      </p:sp>
      <p:sp>
        <p:nvSpPr>
          <p:cNvPr id="22576" name="Rectangle 48">
            <a:extLst>
              <a:ext uri="{FF2B5EF4-FFF2-40B4-BE49-F238E27FC236}">
                <a16:creationId xmlns:a16="http://schemas.microsoft.com/office/drawing/2014/main" id="{BE894AF5-1AAB-4161-8C50-BB6B201B5064}"/>
              </a:ext>
            </a:extLst>
          </p:cNvPr>
          <p:cNvSpPr>
            <a:spLocks noChangeArrowheads="1"/>
          </p:cNvSpPr>
          <p:nvPr/>
        </p:nvSpPr>
        <p:spPr bwMode="auto">
          <a:xfrm>
            <a:off x="0" y="35919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graphicFrame>
        <p:nvGraphicFramePr>
          <p:cNvPr id="22579" name="Object 51">
            <a:extLst>
              <a:ext uri="{FF2B5EF4-FFF2-40B4-BE49-F238E27FC236}">
                <a16:creationId xmlns:a16="http://schemas.microsoft.com/office/drawing/2014/main" id="{6B271BCB-51DC-4DA9-8C64-74F6368F6CD8}"/>
              </a:ext>
            </a:extLst>
          </p:cNvPr>
          <p:cNvGraphicFramePr>
            <a:graphicFrameLocks noChangeAspect="1"/>
          </p:cNvGraphicFramePr>
          <p:nvPr/>
        </p:nvGraphicFramePr>
        <p:xfrm>
          <a:off x="3352800" y="1447800"/>
          <a:ext cx="3048000" cy="908050"/>
        </p:xfrm>
        <a:graphic>
          <a:graphicData uri="http://schemas.openxmlformats.org/presentationml/2006/ole">
            <mc:AlternateContent xmlns:mc="http://schemas.openxmlformats.org/markup-compatibility/2006">
              <mc:Choice xmlns:v="urn:schemas-microsoft-com:vml" Requires="v">
                <p:oleObj spid="_x0000_s266259" name="Equation" r:id="rId5" imgW="1536700" imgH="457200" progId="Equation.3">
                  <p:embed/>
                </p:oleObj>
              </mc:Choice>
              <mc:Fallback>
                <p:oleObj name="Equation" r:id="rId5" imgW="1536700" imgH="457200" progId="Equation.3">
                  <p:embed/>
                  <p:pic>
                    <p:nvPicPr>
                      <p:cNvPr id="22579" name="Object 51">
                        <a:extLst>
                          <a:ext uri="{FF2B5EF4-FFF2-40B4-BE49-F238E27FC236}">
                            <a16:creationId xmlns:a16="http://schemas.microsoft.com/office/drawing/2014/main" id="{6B271BCB-51DC-4DA9-8C64-74F6368F6C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1447800"/>
                        <a:ext cx="3048000" cy="908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77" name="Object 49">
            <a:extLst>
              <a:ext uri="{FF2B5EF4-FFF2-40B4-BE49-F238E27FC236}">
                <a16:creationId xmlns:a16="http://schemas.microsoft.com/office/drawing/2014/main" id="{52F69F6B-0A9F-48BD-B6A9-5105A127C2AB}"/>
              </a:ext>
            </a:extLst>
          </p:cNvPr>
          <p:cNvGraphicFramePr>
            <a:graphicFrameLocks noChangeAspect="1"/>
          </p:cNvGraphicFramePr>
          <p:nvPr>
            <p:extLst>
              <p:ext uri="{D42A27DB-BD31-4B8C-83A1-F6EECF244321}">
                <p14:modId xmlns:p14="http://schemas.microsoft.com/office/powerpoint/2010/main" val="441605660"/>
              </p:ext>
            </p:extLst>
          </p:nvPr>
        </p:nvGraphicFramePr>
        <p:xfrm>
          <a:off x="2062163" y="3666279"/>
          <a:ext cx="4114800" cy="521804"/>
        </p:xfrm>
        <a:graphic>
          <a:graphicData uri="http://schemas.openxmlformats.org/presentationml/2006/ole">
            <mc:AlternateContent xmlns:mc="http://schemas.openxmlformats.org/markup-compatibility/2006">
              <mc:Choice xmlns:v="urn:schemas-microsoft-com:vml" Requires="v">
                <p:oleObj spid="_x0000_s266260" name="Equation" r:id="rId7" imgW="1879600" imgH="241300" progId="Equation.3">
                  <p:embed/>
                </p:oleObj>
              </mc:Choice>
              <mc:Fallback>
                <p:oleObj name="Equation" r:id="rId7" imgW="1879600" imgH="241300" progId="Equation.3">
                  <p:embed/>
                  <p:pic>
                    <p:nvPicPr>
                      <p:cNvPr id="22577" name="Object 49">
                        <a:extLst>
                          <a:ext uri="{FF2B5EF4-FFF2-40B4-BE49-F238E27FC236}">
                            <a16:creationId xmlns:a16="http://schemas.microsoft.com/office/drawing/2014/main" id="{52F69F6B-0A9F-48BD-B6A9-5105A127C2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2163" y="3666279"/>
                        <a:ext cx="4114800" cy="521804"/>
                      </a:xfrm>
                      <a:prstGeom prst="rect">
                        <a:avLst/>
                      </a:prstGeom>
                      <a:noFill/>
                    </p:spPr>
                  </p:pic>
                </p:oleObj>
              </mc:Fallback>
            </mc:AlternateContent>
          </a:graphicData>
        </a:graphic>
      </p:graphicFrame>
      <p:sp>
        <p:nvSpPr>
          <p:cNvPr id="22580" name="Rectangle 52">
            <a:extLst>
              <a:ext uri="{FF2B5EF4-FFF2-40B4-BE49-F238E27FC236}">
                <a16:creationId xmlns:a16="http://schemas.microsoft.com/office/drawing/2014/main" id="{A29C0577-E89F-4AF2-BE41-A2EB8AD2DEA1}"/>
              </a:ext>
            </a:extLst>
          </p:cNvPr>
          <p:cNvSpPr>
            <a:spLocks noChangeArrowheads="1"/>
          </p:cNvSpPr>
          <p:nvPr/>
        </p:nvSpPr>
        <p:spPr bwMode="auto">
          <a:xfrm>
            <a:off x="0" y="27776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2584" name="Rectangle 56">
            <a:extLst>
              <a:ext uri="{FF2B5EF4-FFF2-40B4-BE49-F238E27FC236}">
                <a16:creationId xmlns:a16="http://schemas.microsoft.com/office/drawing/2014/main" id="{77CDBDD3-6CBE-41C0-9178-F36F020929FD}"/>
              </a:ext>
            </a:extLst>
          </p:cNvPr>
          <p:cNvSpPr>
            <a:spLocks noChangeArrowheads="1"/>
          </p:cNvSpPr>
          <p:nvPr/>
        </p:nvSpPr>
        <p:spPr bwMode="auto">
          <a:xfrm>
            <a:off x="0" y="31252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graphicFrame>
        <p:nvGraphicFramePr>
          <p:cNvPr id="22583" name="Object 55">
            <a:extLst>
              <a:ext uri="{FF2B5EF4-FFF2-40B4-BE49-F238E27FC236}">
                <a16:creationId xmlns:a16="http://schemas.microsoft.com/office/drawing/2014/main" id="{38E1793F-733E-4B3C-A5D5-205EF41A0D5B}"/>
              </a:ext>
            </a:extLst>
          </p:cNvPr>
          <p:cNvGraphicFramePr>
            <a:graphicFrameLocks noChangeAspect="1"/>
          </p:cNvGraphicFramePr>
          <p:nvPr/>
        </p:nvGraphicFramePr>
        <p:xfrm>
          <a:off x="1752600" y="4876800"/>
          <a:ext cx="7086600" cy="600075"/>
        </p:xfrm>
        <a:graphic>
          <a:graphicData uri="http://schemas.openxmlformats.org/presentationml/2006/ole">
            <mc:AlternateContent xmlns:mc="http://schemas.openxmlformats.org/markup-compatibility/2006">
              <mc:Choice xmlns:v="urn:schemas-microsoft-com:vml" Requires="v">
                <p:oleObj spid="_x0000_s266261" name="Equation" r:id="rId9" imgW="2806700" imgH="241300" progId="Equation.3">
                  <p:embed/>
                </p:oleObj>
              </mc:Choice>
              <mc:Fallback>
                <p:oleObj name="Equation" r:id="rId9" imgW="2806700" imgH="241300" progId="Equation.3">
                  <p:embed/>
                  <p:pic>
                    <p:nvPicPr>
                      <p:cNvPr id="22583" name="Object 55">
                        <a:extLst>
                          <a:ext uri="{FF2B5EF4-FFF2-40B4-BE49-F238E27FC236}">
                            <a16:creationId xmlns:a16="http://schemas.microsoft.com/office/drawing/2014/main" id="{38E1793F-733E-4B3C-A5D5-205EF41A0D5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2600" y="4876800"/>
                        <a:ext cx="7086600"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Text Box 5">
            <a:extLst>
              <a:ext uri="{FF2B5EF4-FFF2-40B4-BE49-F238E27FC236}">
                <a16:creationId xmlns:a16="http://schemas.microsoft.com/office/drawing/2014/main" id="{4673C997-CF13-4D6E-A9B6-AFB90311668D}"/>
              </a:ext>
            </a:extLst>
          </p:cNvPr>
          <p:cNvSpPr txBox="1">
            <a:spLocks noChangeArrowheads="1"/>
          </p:cNvSpPr>
          <p:nvPr/>
        </p:nvSpPr>
        <p:spPr bwMode="auto">
          <a:xfrm>
            <a:off x="685800" y="152401"/>
            <a:ext cx="170912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tr-TR" sz="2800" b="1" dirty="0">
                <a:latin typeface="Comic Sans MS" panose="030F0702030302020204" pitchFamily="66" charset="0"/>
              </a:rPr>
              <a:t>Solution:</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5470B8CB-6370-4700-9208-B6DAC38E36BB}"/>
              </a:ext>
            </a:extLst>
          </p:cNvPr>
          <p:cNvSpPr>
            <a:spLocks noChangeArrowheads="1"/>
          </p:cNvSpPr>
          <p:nvPr/>
        </p:nvSpPr>
        <p:spPr bwMode="auto">
          <a:xfrm>
            <a:off x="0" y="0"/>
            <a:ext cx="685800" cy="68580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3555" name="Rectangle 3">
            <a:extLst>
              <a:ext uri="{FF2B5EF4-FFF2-40B4-BE49-F238E27FC236}">
                <a16:creationId xmlns:a16="http://schemas.microsoft.com/office/drawing/2014/main" id="{7831CEAD-560D-4FD6-8379-04D4B500DDD4}"/>
              </a:ext>
            </a:extLst>
          </p:cNvPr>
          <p:cNvSpPr>
            <a:spLocks noChangeArrowheads="1"/>
          </p:cNvSpPr>
          <p:nvPr/>
        </p:nvSpPr>
        <p:spPr bwMode="auto">
          <a:xfrm>
            <a:off x="0" y="762000"/>
            <a:ext cx="9144000" cy="76200"/>
          </a:xfrm>
          <a:prstGeom prst="rect">
            <a:avLst/>
          </a:prstGeom>
          <a:gradFill rotWithShape="1">
            <a:gsLst>
              <a:gs pos="0">
                <a:schemeClr val="accent1"/>
              </a:gs>
              <a:gs pos="100000">
                <a:schemeClr val="accent1">
                  <a:gamma/>
                  <a:shade val="46275"/>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tr-TR" altLang="tr-TR" sz="1400" i="1"/>
          </a:p>
        </p:txBody>
      </p:sp>
      <p:sp>
        <p:nvSpPr>
          <p:cNvPr id="23558" name="Rectangle 6">
            <a:extLst>
              <a:ext uri="{FF2B5EF4-FFF2-40B4-BE49-F238E27FC236}">
                <a16:creationId xmlns:a16="http://schemas.microsoft.com/office/drawing/2014/main" id="{D1FC319C-18B1-45AD-A4D6-584B0683C7D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3559" name="Rectangle 7">
            <a:extLst>
              <a:ext uri="{FF2B5EF4-FFF2-40B4-BE49-F238E27FC236}">
                <a16:creationId xmlns:a16="http://schemas.microsoft.com/office/drawing/2014/main" id="{D755430A-4213-49C7-986C-ECE3004B08DD}"/>
              </a:ext>
            </a:extLst>
          </p:cNvPr>
          <p:cNvSpPr>
            <a:spLocks noChangeArrowheads="1"/>
          </p:cNvSpPr>
          <p:nvPr/>
        </p:nvSpPr>
        <p:spPr bwMode="auto">
          <a:xfrm>
            <a:off x="0" y="3130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3560" name="Rectangle 8">
            <a:extLst>
              <a:ext uri="{FF2B5EF4-FFF2-40B4-BE49-F238E27FC236}">
                <a16:creationId xmlns:a16="http://schemas.microsoft.com/office/drawing/2014/main" id="{F20DD743-F50E-461F-BE8D-CB136451FB73}"/>
              </a:ext>
            </a:extLst>
          </p:cNvPr>
          <p:cNvSpPr>
            <a:spLocks noChangeArrowheads="1"/>
          </p:cNvSpPr>
          <p:nvPr/>
        </p:nvSpPr>
        <p:spPr bwMode="auto">
          <a:xfrm>
            <a:off x="0" y="2901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3561" name="Rectangle 9">
            <a:extLst>
              <a:ext uri="{FF2B5EF4-FFF2-40B4-BE49-F238E27FC236}">
                <a16:creationId xmlns:a16="http://schemas.microsoft.com/office/drawing/2014/main" id="{11DA4768-0B71-4287-B3B5-9754C7F5576F}"/>
              </a:ext>
            </a:extLst>
          </p:cNvPr>
          <p:cNvSpPr>
            <a:spLocks noChangeArrowheads="1"/>
          </p:cNvSpPr>
          <p:nvPr/>
        </p:nvSpPr>
        <p:spPr bwMode="auto">
          <a:xfrm>
            <a:off x="0" y="3130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tr-TR">
              <a:latin typeface="Comic Sans MS" panose="030F0702030302020204" pitchFamily="66" charset="0"/>
            </a:endParaRPr>
          </a:p>
        </p:txBody>
      </p:sp>
      <p:sp>
        <p:nvSpPr>
          <p:cNvPr id="23562" name="Rectangle 10">
            <a:extLst>
              <a:ext uri="{FF2B5EF4-FFF2-40B4-BE49-F238E27FC236}">
                <a16:creationId xmlns:a16="http://schemas.microsoft.com/office/drawing/2014/main" id="{5B8C31B4-5245-4DB1-9615-378587D8819F}"/>
              </a:ext>
            </a:extLst>
          </p:cNvPr>
          <p:cNvSpPr>
            <a:spLocks noChangeArrowheads="1"/>
          </p:cNvSpPr>
          <p:nvPr/>
        </p:nvSpPr>
        <p:spPr bwMode="auto">
          <a:xfrm>
            <a:off x="0" y="3130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3563" name="Rectangle 11">
            <a:extLst>
              <a:ext uri="{FF2B5EF4-FFF2-40B4-BE49-F238E27FC236}">
                <a16:creationId xmlns:a16="http://schemas.microsoft.com/office/drawing/2014/main" id="{7871FE61-F444-4DA4-83F2-7AC7BA9D8BEF}"/>
              </a:ext>
            </a:extLst>
          </p:cNvPr>
          <p:cNvSpPr>
            <a:spLocks noChangeArrowheads="1"/>
          </p:cNvSpPr>
          <p:nvPr/>
        </p:nvSpPr>
        <p:spPr bwMode="auto">
          <a:xfrm>
            <a:off x="4479634" y="3130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tr-TR" altLang="tr-TR">
              <a:latin typeface="Comic Sans MS" panose="030F0702030302020204" pitchFamily="66" charset="0"/>
            </a:endParaRPr>
          </a:p>
        </p:txBody>
      </p:sp>
      <p:sp>
        <p:nvSpPr>
          <p:cNvPr id="23564" name="Rectangle 12">
            <a:extLst>
              <a:ext uri="{FF2B5EF4-FFF2-40B4-BE49-F238E27FC236}">
                <a16:creationId xmlns:a16="http://schemas.microsoft.com/office/drawing/2014/main" id="{CCCCB992-C0D9-449E-AC37-316347430FD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3565" name="Rectangle 13">
            <a:extLst>
              <a:ext uri="{FF2B5EF4-FFF2-40B4-BE49-F238E27FC236}">
                <a16:creationId xmlns:a16="http://schemas.microsoft.com/office/drawing/2014/main" id="{C125008F-D0D6-4A23-A1CF-3199A9D95C5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3566" name="Rectangle 14">
            <a:extLst>
              <a:ext uri="{FF2B5EF4-FFF2-40B4-BE49-F238E27FC236}">
                <a16:creationId xmlns:a16="http://schemas.microsoft.com/office/drawing/2014/main" id="{F7D36824-7E9E-4B1E-A96B-832F6089E72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3567" name="Rectangle 15">
            <a:extLst>
              <a:ext uri="{FF2B5EF4-FFF2-40B4-BE49-F238E27FC236}">
                <a16:creationId xmlns:a16="http://schemas.microsoft.com/office/drawing/2014/main" id="{BEAACE0B-9561-4FE8-AB01-5E042C2E35D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3568" name="Text Box 16">
            <a:extLst>
              <a:ext uri="{FF2B5EF4-FFF2-40B4-BE49-F238E27FC236}">
                <a16:creationId xmlns:a16="http://schemas.microsoft.com/office/drawing/2014/main" id="{4DF0C076-0CB7-4A30-B56D-6D232F97984A}"/>
              </a:ext>
            </a:extLst>
          </p:cNvPr>
          <p:cNvSpPr txBox="1">
            <a:spLocks noChangeArrowheads="1"/>
          </p:cNvSpPr>
          <p:nvPr/>
        </p:nvSpPr>
        <p:spPr bwMode="auto">
          <a:xfrm>
            <a:off x="685800" y="990600"/>
            <a:ext cx="7405688"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anose="05000000000000000000" pitchFamily="2" charset="2"/>
              <a:buNone/>
            </a:pPr>
            <a:r>
              <a:rPr lang="en-US" altLang="tr-TR" dirty="0">
                <a:latin typeface="Comic Sans MS" panose="030F0702030302020204" pitchFamily="66" charset="0"/>
              </a:rPr>
              <a:t>From the ac equivalent circuit:</a:t>
            </a: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r>
              <a:rPr lang="en-US" altLang="tr-TR" dirty="0">
                <a:latin typeface="Comic Sans MS" panose="030F0702030302020204" pitchFamily="66" charset="0"/>
              </a:rPr>
              <a:t>The </a:t>
            </a:r>
            <a:r>
              <a:rPr lang="en-US" altLang="tr-TR" dirty="0" err="1">
                <a:latin typeface="Comic Sans MS" panose="030F0702030302020204" pitchFamily="66" charset="0"/>
              </a:rPr>
              <a:t>i</a:t>
            </a:r>
            <a:r>
              <a:rPr lang="tr-TR" altLang="tr-TR" dirty="0" err="1">
                <a:latin typeface="Comic Sans MS" panose="030F0702030302020204" pitchFamily="66" charset="0"/>
              </a:rPr>
              <a:t>nput</a:t>
            </a:r>
            <a:r>
              <a:rPr lang="tr-TR" altLang="tr-TR" dirty="0">
                <a:latin typeface="Comic Sans MS" panose="030F0702030302020204" pitchFamily="66" charset="0"/>
              </a:rPr>
              <a:t> </a:t>
            </a:r>
            <a:r>
              <a:rPr lang="en-US" altLang="tr-TR" dirty="0">
                <a:latin typeface="Comic Sans MS" panose="030F0702030302020204" pitchFamily="66" charset="0"/>
              </a:rPr>
              <a:t>resistance is:</a:t>
            </a: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endParaRPr lang="en-US" altLang="tr-TR" dirty="0">
              <a:latin typeface="Comic Sans MS" panose="030F0702030302020204" pitchFamily="66" charset="0"/>
            </a:endParaRPr>
          </a:p>
          <a:p>
            <a:pPr>
              <a:buFont typeface="Wingdings" panose="05000000000000000000" pitchFamily="2" charset="2"/>
              <a:buNone/>
            </a:pPr>
            <a:r>
              <a:rPr lang="en-US" altLang="tr-TR" dirty="0">
                <a:latin typeface="Comic Sans MS" panose="030F0702030302020204" pitchFamily="66" charset="0"/>
              </a:rPr>
              <a:t>The o</a:t>
            </a:r>
            <a:r>
              <a:rPr lang="tr-TR" altLang="tr-TR" dirty="0" err="1">
                <a:latin typeface="Comic Sans MS" panose="030F0702030302020204" pitchFamily="66" charset="0"/>
              </a:rPr>
              <a:t>utput</a:t>
            </a:r>
            <a:r>
              <a:rPr lang="en-US" altLang="tr-TR" dirty="0">
                <a:latin typeface="Comic Sans MS" panose="030F0702030302020204" pitchFamily="66" charset="0"/>
              </a:rPr>
              <a:t> resistance is:</a:t>
            </a:r>
          </a:p>
        </p:txBody>
      </p:sp>
      <p:sp>
        <p:nvSpPr>
          <p:cNvPr id="23569" name="Rectangle 17">
            <a:extLst>
              <a:ext uri="{FF2B5EF4-FFF2-40B4-BE49-F238E27FC236}">
                <a16:creationId xmlns:a16="http://schemas.microsoft.com/office/drawing/2014/main" id="{3DF26A37-B663-467C-A316-DF87356631B2}"/>
              </a:ext>
            </a:extLst>
          </p:cNvPr>
          <p:cNvSpPr>
            <a:spLocks noChangeArrowheads="1"/>
          </p:cNvSpPr>
          <p:nvPr/>
        </p:nvSpPr>
        <p:spPr bwMode="auto">
          <a:xfrm>
            <a:off x="0" y="27728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3570" name="Rectangle 18">
            <a:extLst>
              <a:ext uri="{FF2B5EF4-FFF2-40B4-BE49-F238E27FC236}">
                <a16:creationId xmlns:a16="http://schemas.microsoft.com/office/drawing/2014/main" id="{19E90501-F46B-425D-844D-5EEA7205198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3572" name="Rectangle 20">
            <a:extLst>
              <a:ext uri="{FF2B5EF4-FFF2-40B4-BE49-F238E27FC236}">
                <a16:creationId xmlns:a16="http://schemas.microsoft.com/office/drawing/2014/main" id="{3F44EDCE-C2B9-472B-8BA9-8177CC726226}"/>
              </a:ext>
            </a:extLst>
          </p:cNvPr>
          <p:cNvSpPr>
            <a:spLocks noChangeArrowheads="1"/>
          </p:cNvSpPr>
          <p:nvPr/>
        </p:nvSpPr>
        <p:spPr bwMode="auto">
          <a:xfrm>
            <a:off x="0" y="647700"/>
            <a:ext cx="2270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tr-TR" sz="1200">
                <a:cs typeface="Times New Roman" panose="02020603050405020304" pitchFamily="18" charset="0"/>
              </a:rPr>
              <a:t> </a:t>
            </a:r>
            <a:endParaRPr lang="en-US" altLang="tr-TR"/>
          </a:p>
        </p:txBody>
      </p:sp>
      <p:sp>
        <p:nvSpPr>
          <p:cNvPr id="23573" name="Rectangle 21">
            <a:extLst>
              <a:ext uri="{FF2B5EF4-FFF2-40B4-BE49-F238E27FC236}">
                <a16:creationId xmlns:a16="http://schemas.microsoft.com/office/drawing/2014/main" id="{1B7A9B54-0420-4D58-A470-81E4F4DC7616}"/>
              </a:ext>
            </a:extLst>
          </p:cNvPr>
          <p:cNvSpPr>
            <a:spLocks noChangeArrowheads="1"/>
          </p:cNvSpPr>
          <p:nvPr/>
        </p:nvSpPr>
        <p:spPr bwMode="auto">
          <a:xfrm>
            <a:off x="0" y="31252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3575" name="Rectangle 23">
            <a:extLst>
              <a:ext uri="{FF2B5EF4-FFF2-40B4-BE49-F238E27FC236}">
                <a16:creationId xmlns:a16="http://schemas.microsoft.com/office/drawing/2014/main" id="{5A7054DE-73C7-48EE-9D7F-8620D20023AC}"/>
              </a:ext>
            </a:extLst>
          </p:cNvPr>
          <p:cNvSpPr>
            <a:spLocks noChangeArrowheads="1"/>
          </p:cNvSpPr>
          <p:nvPr/>
        </p:nvSpPr>
        <p:spPr bwMode="auto">
          <a:xfrm>
            <a:off x="0" y="27776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3576" name="Rectangle 24">
            <a:extLst>
              <a:ext uri="{FF2B5EF4-FFF2-40B4-BE49-F238E27FC236}">
                <a16:creationId xmlns:a16="http://schemas.microsoft.com/office/drawing/2014/main" id="{F95C6CB5-8619-4613-A613-EAFE8D48760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3577" name="Rectangle 25">
            <a:extLst>
              <a:ext uri="{FF2B5EF4-FFF2-40B4-BE49-F238E27FC236}">
                <a16:creationId xmlns:a16="http://schemas.microsoft.com/office/drawing/2014/main" id="{8B4805FC-6B33-48B2-8F11-7BE3B1520B23}"/>
              </a:ext>
            </a:extLst>
          </p:cNvPr>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p>
        </p:txBody>
      </p:sp>
      <p:sp>
        <p:nvSpPr>
          <p:cNvPr id="23578" name="Rectangle 26">
            <a:extLst>
              <a:ext uri="{FF2B5EF4-FFF2-40B4-BE49-F238E27FC236}">
                <a16:creationId xmlns:a16="http://schemas.microsoft.com/office/drawing/2014/main" id="{00D74C2F-7721-40F7-AE09-15FAA4B97450}"/>
              </a:ext>
            </a:extLst>
          </p:cNvPr>
          <p:cNvSpPr>
            <a:spLocks noChangeArrowheads="1"/>
          </p:cNvSpPr>
          <p:nvPr/>
        </p:nvSpPr>
        <p:spPr bwMode="auto">
          <a:xfrm>
            <a:off x="0" y="695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tr-TR"/>
          </a:p>
        </p:txBody>
      </p:sp>
      <p:sp>
        <p:nvSpPr>
          <p:cNvPr id="23579" name="Rectangle 27">
            <a:extLst>
              <a:ext uri="{FF2B5EF4-FFF2-40B4-BE49-F238E27FC236}">
                <a16:creationId xmlns:a16="http://schemas.microsoft.com/office/drawing/2014/main" id="{6E24AB32-14E4-4A05-99CF-C437BF294FDD}"/>
              </a:ext>
            </a:extLst>
          </p:cNvPr>
          <p:cNvSpPr>
            <a:spLocks noChangeArrowheads="1"/>
          </p:cNvSpPr>
          <p:nvPr/>
        </p:nvSpPr>
        <p:spPr bwMode="auto">
          <a:xfrm>
            <a:off x="0" y="748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3582" name="Rectangle 30">
            <a:extLst>
              <a:ext uri="{FF2B5EF4-FFF2-40B4-BE49-F238E27FC236}">
                <a16:creationId xmlns:a16="http://schemas.microsoft.com/office/drawing/2014/main" id="{1D89D7AD-A264-4674-91E5-DFADF4C809DB}"/>
              </a:ext>
            </a:extLst>
          </p:cNvPr>
          <p:cNvSpPr>
            <a:spLocks noChangeArrowheads="1"/>
          </p:cNvSpPr>
          <p:nvPr/>
        </p:nvSpPr>
        <p:spPr bwMode="auto">
          <a:xfrm>
            <a:off x="4479634" y="31157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tr-TR" altLang="tr-TR">
              <a:latin typeface="Comic Sans MS" panose="030F0702030302020204" pitchFamily="66" charset="0"/>
            </a:endParaRPr>
          </a:p>
        </p:txBody>
      </p:sp>
      <p:sp>
        <p:nvSpPr>
          <p:cNvPr id="23584" name="Rectangle 32">
            <a:extLst>
              <a:ext uri="{FF2B5EF4-FFF2-40B4-BE49-F238E27FC236}">
                <a16:creationId xmlns:a16="http://schemas.microsoft.com/office/drawing/2014/main" id="{DFB6E755-C4E1-474E-AC2C-0D0DA44DDCEE}"/>
              </a:ext>
            </a:extLst>
          </p:cNvPr>
          <p:cNvSpPr>
            <a:spLocks noChangeArrowheads="1"/>
          </p:cNvSpPr>
          <p:nvPr/>
        </p:nvSpPr>
        <p:spPr bwMode="auto">
          <a:xfrm>
            <a:off x="0" y="35919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3587" name="Rectangle 35">
            <a:extLst>
              <a:ext uri="{FF2B5EF4-FFF2-40B4-BE49-F238E27FC236}">
                <a16:creationId xmlns:a16="http://schemas.microsoft.com/office/drawing/2014/main" id="{4F5392D9-2438-471C-9794-9DF7DACC63C2}"/>
              </a:ext>
            </a:extLst>
          </p:cNvPr>
          <p:cNvSpPr>
            <a:spLocks noChangeArrowheads="1"/>
          </p:cNvSpPr>
          <p:nvPr/>
        </p:nvSpPr>
        <p:spPr bwMode="auto">
          <a:xfrm>
            <a:off x="0" y="27776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graphicFrame>
        <p:nvGraphicFramePr>
          <p:cNvPr id="23589" name="Object 37">
            <a:extLst>
              <a:ext uri="{FF2B5EF4-FFF2-40B4-BE49-F238E27FC236}">
                <a16:creationId xmlns:a16="http://schemas.microsoft.com/office/drawing/2014/main" id="{951D26A1-810D-47DE-883F-C8BC3F03AB42}"/>
              </a:ext>
            </a:extLst>
          </p:cNvPr>
          <p:cNvGraphicFramePr>
            <a:graphicFrameLocks noChangeAspect="1"/>
          </p:cNvGraphicFramePr>
          <p:nvPr/>
        </p:nvGraphicFramePr>
        <p:xfrm>
          <a:off x="1676400" y="2057400"/>
          <a:ext cx="6172200" cy="1036638"/>
        </p:xfrm>
        <a:graphic>
          <a:graphicData uri="http://schemas.openxmlformats.org/presentationml/2006/ole">
            <mc:AlternateContent xmlns:mc="http://schemas.openxmlformats.org/markup-compatibility/2006">
              <mc:Choice xmlns:v="urn:schemas-microsoft-com:vml" Requires="v">
                <p:oleObj spid="_x0000_s267274" name="Equation" r:id="rId3" imgW="2438400" imgH="406400" progId="Equation.3">
                  <p:embed/>
                </p:oleObj>
              </mc:Choice>
              <mc:Fallback>
                <p:oleObj name="Equation" r:id="rId3" imgW="2438400" imgH="406400" progId="Equation.3">
                  <p:embed/>
                  <p:pic>
                    <p:nvPicPr>
                      <p:cNvPr id="23589" name="Object 37">
                        <a:extLst>
                          <a:ext uri="{FF2B5EF4-FFF2-40B4-BE49-F238E27FC236}">
                            <a16:creationId xmlns:a16="http://schemas.microsoft.com/office/drawing/2014/main" id="{951D26A1-810D-47DE-883F-C8BC3F03A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057400"/>
                        <a:ext cx="6172200" cy="1036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88" name="Object 36">
            <a:extLst>
              <a:ext uri="{FF2B5EF4-FFF2-40B4-BE49-F238E27FC236}">
                <a16:creationId xmlns:a16="http://schemas.microsoft.com/office/drawing/2014/main" id="{DF39158C-AB28-468E-8A22-2F2F33812419}"/>
              </a:ext>
            </a:extLst>
          </p:cNvPr>
          <p:cNvGraphicFramePr>
            <a:graphicFrameLocks noChangeAspect="1"/>
          </p:cNvGraphicFramePr>
          <p:nvPr/>
        </p:nvGraphicFramePr>
        <p:xfrm>
          <a:off x="1676400" y="4267200"/>
          <a:ext cx="3200400" cy="635000"/>
        </p:xfrm>
        <a:graphic>
          <a:graphicData uri="http://schemas.openxmlformats.org/presentationml/2006/ole">
            <mc:AlternateContent xmlns:mc="http://schemas.openxmlformats.org/markup-compatibility/2006">
              <mc:Choice xmlns:v="urn:schemas-microsoft-com:vml" Requires="v">
                <p:oleObj spid="_x0000_s267275" name="Equation" r:id="rId5" imgW="1155700" imgH="228600" progId="Equation.3">
                  <p:embed/>
                </p:oleObj>
              </mc:Choice>
              <mc:Fallback>
                <p:oleObj name="Equation" r:id="rId5" imgW="1155700" imgH="228600" progId="Equation.3">
                  <p:embed/>
                  <p:pic>
                    <p:nvPicPr>
                      <p:cNvPr id="23588" name="Object 36">
                        <a:extLst>
                          <a:ext uri="{FF2B5EF4-FFF2-40B4-BE49-F238E27FC236}">
                            <a16:creationId xmlns:a16="http://schemas.microsoft.com/office/drawing/2014/main" id="{DF39158C-AB28-468E-8A22-2F2F338124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4267200"/>
                        <a:ext cx="320040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90" name="Rectangle 38">
            <a:extLst>
              <a:ext uri="{FF2B5EF4-FFF2-40B4-BE49-F238E27FC236}">
                <a16:creationId xmlns:a16="http://schemas.microsoft.com/office/drawing/2014/main" id="{9578F012-5ADA-43C0-8504-EA218E3E308A}"/>
              </a:ext>
            </a:extLst>
          </p:cNvPr>
          <p:cNvSpPr>
            <a:spLocks noChangeArrowheads="1"/>
          </p:cNvSpPr>
          <p:nvPr/>
        </p:nvSpPr>
        <p:spPr bwMode="auto">
          <a:xfrm>
            <a:off x="1371600" y="1415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atin typeface="Comic Sans MS" panose="030F0702030302020204" pitchFamily="66" charset="0"/>
            </a:endParaRPr>
          </a:p>
        </p:txBody>
      </p:sp>
      <p:sp>
        <p:nvSpPr>
          <p:cNvPr id="23591" name="Rectangle 39">
            <a:extLst>
              <a:ext uri="{FF2B5EF4-FFF2-40B4-BE49-F238E27FC236}">
                <a16:creationId xmlns:a16="http://schemas.microsoft.com/office/drawing/2014/main" id="{E106F7A7-35FD-4E5B-A4CB-AF8DDAE91785}"/>
              </a:ext>
            </a:extLst>
          </p:cNvPr>
          <p:cNvSpPr>
            <a:spLocks noChangeArrowheads="1"/>
          </p:cNvSpPr>
          <p:nvPr/>
        </p:nvSpPr>
        <p:spPr bwMode="auto">
          <a:xfrm>
            <a:off x="0" y="4095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tr-TR"/>
          </a:p>
        </p:txBody>
      </p:sp>
      <p:sp>
        <p:nvSpPr>
          <p:cNvPr id="32" name="Text Box 5">
            <a:extLst>
              <a:ext uri="{FF2B5EF4-FFF2-40B4-BE49-F238E27FC236}">
                <a16:creationId xmlns:a16="http://schemas.microsoft.com/office/drawing/2014/main" id="{F9DF22D7-5B29-4532-8257-465AF1F32E8F}"/>
              </a:ext>
            </a:extLst>
          </p:cNvPr>
          <p:cNvSpPr txBox="1">
            <a:spLocks noChangeArrowheads="1"/>
          </p:cNvSpPr>
          <p:nvPr/>
        </p:nvSpPr>
        <p:spPr bwMode="auto">
          <a:xfrm>
            <a:off x="685800" y="152401"/>
            <a:ext cx="170912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tr-TR" sz="2800" b="1" dirty="0">
                <a:latin typeface="Comic Sans MS" panose="030F0702030302020204" pitchFamily="66" charset="0"/>
              </a:rPr>
              <a:t>Solution: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85888" y="2636912"/>
            <a:ext cx="6353223" cy="3942408"/>
            <a:chOff x="1585888" y="2636912"/>
            <a:chExt cx="6353223" cy="3942408"/>
          </a:xfrm>
        </p:grpSpPr>
        <p:pic>
          <p:nvPicPr>
            <p:cNvPr id="29698" name="Picture 2" descr="13f00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5888" y="2636912"/>
              <a:ext cx="6353223" cy="39424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339752" y="6309320"/>
              <a:ext cx="936104" cy="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699" name="Text Box 3"/>
          <p:cNvSpPr txBox="1">
            <a:spLocks noChangeArrowheads="1"/>
          </p:cNvSpPr>
          <p:nvPr/>
        </p:nvSpPr>
        <p:spPr bwMode="auto">
          <a:xfrm>
            <a:off x="638175" y="184150"/>
            <a:ext cx="82486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dirty="0">
                <a:solidFill>
                  <a:srgbClr val="FF0000"/>
                </a:solidFill>
                <a:latin typeface="Comic Sans MS" panose="030F0702030302020204" pitchFamily="66" charset="0"/>
              </a:rPr>
              <a:t>BJT </a:t>
            </a:r>
            <a:r>
              <a:rPr lang="en-US" altLang="en-US" sz="2800" dirty="0">
                <a:solidFill>
                  <a:srgbClr val="FF0000"/>
                </a:solidFill>
                <a:latin typeface="Comic Sans MS" panose="030F0702030302020204" pitchFamily="66" charset="0"/>
                <a:sym typeface="Symbol" panose="05050102010706020507" pitchFamily="18" charset="2"/>
              </a:rPr>
              <a:t>Operating Regions</a:t>
            </a:r>
            <a:r>
              <a:rPr lang="tr-TR" altLang="en-US" sz="2800" dirty="0">
                <a:solidFill>
                  <a:srgbClr val="FF0000"/>
                </a:solidFill>
                <a:latin typeface="Comic Sans MS" panose="030F0702030302020204" pitchFamily="66" charset="0"/>
                <a:sym typeface="Symbol" panose="05050102010706020507" pitchFamily="18" charset="2"/>
              </a:rPr>
              <a:t> </a:t>
            </a:r>
            <a:r>
              <a:rPr lang="tr-TR" altLang="en-US" sz="2800" dirty="0" err="1">
                <a:solidFill>
                  <a:srgbClr val="FF0000"/>
                </a:solidFill>
                <a:latin typeface="Comic Sans MS" panose="030F0702030302020204" pitchFamily="66" charset="0"/>
                <a:sym typeface="Symbol" panose="05050102010706020507" pitchFamily="18" charset="2"/>
              </a:rPr>
              <a:t>and</a:t>
            </a:r>
            <a:r>
              <a:rPr lang="tr-TR" altLang="en-US" sz="2800" dirty="0">
                <a:solidFill>
                  <a:srgbClr val="FF0000"/>
                </a:solidFill>
                <a:latin typeface="Comic Sans MS" panose="030F0702030302020204" pitchFamily="66" charset="0"/>
                <a:sym typeface="Symbol" panose="05050102010706020507" pitchFamily="18" charset="2"/>
              </a:rPr>
              <a:t> I V </a:t>
            </a:r>
            <a:r>
              <a:rPr lang="tr-TR" altLang="en-US" sz="2800" dirty="0" err="1">
                <a:solidFill>
                  <a:srgbClr val="FF0000"/>
                </a:solidFill>
                <a:latin typeface="Comic Sans MS" panose="030F0702030302020204" pitchFamily="66" charset="0"/>
                <a:sym typeface="Symbol" panose="05050102010706020507" pitchFamily="18" charset="2"/>
              </a:rPr>
              <a:t>Curves</a:t>
            </a:r>
            <a:endParaRPr lang="tr-TR" altLang="en-US" sz="2800" dirty="0">
              <a:solidFill>
                <a:srgbClr val="FF0000"/>
              </a:solidFill>
              <a:latin typeface="Comic Sans MS" panose="030F0702030302020204" pitchFamily="66" charset="0"/>
              <a:sym typeface="Symbol" panose="05050102010706020507" pitchFamily="18" charset="2"/>
            </a:endParaRPr>
          </a:p>
        </p:txBody>
      </p:sp>
      <p:sp>
        <p:nvSpPr>
          <p:cNvPr id="4" name="Rectangle 3"/>
          <p:cNvSpPr txBox="1">
            <a:spLocks noChangeArrowheads="1"/>
          </p:cNvSpPr>
          <p:nvPr/>
        </p:nvSpPr>
        <p:spPr>
          <a:xfrm>
            <a:off x="5205412" y="836712"/>
            <a:ext cx="3938588" cy="1512167"/>
          </a:xfrm>
          <a:prstGeom prst="wedgeRoundRectCallout">
            <a:avLst>
              <a:gd name="adj1" fmla="val -16859"/>
              <a:gd name="adj2" fmla="val 117522"/>
              <a:gd name="adj3" fmla="val 16667"/>
            </a:avLst>
          </a:prstGeom>
          <a:solidFill>
            <a:schemeClr val="accent5">
              <a:lumMod val="40000"/>
              <a:lumOff val="60000"/>
            </a:schemeClr>
          </a:solidFill>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pPr marL="0" indent="0">
              <a:buNone/>
            </a:pPr>
            <a:r>
              <a:rPr lang="en-GB" altLang="en-US" sz="1400" b="1" kern="0" dirty="0">
                <a:solidFill>
                  <a:srgbClr val="0000FF"/>
                </a:solidFill>
                <a:latin typeface="Comic Sans MS" panose="030F0702030302020204" pitchFamily="66" charset="0"/>
              </a:rPr>
              <a:t>Input characteristics</a:t>
            </a:r>
          </a:p>
          <a:p>
            <a:pPr lvl="1"/>
            <a:r>
              <a:rPr lang="en-GB" altLang="en-US" sz="1400" kern="0" dirty="0">
                <a:latin typeface="Comic Sans MS" panose="030F0702030302020204" pitchFamily="66" charset="0"/>
              </a:rPr>
              <a:t>the input takes the form of a forward-biased </a:t>
            </a:r>
            <a:r>
              <a:rPr lang="en-GB" altLang="en-US" sz="1400" i="1" kern="0" dirty="0" err="1">
                <a:latin typeface="Comic Sans MS" panose="030F0702030302020204" pitchFamily="66" charset="0"/>
              </a:rPr>
              <a:t>pn</a:t>
            </a:r>
            <a:r>
              <a:rPr lang="en-GB" altLang="en-US" sz="1400" kern="0" dirty="0">
                <a:latin typeface="Comic Sans MS" panose="030F0702030302020204" pitchFamily="66" charset="0"/>
              </a:rPr>
              <a:t> junction</a:t>
            </a:r>
          </a:p>
          <a:p>
            <a:pPr lvl="1"/>
            <a:r>
              <a:rPr lang="en-GB" altLang="en-US" sz="1400" kern="0" dirty="0">
                <a:latin typeface="Comic Sans MS" panose="030F0702030302020204" pitchFamily="66" charset="0"/>
              </a:rPr>
              <a:t>the input characteristics are similar to a semiconductor diode</a:t>
            </a:r>
          </a:p>
        </p:txBody>
      </p:sp>
      <p:sp>
        <p:nvSpPr>
          <p:cNvPr id="5" name="Rectangle 3"/>
          <p:cNvSpPr txBox="1">
            <a:spLocks noChangeArrowheads="1"/>
          </p:cNvSpPr>
          <p:nvPr/>
        </p:nvSpPr>
        <p:spPr>
          <a:xfrm>
            <a:off x="903188" y="836712"/>
            <a:ext cx="3938588" cy="1512167"/>
          </a:xfrm>
          <a:prstGeom prst="wedgeRoundRectCallout">
            <a:avLst>
              <a:gd name="adj1" fmla="val -22843"/>
              <a:gd name="adj2" fmla="val 97967"/>
              <a:gd name="adj3" fmla="val 16667"/>
            </a:avLst>
          </a:prstGeom>
          <a:solidFill>
            <a:schemeClr val="accent5">
              <a:lumMod val="40000"/>
              <a:lumOff val="60000"/>
            </a:schemeClr>
          </a:solidFill>
        </p:spPr>
        <p:txBody>
          <a:bodyPr/>
          <a:lstStyle>
            <a:defPPr>
              <a:defRPr lang="tr-TR"/>
            </a:defPPr>
            <a:lvl1pPr marL="0" indent="0" eaLnBrk="0" hangingPunct="0">
              <a:spcBef>
                <a:spcPct val="20000"/>
              </a:spcBef>
              <a:buNone/>
              <a:defRPr sz="1400" b="1" kern="0">
                <a:solidFill>
                  <a:srgbClr val="0000FF"/>
                </a:solidFill>
                <a:latin typeface="Comic Sans MS" panose="030F0702030302020204" pitchFamily="66" charset="0"/>
              </a:defRPr>
            </a:lvl1pPr>
            <a:lvl2pPr marL="742950" lvl="1" indent="-285750" eaLnBrk="0" hangingPunct="0">
              <a:spcBef>
                <a:spcPct val="20000"/>
              </a:spcBef>
              <a:buChar char="–"/>
              <a:defRPr sz="1400" kern="0">
                <a:latin typeface="Comic Sans MS" panose="030F0702030302020204" pitchFamily="66" charset="0"/>
              </a:defRPr>
            </a:lvl2pPr>
            <a:lvl3pPr marL="1143000" indent="-228600" eaLnBrk="0" hangingPunct="0">
              <a:spcBef>
                <a:spcPct val="20000"/>
              </a:spcBef>
              <a:buChar char="•"/>
              <a:defRPr sz="1600">
                <a:latin typeface="+mn-lt"/>
              </a:defRPr>
            </a:lvl3pPr>
            <a:lvl4pPr marL="1600200" indent="-228600" eaLnBrk="0" hangingPunct="0">
              <a:spcBef>
                <a:spcPct val="20000"/>
              </a:spcBef>
              <a:buChar char="–"/>
              <a:defRPr sz="1600">
                <a:latin typeface="+mn-lt"/>
              </a:defRPr>
            </a:lvl4pPr>
            <a:lvl5pPr marL="2057400" indent="-228600" eaLnBrk="0" hangingPunct="0">
              <a:spcBef>
                <a:spcPct val="20000"/>
              </a:spcBef>
              <a:buChar char="»"/>
              <a:defRPr sz="1600">
                <a:latin typeface="+mn-lt"/>
              </a:defRPr>
            </a:lvl5pPr>
            <a:lvl6pPr marL="2514600" indent="-228600" fontAlgn="base">
              <a:spcBef>
                <a:spcPct val="20000"/>
              </a:spcBef>
              <a:spcAft>
                <a:spcPct val="0"/>
              </a:spcAft>
              <a:buChar char="»"/>
              <a:defRPr sz="1600">
                <a:latin typeface="+mn-lt"/>
              </a:defRPr>
            </a:lvl6pPr>
            <a:lvl7pPr marL="2971800" indent="-228600" fontAlgn="base">
              <a:spcBef>
                <a:spcPct val="20000"/>
              </a:spcBef>
              <a:spcAft>
                <a:spcPct val="0"/>
              </a:spcAft>
              <a:buChar char="»"/>
              <a:defRPr sz="1600">
                <a:latin typeface="+mn-lt"/>
              </a:defRPr>
            </a:lvl7pPr>
            <a:lvl8pPr marL="3429000" indent="-228600" fontAlgn="base">
              <a:spcBef>
                <a:spcPct val="20000"/>
              </a:spcBef>
              <a:spcAft>
                <a:spcPct val="0"/>
              </a:spcAft>
              <a:buChar char="»"/>
              <a:defRPr sz="1600">
                <a:latin typeface="+mn-lt"/>
              </a:defRPr>
            </a:lvl8pPr>
            <a:lvl9pPr marL="3886200" indent="-228600" fontAlgn="base">
              <a:spcBef>
                <a:spcPct val="20000"/>
              </a:spcBef>
              <a:spcAft>
                <a:spcPct val="0"/>
              </a:spcAft>
              <a:buChar char="»"/>
              <a:defRPr sz="1600">
                <a:latin typeface="+mn-lt"/>
              </a:defRPr>
            </a:lvl9pPr>
          </a:lstStyle>
          <a:p>
            <a:r>
              <a:rPr lang="en-GB" altLang="en-US" dirty="0"/>
              <a:t>Output characteristics</a:t>
            </a:r>
          </a:p>
          <a:p>
            <a:pPr lvl="1"/>
            <a:r>
              <a:rPr lang="en-GB" altLang="en-US" dirty="0"/>
              <a:t>region near to the</a:t>
            </a:r>
            <a:r>
              <a:rPr lang="tr-TR" altLang="en-US" dirty="0"/>
              <a:t> </a:t>
            </a:r>
            <a:r>
              <a:rPr lang="en-GB" altLang="en-US" dirty="0"/>
              <a:t>origin is the </a:t>
            </a:r>
            <a:br>
              <a:rPr lang="en-GB" altLang="en-US" dirty="0"/>
            </a:br>
            <a:r>
              <a:rPr lang="en-GB" altLang="en-US" dirty="0"/>
              <a:t>saturation region</a:t>
            </a:r>
          </a:p>
          <a:p>
            <a:pPr lvl="1"/>
            <a:r>
              <a:rPr lang="en-GB" altLang="en-US" dirty="0"/>
              <a:t>this is normally</a:t>
            </a:r>
            <a:r>
              <a:rPr lang="tr-TR" altLang="en-US" dirty="0"/>
              <a:t> </a:t>
            </a:r>
            <a:r>
              <a:rPr lang="en-GB" altLang="en-US" dirty="0"/>
              <a:t>avoided in linear</a:t>
            </a:r>
            <a:br>
              <a:rPr lang="en-GB" altLang="en-US" dirty="0"/>
            </a:br>
            <a:r>
              <a:rPr lang="en-GB" altLang="en-US" dirty="0"/>
              <a:t>circuits</a:t>
            </a:r>
            <a:r>
              <a:rPr lang="tr-TR" altLang="en-US" dirty="0"/>
              <a:t> </a:t>
            </a:r>
          </a:p>
        </p:txBody>
      </p:sp>
    </p:spTree>
    <p:extLst>
      <p:ext uri="{BB962C8B-B14F-4D97-AF65-F5344CB8AC3E}">
        <p14:creationId xmlns:p14="http://schemas.microsoft.com/office/powerpoint/2010/main" val="1967987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21" name="Rectangle 25"/>
          <p:cNvSpPr>
            <a:spLocks noChangeArrowheads="1"/>
          </p:cNvSpPr>
          <p:nvPr/>
        </p:nvSpPr>
        <p:spPr bwMode="auto">
          <a:xfrm>
            <a:off x="2244303" y="5289918"/>
            <a:ext cx="11430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32112" name="Rectangle 16"/>
          <p:cNvSpPr>
            <a:spLocks noChangeArrowheads="1"/>
          </p:cNvSpPr>
          <p:nvPr/>
        </p:nvSpPr>
        <p:spPr bwMode="auto">
          <a:xfrm>
            <a:off x="609600" y="3657600"/>
            <a:ext cx="2667000" cy="487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32106" name="Rectangle 10"/>
          <p:cNvSpPr>
            <a:spLocks noChangeArrowheads="1"/>
          </p:cNvSpPr>
          <p:nvPr/>
        </p:nvSpPr>
        <p:spPr bwMode="auto">
          <a:xfrm>
            <a:off x="3200400" y="1524000"/>
            <a:ext cx="3276600" cy="1219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32101" name="Rectangle 5"/>
          <p:cNvSpPr>
            <a:spLocks noChangeArrowheads="1"/>
          </p:cNvSpPr>
          <p:nvPr/>
        </p:nvSpPr>
        <p:spPr bwMode="auto">
          <a:xfrm>
            <a:off x="228600" y="990600"/>
            <a:ext cx="80441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solidFill>
                  <a:srgbClr val="000000"/>
                </a:solidFill>
                <a:latin typeface="Comic Sans MS" panose="030F0702030302020204" pitchFamily="66" charset="0"/>
              </a:rPr>
              <a:t>Operation mode: </a:t>
            </a:r>
            <a:r>
              <a:rPr lang="en-US" altLang="en-US" sz="2000" b="1" dirty="0" err="1">
                <a:solidFill>
                  <a:srgbClr val="000000"/>
                </a:solidFill>
                <a:latin typeface="Comic Sans MS" panose="030F0702030302020204" pitchFamily="66" charset="0"/>
              </a:rPr>
              <a:t>v</a:t>
            </a:r>
            <a:r>
              <a:rPr lang="en-US" altLang="en-US" sz="2000" b="1" baseline="-25000" dirty="0" err="1">
                <a:solidFill>
                  <a:srgbClr val="000000"/>
                </a:solidFill>
                <a:latin typeface="Comic Sans MS" panose="030F0702030302020204" pitchFamily="66" charset="0"/>
              </a:rPr>
              <a:t>BE</a:t>
            </a:r>
            <a:r>
              <a:rPr lang="en-US" altLang="en-US" sz="2000" b="1" dirty="0">
                <a:solidFill>
                  <a:srgbClr val="000000"/>
                </a:solidFill>
                <a:latin typeface="Comic Sans MS" panose="030F0702030302020204" pitchFamily="66" charset="0"/>
              </a:rPr>
              <a:t> is forward &amp; </a:t>
            </a:r>
            <a:r>
              <a:rPr lang="en-US" altLang="en-US" sz="2000" b="1" dirty="0" err="1">
                <a:solidFill>
                  <a:srgbClr val="000000"/>
                </a:solidFill>
                <a:latin typeface="Comic Sans MS" panose="030F0702030302020204" pitchFamily="66" charset="0"/>
              </a:rPr>
              <a:t>v</a:t>
            </a:r>
            <a:r>
              <a:rPr lang="en-US" altLang="en-US" sz="2000" b="1" baseline="-25000" dirty="0" err="1">
                <a:solidFill>
                  <a:srgbClr val="000000"/>
                </a:solidFill>
                <a:latin typeface="Comic Sans MS" panose="030F0702030302020204" pitchFamily="66" charset="0"/>
              </a:rPr>
              <a:t>BC</a:t>
            </a:r>
            <a:r>
              <a:rPr lang="en-US" altLang="en-US" sz="2000" b="1" dirty="0">
                <a:solidFill>
                  <a:srgbClr val="000000"/>
                </a:solidFill>
                <a:latin typeface="Comic Sans MS" panose="030F0702030302020204" pitchFamily="66" charset="0"/>
              </a:rPr>
              <a:t> is reverse</a:t>
            </a:r>
            <a:r>
              <a:rPr lang="tr-TR" altLang="en-US" sz="2000" b="1" dirty="0">
                <a:solidFill>
                  <a:srgbClr val="000000"/>
                </a:solidFill>
                <a:latin typeface="Comic Sans MS" panose="030F0702030302020204" pitchFamily="66" charset="0"/>
              </a:rPr>
              <a:t> (Active </a:t>
            </a:r>
            <a:r>
              <a:rPr lang="tr-TR" altLang="en-US" sz="2000" b="1" dirty="0" err="1">
                <a:solidFill>
                  <a:srgbClr val="000000"/>
                </a:solidFill>
                <a:latin typeface="Comic Sans MS" panose="030F0702030302020204" pitchFamily="66" charset="0"/>
              </a:rPr>
              <a:t>mode</a:t>
            </a:r>
            <a:r>
              <a:rPr lang="tr-TR" altLang="en-US" sz="2000" b="1" dirty="0">
                <a:solidFill>
                  <a:srgbClr val="000000"/>
                </a:solidFill>
                <a:latin typeface="Comic Sans MS" panose="030F0702030302020204" pitchFamily="66" charset="0"/>
              </a:rPr>
              <a:t>)</a:t>
            </a:r>
            <a:endParaRPr lang="en-US" altLang="en-US" sz="2000" b="1" dirty="0">
              <a:solidFill>
                <a:srgbClr val="000000"/>
              </a:solidFill>
              <a:latin typeface="Comic Sans MS" panose="030F0702030302020204" pitchFamily="66" charset="0"/>
            </a:endParaRPr>
          </a:p>
        </p:txBody>
      </p:sp>
      <p:sp>
        <p:nvSpPr>
          <p:cNvPr id="132102" name="Rectangle 6"/>
          <p:cNvSpPr>
            <a:spLocks noChangeArrowheads="1"/>
          </p:cNvSpPr>
          <p:nvPr/>
        </p:nvSpPr>
        <p:spPr bwMode="auto">
          <a:xfrm>
            <a:off x="152400" y="1905000"/>
            <a:ext cx="2943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solidFill>
                  <a:srgbClr val="FF0000"/>
                </a:solidFill>
                <a:latin typeface="Comic Sans MS" panose="030F0702030302020204" pitchFamily="66" charset="0"/>
              </a:rPr>
              <a:t>The Shockley equation</a:t>
            </a:r>
          </a:p>
        </p:txBody>
      </p:sp>
      <p:sp>
        <p:nvSpPr>
          <p:cNvPr id="132104" name="Rectangle 8"/>
          <p:cNvSpPr>
            <a:spLocks noChangeArrowheads="1"/>
          </p:cNvSpPr>
          <p:nvPr/>
        </p:nvSpPr>
        <p:spPr bwMode="auto">
          <a:xfrm>
            <a:off x="0" y="3176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600" b="1">
              <a:solidFill>
                <a:srgbClr val="000000"/>
              </a:solidFill>
            </a:endParaRPr>
          </a:p>
        </p:txBody>
      </p:sp>
      <p:graphicFrame>
        <p:nvGraphicFramePr>
          <p:cNvPr id="132103" name="Object 7"/>
          <p:cNvGraphicFramePr>
            <a:graphicFrameLocks noChangeAspect="1"/>
          </p:cNvGraphicFramePr>
          <p:nvPr/>
        </p:nvGraphicFramePr>
        <p:xfrm>
          <a:off x="3200400" y="1584325"/>
          <a:ext cx="3124200" cy="1082675"/>
        </p:xfrm>
        <a:graphic>
          <a:graphicData uri="http://schemas.openxmlformats.org/presentationml/2006/ole">
            <mc:AlternateContent xmlns:mc="http://schemas.openxmlformats.org/markup-compatibility/2006">
              <mc:Choice xmlns:v="urn:schemas-microsoft-com:vml" Requires="v">
                <p:oleObj spid="_x0000_s258144" name="Equation" r:id="rId4" imgW="1460500" imgH="508000" progId="Equation.3">
                  <p:embed/>
                </p:oleObj>
              </mc:Choice>
              <mc:Fallback>
                <p:oleObj name="Equation" r:id="rId4" imgW="1460500" imgH="508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584325"/>
                        <a:ext cx="3124200" cy="1082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2105" name="Rectangle 9"/>
          <p:cNvSpPr>
            <a:spLocks noChangeArrowheads="1"/>
          </p:cNvSpPr>
          <p:nvPr/>
        </p:nvSpPr>
        <p:spPr bwMode="auto">
          <a:xfrm>
            <a:off x="304800" y="2743200"/>
            <a:ext cx="87316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b="1" dirty="0">
                <a:solidFill>
                  <a:srgbClr val="000000"/>
                </a:solidFill>
                <a:latin typeface="Comic Sans MS" panose="030F0702030302020204" pitchFamily="66" charset="0"/>
              </a:rPr>
              <a:t>I</a:t>
            </a:r>
            <a:r>
              <a:rPr lang="en-US" altLang="en-US" sz="2000" b="1" baseline="-25000" dirty="0">
                <a:solidFill>
                  <a:srgbClr val="000000"/>
                </a:solidFill>
                <a:latin typeface="Comic Sans MS" panose="030F0702030302020204" pitchFamily="66" charset="0"/>
              </a:rPr>
              <a:t>ES</a:t>
            </a:r>
            <a:r>
              <a:rPr lang="tr-TR" altLang="en-US" sz="2000" b="1" dirty="0">
                <a:solidFill>
                  <a:srgbClr val="000000"/>
                </a:solidFill>
                <a:latin typeface="Comic Sans MS" panose="030F0702030302020204" pitchFamily="66" charset="0"/>
              </a:rPr>
              <a:t>=</a:t>
            </a:r>
            <a:r>
              <a:rPr lang="en-US" altLang="en-US" sz="2000" b="1" dirty="0">
                <a:solidFill>
                  <a:srgbClr val="000000"/>
                </a:solidFill>
                <a:latin typeface="Comic Sans MS" panose="030F0702030302020204" pitchFamily="66" charset="0"/>
              </a:rPr>
              <a:t>saturation </a:t>
            </a:r>
            <a:r>
              <a:rPr lang="tr-TR" altLang="en-US" sz="2000" b="1" dirty="0" err="1">
                <a:solidFill>
                  <a:srgbClr val="000000"/>
                </a:solidFill>
                <a:latin typeface="Comic Sans MS" panose="030F0702030302020204" pitchFamily="66" charset="0"/>
              </a:rPr>
              <a:t>current</a:t>
            </a:r>
            <a:r>
              <a:rPr lang="en-US" altLang="en-US" sz="2000" b="1" dirty="0">
                <a:solidFill>
                  <a:srgbClr val="000000"/>
                </a:solidFill>
                <a:latin typeface="Comic Sans MS" panose="030F0702030302020204" pitchFamily="66" charset="0"/>
              </a:rPr>
              <a:t> (10</a:t>
            </a:r>
            <a:r>
              <a:rPr lang="en-US" altLang="en-US" sz="2000" b="1" baseline="30000" dirty="0">
                <a:solidFill>
                  <a:srgbClr val="000000"/>
                </a:solidFill>
                <a:latin typeface="Comic Sans MS" panose="030F0702030302020204" pitchFamily="66" charset="0"/>
              </a:rPr>
              <a:t>-12</a:t>
            </a:r>
            <a:r>
              <a:rPr lang="en-US" altLang="en-US" sz="2000" b="1" dirty="0">
                <a:solidFill>
                  <a:srgbClr val="000000"/>
                </a:solidFill>
                <a:latin typeface="Comic Sans MS" panose="030F0702030302020204" pitchFamily="66" charset="0"/>
              </a:rPr>
              <a:t>-10</a:t>
            </a:r>
            <a:r>
              <a:rPr lang="en-US" altLang="en-US" sz="2000" b="1" baseline="30000" dirty="0">
                <a:solidFill>
                  <a:srgbClr val="000000"/>
                </a:solidFill>
                <a:latin typeface="Comic Sans MS" panose="030F0702030302020204" pitchFamily="66" charset="0"/>
              </a:rPr>
              <a:t>-16</a:t>
            </a:r>
            <a:r>
              <a:rPr lang="en-US" altLang="en-US" sz="2000" b="1" dirty="0">
                <a:solidFill>
                  <a:srgbClr val="000000"/>
                </a:solidFill>
                <a:latin typeface="Comic Sans MS" panose="030F0702030302020204" pitchFamily="66" charset="0"/>
              </a:rPr>
              <a:t>A);</a:t>
            </a:r>
            <a:r>
              <a:rPr lang="tr-TR" altLang="en-US" sz="2000" b="1" dirty="0">
                <a:solidFill>
                  <a:srgbClr val="000000"/>
                </a:solidFill>
                <a:latin typeface="Comic Sans MS" panose="030F0702030302020204" pitchFamily="66" charset="0"/>
              </a:rPr>
              <a:t> </a:t>
            </a:r>
            <a:r>
              <a:rPr lang="en-US" altLang="en-US" sz="2000" b="1" dirty="0">
                <a:solidFill>
                  <a:srgbClr val="000000"/>
                </a:solidFill>
                <a:latin typeface="Comic Sans MS" panose="030F0702030302020204" pitchFamily="66" charset="0"/>
              </a:rPr>
              <a:t>V</a:t>
            </a:r>
            <a:r>
              <a:rPr lang="en-US" altLang="en-US" sz="2000" b="1" baseline="-25000" dirty="0">
                <a:solidFill>
                  <a:srgbClr val="000000"/>
                </a:solidFill>
                <a:latin typeface="Comic Sans MS" panose="030F0702030302020204" pitchFamily="66" charset="0"/>
              </a:rPr>
              <a:t>T</a:t>
            </a:r>
            <a:r>
              <a:rPr lang="en-US" altLang="en-US" sz="2000" b="1" dirty="0">
                <a:solidFill>
                  <a:srgbClr val="000000"/>
                </a:solidFill>
                <a:latin typeface="Comic Sans MS" panose="030F0702030302020204" pitchFamily="66" charset="0"/>
              </a:rPr>
              <a:t>=</a:t>
            </a:r>
            <a:r>
              <a:rPr lang="en-US" altLang="en-US" sz="2000" b="1" dirty="0" err="1">
                <a:solidFill>
                  <a:srgbClr val="000000"/>
                </a:solidFill>
                <a:latin typeface="Comic Sans MS" panose="030F0702030302020204" pitchFamily="66" charset="0"/>
              </a:rPr>
              <a:t>kT</a:t>
            </a:r>
            <a:r>
              <a:rPr lang="en-US" altLang="en-US" sz="2000" b="1" dirty="0">
                <a:solidFill>
                  <a:srgbClr val="000000"/>
                </a:solidFill>
                <a:latin typeface="Comic Sans MS" panose="030F0702030302020204" pitchFamily="66" charset="0"/>
              </a:rPr>
              <a:t>/q -thermal V (26mV)</a:t>
            </a:r>
            <a:r>
              <a:rPr lang="en-US" altLang="en-US" sz="2000" b="1" dirty="0">
                <a:solidFill>
                  <a:srgbClr val="0000FF"/>
                </a:solidFill>
                <a:latin typeface="Comic Sans MS" panose="030F0702030302020204" pitchFamily="66" charset="0"/>
              </a:rPr>
              <a:t>        </a:t>
            </a:r>
          </a:p>
        </p:txBody>
      </p:sp>
      <p:sp>
        <p:nvSpPr>
          <p:cNvPr id="132107" name="Rectangle 11"/>
          <p:cNvSpPr>
            <a:spLocks noChangeArrowheads="1"/>
          </p:cNvSpPr>
          <p:nvPr/>
        </p:nvSpPr>
        <p:spPr bwMode="auto">
          <a:xfrm>
            <a:off x="457200" y="3200400"/>
            <a:ext cx="271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0000"/>
                </a:solidFill>
                <a:latin typeface="Comic Sans MS" panose="030F0702030302020204" pitchFamily="66" charset="0"/>
              </a:rPr>
              <a:t>The Kirchhoff’s laws</a:t>
            </a:r>
          </a:p>
        </p:txBody>
      </p:sp>
      <p:graphicFrame>
        <p:nvGraphicFramePr>
          <p:cNvPr id="132108" name="Object 12"/>
          <p:cNvGraphicFramePr>
            <a:graphicFrameLocks noChangeAspect="1"/>
          </p:cNvGraphicFramePr>
          <p:nvPr>
            <p:extLst>
              <p:ext uri="{D42A27DB-BD31-4B8C-83A1-F6EECF244321}">
                <p14:modId xmlns:p14="http://schemas.microsoft.com/office/powerpoint/2010/main" val="3192287097"/>
              </p:ext>
            </p:extLst>
          </p:nvPr>
        </p:nvGraphicFramePr>
        <p:xfrm>
          <a:off x="4592237" y="3878262"/>
          <a:ext cx="3581400" cy="2466975"/>
        </p:xfrm>
        <a:graphic>
          <a:graphicData uri="http://schemas.openxmlformats.org/presentationml/2006/ole">
            <mc:AlternateContent xmlns:mc="http://schemas.openxmlformats.org/markup-compatibility/2006">
              <mc:Choice xmlns:v="urn:schemas-microsoft-com:vml" Requires="v">
                <p:oleObj spid="_x0000_s258145" name="Bitmap Image" r:id="rId6" imgW="2600000" imgH="1790476" progId="Paint.Picture">
                  <p:embed/>
                </p:oleObj>
              </mc:Choice>
              <mc:Fallback>
                <p:oleObj name="Bitmap Image" r:id="rId6" imgW="2600000" imgH="1790476"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2237" y="3878262"/>
                        <a:ext cx="3581400"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2109" name="Object 13"/>
          <p:cNvGraphicFramePr>
            <a:graphicFrameLocks noChangeAspect="1"/>
          </p:cNvGraphicFramePr>
          <p:nvPr/>
        </p:nvGraphicFramePr>
        <p:xfrm>
          <a:off x="1143000" y="3657600"/>
          <a:ext cx="1439863" cy="487363"/>
        </p:xfrm>
        <a:graphic>
          <a:graphicData uri="http://schemas.openxmlformats.org/presentationml/2006/ole">
            <mc:AlternateContent xmlns:mc="http://schemas.openxmlformats.org/markup-compatibility/2006">
              <mc:Choice xmlns:v="urn:schemas-microsoft-com:vml" Requires="v">
                <p:oleObj spid="_x0000_s258146" name="Equation" r:id="rId8" imgW="672840" imgH="228600" progId="Equation.3">
                  <p:embed/>
                </p:oleObj>
              </mc:Choice>
              <mc:Fallback>
                <p:oleObj name="Equation" r:id="rId8" imgW="67284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3000" y="3657600"/>
                        <a:ext cx="1439863"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2110" name="Line 14"/>
          <p:cNvSpPr>
            <a:spLocks noChangeShapeType="1"/>
          </p:cNvSpPr>
          <p:nvPr/>
        </p:nvSpPr>
        <p:spPr bwMode="auto">
          <a:xfrm>
            <a:off x="6629400" y="5029200"/>
            <a:ext cx="0" cy="457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3600" b="1">
              <a:solidFill>
                <a:srgbClr val="000000"/>
              </a:solidFill>
            </a:endParaRPr>
          </a:p>
        </p:txBody>
      </p:sp>
      <p:graphicFrame>
        <p:nvGraphicFramePr>
          <p:cNvPr id="132111" name="Object 15"/>
          <p:cNvGraphicFramePr>
            <a:graphicFrameLocks noChangeAspect="1"/>
          </p:cNvGraphicFramePr>
          <p:nvPr>
            <p:extLst>
              <p:ext uri="{D42A27DB-BD31-4B8C-83A1-F6EECF244321}">
                <p14:modId xmlns:p14="http://schemas.microsoft.com/office/powerpoint/2010/main" val="899319926"/>
              </p:ext>
            </p:extLst>
          </p:nvPr>
        </p:nvGraphicFramePr>
        <p:xfrm>
          <a:off x="6665178" y="5192447"/>
          <a:ext cx="327025" cy="422910"/>
        </p:xfrm>
        <a:graphic>
          <a:graphicData uri="http://schemas.openxmlformats.org/presentationml/2006/ole">
            <mc:AlternateContent xmlns:mc="http://schemas.openxmlformats.org/markup-compatibility/2006">
              <mc:Choice xmlns:v="urn:schemas-microsoft-com:vml" Requires="v">
                <p:oleObj spid="_x0000_s258147" name="Equation" r:id="rId10" imgW="152280" imgH="215640" progId="Equation.3">
                  <p:embed/>
                </p:oleObj>
              </mc:Choice>
              <mc:Fallback>
                <p:oleObj name="Equation" r:id="rId10" imgW="15228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65178" y="5192447"/>
                        <a:ext cx="327025" cy="422910"/>
                      </a:xfrm>
                      <a:prstGeom prst="rect">
                        <a:avLst/>
                      </a:prstGeom>
                      <a:noFill/>
                      <a:extLst/>
                    </p:spPr>
                  </p:pic>
                </p:oleObj>
              </mc:Fallback>
            </mc:AlternateContent>
          </a:graphicData>
        </a:graphic>
      </p:graphicFrame>
      <p:sp>
        <p:nvSpPr>
          <p:cNvPr id="132113" name="Rectangle 17"/>
          <p:cNvSpPr>
            <a:spLocks noChangeArrowheads="1"/>
          </p:cNvSpPr>
          <p:nvPr/>
        </p:nvSpPr>
        <p:spPr bwMode="auto">
          <a:xfrm>
            <a:off x="393271" y="4463440"/>
            <a:ext cx="4343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solidFill>
                  <a:srgbClr val="FF0000"/>
                </a:solidFill>
                <a:latin typeface="Comic Sans MS" panose="030F0702030302020204" pitchFamily="66" charset="0"/>
              </a:rPr>
              <a:t>It is true regardless of the bias </a:t>
            </a:r>
          </a:p>
          <a:p>
            <a:r>
              <a:rPr lang="en-US" altLang="en-US" sz="2000" b="1" dirty="0">
                <a:solidFill>
                  <a:srgbClr val="FF0000"/>
                </a:solidFill>
                <a:latin typeface="Comic Sans MS" panose="030F0702030302020204" pitchFamily="66" charset="0"/>
              </a:rPr>
              <a:t>conditions of the junction</a:t>
            </a:r>
          </a:p>
        </p:txBody>
      </p:sp>
      <p:sp>
        <p:nvSpPr>
          <p:cNvPr id="132118" name="Rectangle 22"/>
          <p:cNvSpPr>
            <a:spLocks noChangeArrowheads="1"/>
          </p:cNvSpPr>
          <p:nvPr/>
        </p:nvSpPr>
        <p:spPr bwMode="auto">
          <a:xfrm>
            <a:off x="477416" y="5366118"/>
            <a:ext cx="14462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b="1">
                <a:solidFill>
                  <a:srgbClr val="FF0000"/>
                </a:solidFill>
                <a:latin typeface="Comic Sans MS" panose="030F0702030302020204" pitchFamily="66" charset="0"/>
              </a:rPr>
              <a:t>Useful </a:t>
            </a:r>
          </a:p>
          <a:p>
            <a:pPr algn="ctr"/>
            <a:r>
              <a:rPr lang="en-US" altLang="en-US" sz="2000" b="1">
                <a:solidFill>
                  <a:srgbClr val="FF0000"/>
                </a:solidFill>
                <a:latin typeface="Comic Sans MS" panose="030F0702030302020204" pitchFamily="66" charset="0"/>
              </a:rPr>
              <a:t>parameter</a:t>
            </a:r>
          </a:p>
        </p:txBody>
      </p:sp>
      <p:graphicFrame>
        <p:nvGraphicFramePr>
          <p:cNvPr id="132119" name="Object 23"/>
          <p:cNvGraphicFramePr>
            <a:graphicFrameLocks noChangeAspect="1"/>
          </p:cNvGraphicFramePr>
          <p:nvPr>
            <p:extLst>
              <p:ext uri="{D42A27DB-BD31-4B8C-83A1-F6EECF244321}">
                <p14:modId xmlns:p14="http://schemas.microsoft.com/office/powerpoint/2010/main" val="1775235178"/>
              </p:ext>
            </p:extLst>
          </p:nvPr>
        </p:nvGraphicFramePr>
        <p:xfrm>
          <a:off x="2320503" y="5289918"/>
          <a:ext cx="950913" cy="920750"/>
        </p:xfrm>
        <a:graphic>
          <a:graphicData uri="http://schemas.openxmlformats.org/presentationml/2006/ole">
            <mc:AlternateContent xmlns:mc="http://schemas.openxmlformats.org/markup-compatibility/2006">
              <mc:Choice xmlns:v="urn:schemas-microsoft-com:vml" Requires="v">
                <p:oleObj spid="_x0000_s258148" name="Equation" r:id="rId12" imgW="444240" imgH="431640" progId="Equation.3">
                  <p:embed/>
                </p:oleObj>
              </mc:Choice>
              <mc:Fallback>
                <p:oleObj name="Equation" r:id="rId12" imgW="444240" imgH="4316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20503" y="5289918"/>
                        <a:ext cx="950913"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2123" name="Rectangle 27"/>
          <p:cNvSpPr>
            <a:spLocks noChangeArrowheads="1"/>
          </p:cNvSpPr>
          <p:nvPr/>
        </p:nvSpPr>
        <p:spPr bwMode="auto">
          <a:xfrm>
            <a:off x="93663" y="152400"/>
            <a:ext cx="79835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a:solidFill>
                  <a:srgbClr val="FF0000"/>
                </a:solidFill>
                <a:latin typeface="Comic Sans MS" panose="030F0702030302020204" pitchFamily="66" charset="0"/>
              </a:rPr>
              <a:t>BJTs – Current &amp; Voltage Relationships</a:t>
            </a:r>
          </a:p>
        </p:txBody>
      </p:sp>
    </p:spTree>
    <p:extLst>
      <p:ext uri="{BB962C8B-B14F-4D97-AF65-F5344CB8AC3E}">
        <p14:creationId xmlns:p14="http://schemas.microsoft.com/office/powerpoint/2010/main" val="78875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1" name="Rectangle 3"/>
          <p:cNvSpPr>
            <a:spLocks noGrp="1" noChangeArrowheads="1"/>
          </p:cNvSpPr>
          <p:nvPr>
            <p:ph type="body" idx="1"/>
          </p:nvPr>
        </p:nvSpPr>
        <p:spPr>
          <a:xfrm>
            <a:off x="107504" y="260648"/>
            <a:ext cx="8229600" cy="4104456"/>
          </a:xfrm>
        </p:spPr>
        <p:txBody>
          <a:bodyPr/>
          <a:lstStyle/>
          <a:p>
            <a:pPr marL="0" indent="0">
              <a:buNone/>
            </a:pPr>
            <a:r>
              <a:rPr lang="en-GB" altLang="en-US" sz="2400" b="1" dirty="0">
                <a:latin typeface="Comic Sans MS" panose="030F0702030302020204" pitchFamily="66" charset="0"/>
              </a:rPr>
              <a:t>Relationship between the collector current and the base current</a:t>
            </a:r>
          </a:p>
          <a:p>
            <a:pPr lvl="1"/>
            <a:endParaRPr lang="tr-TR" altLang="en-US" sz="2400" dirty="0">
              <a:latin typeface="Comic Sans MS" panose="030F0702030302020204" pitchFamily="66" charset="0"/>
            </a:endParaRPr>
          </a:p>
          <a:p>
            <a:pPr lvl="1"/>
            <a:r>
              <a:rPr lang="en-GB" altLang="en-US" sz="2000" dirty="0">
                <a:latin typeface="Comic Sans MS" panose="030F0702030302020204" pitchFamily="66" charset="0"/>
              </a:rPr>
              <a:t>characteristic is</a:t>
            </a:r>
            <a:br>
              <a:rPr lang="en-GB" altLang="en-US" sz="2000" dirty="0">
                <a:latin typeface="Comic Sans MS" panose="030F0702030302020204" pitchFamily="66" charset="0"/>
              </a:rPr>
            </a:br>
            <a:r>
              <a:rPr lang="en-GB" altLang="en-US" sz="2000" dirty="0">
                <a:latin typeface="Comic Sans MS" panose="030F0702030302020204" pitchFamily="66" charset="0"/>
              </a:rPr>
              <a:t>approximately linear</a:t>
            </a:r>
          </a:p>
          <a:p>
            <a:pPr lvl="1"/>
            <a:r>
              <a:rPr lang="en-GB" altLang="en-US" sz="2000" dirty="0">
                <a:latin typeface="Comic Sans MS" panose="030F0702030302020204" pitchFamily="66" charset="0"/>
              </a:rPr>
              <a:t>magnitude of collector</a:t>
            </a:r>
            <a:br>
              <a:rPr lang="en-GB" altLang="en-US" sz="2000" dirty="0">
                <a:latin typeface="Comic Sans MS" panose="030F0702030302020204" pitchFamily="66" charset="0"/>
              </a:rPr>
            </a:br>
            <a:r>
              <a:rPr lang="en-GB" altLang="en-US" sz="2000" dirty="0">
                <a:latin typeface="Comic Sans MS" panose="030F0702030302020204" pitchFamily="66" charset="0"/>
              </a:rPr>
              <a:t>current is generally</a:t>
            </a:r>
            <a:br>
              <a:rPr lang="en-GB" altLang="en-US" sz="2000" dirty="0">
                <a:latin typeface="Comic Sans MS" panose="030F0702030302020204" pitchFamily="66" charset="0"/>
              </a:rPr>
            </a:br>
            <a:r>
              <a:rPr lang="en-GB" altLang="en-US" sz="2000" dirty="0">
                <a:latin typeface="Comic Sans MS" panose="030F0702030302020204" pitchFamily="66" charset="0"/>
              </a:rPr>
              <a:t>many times that of the</a:t>
            </a:r>
            <a:br>
              <a:rPr lang="en-GB" altLang="en-US" sz="2000" dirty="0">
                <a:latin typeface="Comic Sans MS" panose="030F0702030302020204" pitchFamily="66" charset="0"/>
              </a:rPr>
            </a:br>
            <a:r>
              <a:rPr lang="en-GB" altLang="en-US" sz="2000" dirty="0">
                <a:latin typeface="Comic Sans MS" panose="030F0702030302020204" pitchFamily="66" charset="0"/>
              </a:rPr>
              <a:t>base current  </a:t>
            </a:r>
          </a:p>
          <a:p>
            <a:pPr lvl="1"/>
            <a:r>
              <a:rPr lang="en-GB" altLang="en-US" sz="2000" dirty="0">
                <a:latin typeface="Comic Sans MS" panose="030F0702030302020204" pitchFamily="66" charset="0"/>
              </a:rPr>
              <a:t>the device provides</a:t>
            </a:r>
            <a:br>
              <a:rPr lang="en-GB" altLang="en-US" sz="2000" dirty="0">
                <a:latin typeface="Comic Sans MS" panose="030F0702030302020204" pitchFamily="66" charset="0"/>
              </a:rPr>
            </a:br>
            <a:r>
              <a:rPr lang="en-GB" altLang="en-US" sz="2000" b="1" dirty="0">
                <a:solidFill>
                  <a:srgbClr val="0000FF"/>
                </a:solidFill>
                <a:latin typeface="Comic Sans MS" panose="030F0702030302020204" pitchFamily="66" charset="0"/>
              </a:rPr>
              <a:t>current gain</a:t>
            </a:r>
          </a:p>
        </p:txBody>
      </p:sp>
      <p:pic>
        <p:nvPicPr>
          <p:cNvPr id="759812" name="Picture 4" descr="C21NF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3625056"/>
            <a:ext cx="2851311" cy="21352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5"/>
          <p:cNvSpPr>
            <a:spLocks noChangeArrowheads="1"/>
          </p:cNvSpPr>
          <p:nvPr/>
        </p:nvSpPr>
        <p:spPr bwMode="auto">
          <a:xfrm>
            <a:off x="6853808" y="2534816"/>
            <a:ext cx="11430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6" name="Rectangle 17"/>
          <p:cNvSpPr>
            <a:spLocks noChangeArrowheads="1"/>
          </p:cNvSpPr>
          <p:nvPr/>
        </p:nvSpPr>
        <p:spPr bwMode="auto">
          <a:xfrm>
            <a:off x="4644008" y="1772816"/>
            <a:ext cx="4343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solidFill>
                  <a:srgbClr val="FF0000"/>
                </a:solidFill>
                <a:latin typeface="Comic Sans MS" panose="030F0702030302020204" pitchFamily="66" charset="0"/>
              </a:rPr>
              <a:t>It is true regardless of the bias </a:t>
            </a:r>
          </a:p>
          <a:p>
            <a:r>
              <a:rPr lang="en-US" altLang="en-US" sz="2000" b="1" dirty="0">
                <a:solidFill>
                  <a:srgbClr val="FF0000"/>
                </a:solidFill>
                <a:latin typeface="Comic Sans MS" panose="030F0702030302020204" pitchFamily="66" charset="0"/>
              </a:rPr>
              <a:t>conditions of the junction</a:t>
            </a:r>
          </a:p>
        </p:txBody>
      </p:sp>
      <p:sp>
        <p:nvSpPr>
          <p:cNvPr id="7" name="Rectangle 22"/>
          <p:cNvSpPr>
            <a:spLocks noChangeArrowheads="1"/>
          </p:cNvSpPr>
          <p:nvPr/>
        </p:nvSpPr>
        <p:spPr bwMode="auto">
          <a:xfrm>
            <a:off x="5086921" y="2611016"/>
            <a:ext cx="14462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b="1">
                <a:solidFill>
                  <a:srgbClr val="FF0000"/>
                </a:solidFill>
                <a:latin typeface="Comic Sans MS" panose="030F0702030302020204" pitchFamily="66" charset="0"/>
              </a:rPr>
              <a:t>Useful </a:t>
            </a:r>
          </a:p>
          <a:p>
            <a:pPr algn="ctr"/>
            <a:r>
              <a:rPr lang="en-US" altLang="en-US" sz="2000" b="1">
                <a:solidFill>
                  <a:srgbClr val="FF0000"/>
                </a:solidFill>
                <a:latin typeface="Comic Sans MS" panose="030F0702030302020204" pitchFamily="66" charset="0"/>
              </a:rPr>
              <a:t>parameter</a:t>
            </a:r>
          </a:p>
        </p:txBody>
      </p:sp>
      <p:graphicFrame>
        <p:nvGraphicFramePr>
          <p:cNvPr id="8" name="Object 23"/>
          <p:cNvGraphicFramePr>
            <a:graphicFrameLocks noChangeAspect="1"/>
          </p:cNvGraphicFramePr>
          <p:nvPr>
            <p:extLst>
              <p:ext uri="{D42A27DB-BD31-4B8C-83A1-F6EECF244321}">
                <p14:modId xmlns:p14="http://schemas.microsoft.com/office/powerpoint/2010/main" val="4185205056"/>
              </p:ext>
            </p:extLst>
          </p:nvPr>
        </p:nvGraphicFramePr>
        <p:xfrm>
          <a:off x="6930008" y="2534816"/>
          <a:ext cx="950913" cy="920750"/>
        </p:xfrm>
        <a:graphic>
          <a:graphicData uri="http://schemas.openxmlformats.org/presentationml/2006/ole">
            <mc:AlternateContent xmlns:mc="http://schemas.openxmlformats.org/markup-compatibility/2006">
              <mc:Choice xmlns:v="urn:schemas-microsoft-com:vml" Requires="v">
                <p:oleObj spid="_x0000_s64045" name="Equation" r:id="rId4" imgW="444240" imgH="431640" progId="Equation.3">
                  <p:embed/>
                </p:oleObj>
              </mc:Choice>
              <mc:Fallback>
                <p:oleObj name="Equation" r:id="rId4" imgW="44424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0008" y="2534816"/>
                        <a:ext cx="950913"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55939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Rectangle 5"/>
          <p:cNvSpPr>
            <a:spLocks noChangeArrowheads="1"/>
          </p:cNvSpPr>
          <p:nvPr/>
        </p:nvSpPr>
        <p:spPr bwMode="auto">
          <a:xfrm>
            <a:off x="251520" y="723205"/>
            <a:ext cx="79928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tr-TR" altLang="en-US" sz="2000" dirty="0" err="1">
                <a:solidFill>
                  <a:schemeClr val="tx2"/>
                </a:solidFill>
                <a:latin typeface="Comic Sans MS" panose="030F0702030302020204" pitchFamily="66" charset="0"/>
                <a:ea typeface="+mj-ea"/>
                <a:cs typeface="+mj-cs"/>
              </a:rPr>
              <a:t>Please</a:t>
            </a:r>
            <a:r>
              <a:rPr lang="tr-TR" altLang="en-US" sz="2000" dirty="0">
                <a:solidFill>
                  <a:schemeClr val="tx2"/>
                </a:solidFill>
                <a:latin typeface="Comic Sans MS" panose="030F0702030302020204" pitchFamily="66" charset="0"/>
                <a:ea typeface="+mj-ea"/>
                <a:cs typeface="+mj-cs"/>
              </a:rPr>
              <a:t> </a:t>
            </a:r>
            <a:r>
              <a:rPr lang="tr-TR" altLang="en-US" sz="2000" dirty="0" err="1">
                <a:solidFill>
                  <a:schemeClr val="tx2"/>
                </a:solidFill>
                <a:latin typeface="Comic Sans MS" panose="030F0702030302020204" pitchFamily="66" charset="0"/>
                <a:ea typeface="+mj-ea"/>
                <a:cs typeface="+mj-cs"/>
              </a:rPr>
              <a:t>calculate</a:t>
            </a:r>
            <a:r>
              <a:rPr lang="tr-TR" altLang="en-US" sz="2000" dirty="0">
                <a:solidFill>
                  <a:schemeClr val="tx2"/>
                </a:solidFill>
                <a:latin typeface="Comic Sans MS" panose="030F0702030302020204" pitchFamily="66" charset="0"/>
                <a:ea typeface="+mj-ea"/>
                <a:cs typeface="+mj-cs"/>
              </a:rPr>
              <a:t> </a:t>
            </a:r>
            <a:r>
              <a:rPr lang="tr-TR" altLang="en-US" sz="2000" dirty="0" err="1">
                <a:solidFill>
                  <a:schemeClr val="tx2"/>
                </a:solidFill>
                <a:latin typeface="Comic Sans MS" panose="030F0702030302020204" pitchFamily="66" charset="0"/>
                <a:ea typeface="+mj-ea"/>
                <a:cs typeface="+mj-cs"/>
              </a:rPr>
              <a:t>the</a:t>
            </a:r>
            <a:r>
              <a:rPr lang="tr-TR" altLang="en-US" sz="2000" dirty="0">
                <a:solidFill>
                  <a:schemeClr val="tx2"/>
                </a:solidFill>
                <a:latin typeface="Comic Sans MS" panose="030F0702030302020204" pitchFamily="66" charset="0"/>
                <a:ea typeface="+mj-ea"/>
                <a:cs typeface="+mj-cs"/>
              </a:rPr>
              <a:t> </a:t>
            </a:r>
            <a:r>
              <a:rPr lang="tr-TR" altLang="en-US" sz="2000" dirty="0" err="1">
                <a:solidFill>
                  <a:schemeClr val="tx2"/>
                </a:solidFill>
                <a:latin typeface="Comic Sans MS" panose="030F0702030302020204" pitchFamily="66" charset="0"/>
                <a:ea typeface="+mj-ea"/>
                <a:cs typeface="+mj-cs"/>
              </a:rPr>
              <a:t>current</a:t>
            </a:r>
            <a:r>
              <a:rPr lang="tr-TR" altLang="en-US" sz="2000" dirty="0">
                <a:solidFill>
                  <a:schemeClr val="tx2"/>
                </a:solidFill>
                <a:latin typeface="Comic Sans MS" panose="030F0702030302020204" pitchFamily="66" charset="0"/>
                <a:ea typeface="+mj-ea"/>
                <a:cs typeface="+mj-cs"/>
              </a:rPr>
              <a:t> </a:t>
            </a:r>
            <a:r>
              <a:rPr lang="tr-TR" altLang="en-US" sz="2000" dirty="0" err="1">
                <a:solidFill>
                  <a:schemeClr val="tx2"/>
                </a:solidFill>
                <a:latin typeface="Comic Sans MS" panose="030F0702030302020204" pitchFamily="66" charset="0"/>
                <a:ea typeface="+mj-ea"/>
                <a:cs typeface="+mj-cs"/>
              </a:rPr>
              <a:t>gain</a:t>
            </a:r>
            <a:r>
              <a:rPr lang="tr-TR" altLang="en-US" sz="2000" dirty="0">
                <a:solidFill>
                  <a:schemeClr val="tx2"/>
                </a:solidFill>
                <a:latin typeface="Comic Sans MS" panose="030F0702030302020204" pitchFamily="66" charset="0"/>
                <a:ea typeface="+mj-ea"/>
                <a:cs typeface="+mj-cs"/>
              </a:rPr>
              <a:t> (</a:t>
            </a:r>
            <a:r>
              <a:rPr lang="tr-TR" altLang="en-US" sz="2000" dirty="0">
                <a:solidFill>
                  <a:schemeClr val="tx2"/>
                </a:solidFill>
                <a:latin typeface="Comic Sans MS" panose="030F0702030302020204" pitchFamily="66" charset="0"/>
                <a:ea typeface="+mj-ea"/>
                <a:cs typeface="+mj-cs"/>
                <a:sym typeface="Symbol" panose="05050102010706020507" pitchFamily="18" charset="2"/>
              </a:rPr>
              <a:t></a:t>
            </a:r>
            <a:r>
              <a:rPr lang="tr-TR" altLang="en-US" sz="2000" dirty="0">
                <a:solidFill>
                  <a:schemeClr val="tx2"/>
                </a:solidFill>
                <a:latin typeface="Comic Sans MS" panose="030F0702030302020204" pitchFamily="66" charset="0"/>
                <a:ea typeface="+mj-ea"/>
                <a:cs typeface="+mj-cs"/>
              </a:rPr>
              <a:t>) of </a:t>
            </a:r>
            <a:r>
              <a:rPr lang="tr-TR" altLang="en-US" sz="2000" dirty="0" err="1">
                <a:solidFill>
                  <a:schemeClr val="tx2"/>
                </a:solidFill>
                <a:latin typeface="Comic Sans MS" panose="030F0702030302020204" pitchFamily="66" charset="0"/>
                <a:ea typeface="+mj-ea"/>
                <a:cs typeface="+mj-cs"/>
              </a:rPr>
              <a:t>this</a:t>
            </a:r>
            <a:r>
              <a:rPr lang="tr-TR" altLang="en-US" sz="2000" dirty="0">
                <a:solidFill>
                  <a:schemeClr val="tx2"/>
                </a:solidFill>
                <a:latin typeface="Comic Sans MS" panose="030F0702030302020204" pitchFamily="66" charset="0"/>
                <a:ea typeface="+mj-ea"/>
                <a:cs typeface="+mj-cs"/>
              </a:rPr>
              <a:t> transistor</a:t>
            </a:r>
            <a:endParaRPr lang="en-US" altLang="en-US" sz="2000" dirty="0">
              <a:solidFill>
                <a:schemeClr val="tx2"/>
              </a:solidFill>
              <a:latin typeface="Comic Sans MS" panose="030F0702030302020204" pitchFamily="66" charset="0"/>
              <a:ea typeface="+mj-ea"/>
              <a:cs typeface="+mj-cs"/>
            </a:endParaRPr>
          </a:p>
        </p:txBody>
      </p:sp>
      <p:graphicFrame>
        <p:nvGraphicFramePr>
          <p:cNvPr id="135176" name="Object 8"/>
          <p:cNvGraphicFramePr>
            <a:graphicFrameLocks noChangeAspect="1"/>
          </p:cNvGraphicFramePr>
          <p:nvPr>
            <p:extLst>
              <p:ext uri="{D42A27DB-BD31-4B8C-83A1-F6EECF244321}">
                <p14:modId xmlns:p14="http://schemas.microsoft.com/office/powerpoint/2010/main" val="1142717921"/>
              </p:ext>
            </p:extLst>
          </p:nvPr>
        </p:nvGraphicFramePr>
        <p:xfrm>
          <a:off x="1619672" y="2175223"/>
          <a:ext cx="4419600" cy="3230563"/>
        </p:xfrm>
        <a:graphic>
          <a:graphicData uri="http://schemas.openxmlformats.org/presentationml/2006/ole">
            <mc:AlternateContent xmlns:mc="http://schemas.openxmlformats.org/markup-compatibility/2006">
              <mc:Choice xmlns:v="urn:schemas-microsoft-com:vml" Requires="v">
                <p:oleObj spid="_x0000_s112618" name="Bitmap Image" r:id="rId4" imgW="3115110" imgH="2276793" progId="Paint.Picture">
                  <p:embed/>
                </p:oleObj>
              </mc:Choice>
              <mc:Fallback>
                <p:oleObj name="Bitmap Image" r:id="rId4" imgW="3115110" imgH="2276793" progId="Paint.Picture">
                  <p:embed/>
                  <p:pic>
                    <p:nvPicPr>
                      <p:cNvPr id="13517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672" y="2175223"/>
                        <a:ext cx="4419600" cy="323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185" name="Object 17"/>
          <p:cNvGraphicFramePr>
            <a:graphicFrameLocks noChangeAspect="1"/>
          </p:cNvGraphicFramePr>
          <p:nvPr>
            <p:extLst>
              <p:ext uri="{D42A27DB-BD31-4B8C-83A1-F6EECF244321}">
                <p14:modId xmlns:p14="http://schemas.microsoft.com/office/powerpoint/2010/main" val="90612730"/>
              </p:ext>
            </p:extLst>
          </p:nvPr>
        </p:nvGraphicFramePr>
        <p:xfrm>
          <a:off x="4860032" y="1268760"/>
          <a:ext cx="1087438" cy="487363"/>
        </p:xfrm>
        <a:graphic>
          <a:graphicData uri="http://schemas.openxmlformats.org/presentationml/2006/ole">
            <mc:AlternateContent xmlns:mc="http://schemas.openxmlformats.org/markup-compatibility/2006">
              <mc:Choice xmlns:v="urn:schemas-microsoft-com:vml" Requires="v">
                <p:oleObj spid="_x0000_s112619" name="Equation" r:id="rId6" imgW="507960" imgH="228600" progId="Equation.3">
                  <p:embed/>
                </p:oleObj>
              </mc:Choice>
              <mc:Fallback>
                <p:oleObj name="Equation" r:id="rId6" imgW="507960" imgH="228600" progId="Equation.3">
                  <p:embed/>
                  <p:pic>
                    <p:nvPicPr>
                      <p:cNvPr id="135185" name="Object 17"/>
                      <p:cNvPicPr>
                        <a:picLocks noChangeAspect="1" noChangeArrowheads="1"/>
                      </p:cNvPicPr>
                      <p:nvPr/>
                    </p:nvPicPr>
                    <p:blipFill>
                      <a:blip r:embed="rId7"/>
                      <a:srcRect/>
                      <a:stretch>
                        <a:fillRect/>
                      </a:stretch>
                    </p:blipFill>
                    <p:spPr bwMode="auto">
                      <a:xfrm>
                        <a:off x="4860032" y="1268760"/>
                        <a:ext cx="1087438"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5187" name="Line 19"/>
          <p:cNvSpPr>
            <a:spLocks noChangeShapeType="1"/>
          </p:cNvSpPr>
          <p:nvPr/>
        </p:nvSpPr>
        <p:spPr bwMode="auto">
          <a:xfrm flipH="1">
            <a:off x="4932040" y="1756123"/>
            <a:ext cx="304800" cy="838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3600" b="1">
              <a:solidFill>
                <a:srgbClr val="000000"/>
              </a:solidFill>
            </a:endParaRPr>
          </a:p>
        </p:txBody>
      </p:sp>
      <p:sp>
        <p:nvSpPr>
          <p:cNvPr id="19" name="Rectangle 5"/>
          <p:cNvSpPr>
            <a:spLocks noChangeArrowheads="1"/>
          </p:cNvSpPr>
          <p:nvPr/>
        </p:nvSpPr>
        <p:spPr bwMode="auto">
          <a:xfrm>
            <a:off x="251570" y="261540"/>
            <a:ext cx="64107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tr-TR" altLang="en-US" sz="2400" dirty="0" err="1">
                <a:solidFill>
                  <a:schemeClr val="tx2"/>
                </a:solidFill>
                <a:effectLst>
                  <a:outerShdw blurRad="38100" dist="38100" dir="2700000" algn="tl">
                    <a:srgbClr val="000000">
                      <a:alpha val="43137"/>
                    </a:srgbClr>
                  </a:outerShdw>
                </a:effectLst>
                <a:latin typeface="Comic Sans MS" panose="030F0702030302020204" pitchFamily="66" charset="0"/>
                <a:ea typeface="+mj-ea"/>
                <a:cs typeface="+mj-cs"/>
              </a:rPr>
              <a:t>Example</a:t>
            </a:r>
            <a:r>
              <a:rPr lang="tr-TR" altLang="en-US" sz="2400" dirty="0">
                <a:solidFill>
                  <a:schemeClr val="tx2"/>
                </a:solidFill>
                <a:effectLst>
                  <a:outerShdw blurRad="38100" dist="38100" dir="2700000" algn="tl">
                    <a:srgbClr val="000000">
                      <a:alpha val="43137"/>
                    </a:srgbClr>
                  </a:outerShdw>
                </a:effectLst>
                <a:latin typeface="Comic Sans MS" panose="030F0702030302020204" pitchFamily="66" charset="0"/>
                <a:ea typeface="+mj-ea"/>
                <a:cs typeface="+mj-cs"/>
              </a:rPr>
              <a:t>:</a:t>
            </a:r>
            <a:endParaRPr lang="en-US" altLang="en-US" sz="2400" dirty="0">
              <a:solidFill>
                <a:schemeClr val="tx2"/>
              </a:solidFill>
              <a:effectLst>
                <a:outerShdw blurRad="38100" dist="38100" dir="2700000" algn="tl">
                  <a:srgbClr val="000000">
                    <a:alpha val="43137"/>
                  </a:srgbClr>
                </a:outerShdw>
              </a:effectLst>
              <a:latin typeface="Comic Sans MS" panose="030F0702030302020204" pitchFamily="66" charset="0"/>
              <a:ea typeface="+mj-ea"/>
              <a:cs typeface="+mj-cs"/>
            </a:endParaRPr>
          </a:p>
        </p:txBody>
      </p:sp>
    </p:spTree>
    <p:extLst>
      <p:ext uri="{BB962C8B-B14F-4D97-AF65-F5344CB8AC3E}">
        <p14:creationId xmlns:p14="http://schemas.microsoft.com/office/powerpoint/2010/main" val="39196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5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8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8" name="Text Box 4"/>
          <p:cNvSpPr txBox="1">
            <a:spLocks noChangeArrowheads="1"/>
          </p:cNvSpPr>
          <p:nvPr/>
        </p:nvSpPr>
        <p:spPr bwMode="auto">
          <a:xfrm>
            <a:off x="304800" y="2586075"/>
            <a:ext cx="822764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ts val="600"/>
              </a:spcBef>
            </a:pPr>
            <a:r>
              <a:rPr lang="en-US" altLang="en-US" sz="2000" dirty="0">
                <a:latin typeface="Comic Sans MS" panose="030F0702030302020204" pitchFamily="66" charset="0"/>
              </a:rPr>
              <a:t>Voltage polarities and current flow</a:t>
            </a:r>
            <a:endParaRPr lang="tr-TR" altLang="en-US" sz="2000" dirty="0">
              <a:latin typeface="Comic Sans MS" panose="030F0702030302020204" pitchFamily="66" charset="0"/>
            </a:endParaRPr>
          </a:p>
          <a:p>
            <a:pPr algn="ctr" eaLnBrk="0" hangingPunct="0">
              <a:spcBef>
                <a:spcPts val="600"/>
              </a:spcBef>
            </a:pPr>
            <a:r>
              <a:rPr lang="en-US" altLang="en-US" sz="2000" dirty="0">
                <a:latin typeface="Comic Sans MS" panose="030F0702030302020204" pitchFamily="66" charset="0"/>
              </a:rPr>
              <a:t> </a:t>
            </a:r>
            <a:r>
              <a:rPr lang="tr-TR" altLang="en-US" sz="2000" dirty="0" err="1">
                <a:latin typeface="Comic Sans MS" panose="030F0702030302020204" pitchFamily="66" charset="0"/>
              </a:rPr>
              <a:t>if</a:t>
            </a:r>
            <a:r>
              <a:rPr lang="tr-TR" altLang="en-US" sz="2000" dirty="0">
                <a:latin typeface="Comic Sans MS" panose="030F0702030302020204" pitchFamily="66" charset="0"/>
              </a:rPr>
              <a:t> </a:t>
            </a:r>
            <a:r>
              <a:rPr lang="en-US" altLang="en-US" sz="2000" dirty="0">
                <a:latin typeface="Comic Sans MS" panose="030F0702030302020204" pitchFamily="66" charset="0"/>
              </a:rPr>
              <a:t>transistors </a:t>
            </a:r>
            <a:r>
              <a:rPr lang="tr-TR" altLang="en-US" sz="2000" dirty="0" err="1">
                <a:latin typeface="Comic Sans MS" panose="030F0702030302020204" pitchFamily="66" charset="0"/>
              </a:rPr>
              <a:t>are</a:t>
            </a:r>
            <a:r>
              <a:rPr lang="tr-TR" altLang="en-US" sz="2000" dirty="0">
                <a:latin typeface="Comic Sans MS" panose="030F0702030302020204" pitchFamily="66" charset="0"/>
              </a:rPr>
              <a:t> </a:t>
            </a:r>
            <a:r>
              <a:rPr lang="en-US" altLang="en-US" sz="2000" dirty="0">
                <a:latin typeface="Comic Sans MS" panose="030F0702030302020204" pitchFamily="66" charset="0"/>
              </a:rPr>
              <a:t>biased in the active mode.</a:t>
            </a:r>
            <a:endParaRPr lang="en-US" altLang="en-US" sz="2000" i="1" dirty="0">
              <a:latin typeface="Comic Sans MS" panose="030F0702030302020204" pitchFamily="66" charset="0"/>
            </a:endParaRPr>
          </a:p>
        </p:txBody>
      </p:sp>
      <p:grpSp>
        <p:nvGrpSpPr>
          <p:cNvPr id="758790" name="Group 6"/>
          <p:cNvGrpSpPr>
            <a:grpSpLocks/>
          </p:cNvGrpSpPr>
          <p:nvPr/>
        </p:nvGrpSpPr>
        <p:grpSpPr bwMode="auto">
          <a:xfrm>
            <a:off x="1907705" y="206771"/>
            <a:ext cx="4752528" cy="2379304"/>
            <a:chOff x="1872" y="1713"/>
            <a:chExt cx="3126" cy="1565"/>
          </a:xfrm>
        </p:grpSpPr>
        <p:pic>
          <p:nvPicPr>
            <p:cNvPr id="758787" name="Picture 3" descr="c:\ch05_conv\sedr42021_0514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 y="1726"/>
              <a:ext cx="1370" cy="1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8789" name="Picture 5" descr="c:\ch05_conv\sedr42021_0514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 y="1713"/>
              <a:ext cx="1350" cy="1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 name="Picture 5"/>
          <p:cNvPicPr>
            <a:picLocks noChangeAspect="1"/>
          </p:cNvPicPr>
          <p:nvPr/>
        </p:nvPicPr>
        <p:blipFill>
          <a:blip r:embed="rId6"/>
          <a:stretch>
            <a:fillRect/>
          </a:stretch>
        </p:blipFill>
        <p:spPr>
          <a:xfrm>
            <a:off x="4265240" y="3370905"/>
            <a:ext cx="4180152" cy="3146538"/>
          </a:xfrm>
          <a:prstGeom prst="rect">
            <a:avLst/>
          </a:prstGeom>
        </p:spPr>
      </p:pic>
      <p:graphicFrame>
        <p:nvGraphicFramePr>
          <p:cNvPr id="7" name="Object 17"/>
          <p:cNvGraphicFramePr>
            <a:graphicFrameLocks noChangeAspect="1"/>
          </p:cNvGraphicFramePr>
          <p:nvPr>
            <p:extLst>
              <p:ext uri="{D42A27DB-BD31-4B8C-83A1-F6EECF244321}">
                <p14:modId xmlns:p14="http://schemas.microsoft.com/office/powerpoint/2010/main" val="3028491981"/>
              </p:ext>
            </p:extLst>
          </p:nvPr>
        </p:nvGraphicFramePr>
        <p:xfrm>
          <a:off x="304800" y="3501008"/>
          <a:ext cx="3960440" cy="875487"/>
        </p:xfrm>
        <a:graphic>
          <a:graphicData uri="http://schemas.openxmlformats.org/presentationml/2006/ole">
            <mc:AlternateContent xmlns:mc="http://schemas.openxmlformats.org/markup-compatibility/2006">
              <mc:Choice xmlns:v="urn:schemas-microsoft-com:vml" Requires="v">
                <p:oleObj spid="_x0000_s120251" name="Microsoft Equation 3.0" r:id="rId7" imgW="1485720" imgH="330120" progId="Equation.3">
                  <p:embed/>
                </p:oleObj>
              </mc:Choice>
              <mc:Fallback>
                <p:oleObj name="Microsoft Equation 3.0" r:id="rId7" imgW="1485720" imgH="330120" progId="Equation.3">
                  <p:embed/>
                  <p:pic>
                    <p:nvPicPr>
                      <p:cNvPr id="0" name=""/>
                      <p:cNvPicPr>
                        <a:picLocks noChangeAspect="1" noChangeArrowheads="1"/>
                      </p:cNvPicPr>
                      <p:nvPr/>
                    </p:nvPicPr>
                    <p:blipFill>
                      <a:blip r:embed="rId8"/>
                      <a:srcRect/>
                      <a:stretch>
                        <a:fillRect/>
                      </a:stretch>
                    </p:blipFill>
                    <p:spPr bwMode="auto">
                      <a:xfrm>
                        <a:off x="304800" y="3501008"/>
                        <a:ext cx="3960440" cy="875487"/>
                      </a:xfrm>
                      <a:prstGeom prst="rect">
                        <a:avLst/>
                      </a:prstGeom>
                      <a:noFill/>
                      <a:extLst/>
                    </p:spPr>
                  </p:pic>
                </p:oleObj>
              </mc:Fallback>
            </mc:AlternateContent>
          </a:graphicData>
        </a:graphic>
      </p:graphicFrame>
    </p:spTree>
    <p:extLst>
      <p:ext uri="{BB962C8B-B14F-4D97-AF65-F5344CB8AC3E}">
        <p14:creationId xmlns:p14="http://schemas.microsoft.com/office/powerpoint/2010/main" val="280390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Rectangle 5"/>
          <p:cNvSpPr>
            <a:spLocks noChangeArrowheads="1"/>
          </p:cNvSpPr>
          <p:nvPr/>
        </p:nvSpPr>
        <p:spPr bwMode="auto">
          <a:xfrm>
            <a:off x="93663" y="152400"/>
            <a:ext cx="475001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dirty="0">
                <a:solidFill>
                  <a:srgbClr val="FF0000"/>
                </a:solidFill>
                <a:latin typeface="Comic Sans MS" panose="030F0702030302020204" pitchFamily="66" charset="0"/>
              </a:rPr>
              <a:t>BJTs – Characteristics</a:t>
            </a:r>
          </a:p>
          <a:p>
            <a:r>
              <a:rPr lang="en-US" altLang="en-US" sz="3200" b="1" dirty="0" err="1">
                <a:solidFill>
                  <a:srgbClr val="FF0000"/>
                </a:solidFill>
                <a:latin typeface="Comic Sans MS" panose="030F0702030302020204" pitchFamily="66" charset="0"/>
              </a:rPr>
              <a:t>npn</a:t>
            </a:r>
            <a:r>
              <a:rPr lang="en-US" altLang="en-US" sz="3200" b="1" dirty="0">
                <a:solidFill>
                  <a:srgbClr val="FF0000"/>
                </a:solidFill>
                <a:latin typeface="Comic Sans MS" panose="030F0702030302020204" pitchFamily="66" charset="0"/>
              </a:rPr>
              <a:t> transistor</a:t>
            </a:r>
          </a:p>
        </p:txBody>
      </p:sp>
      <p:graphicFrame>
        <p:nvGraphicFramePr>
          <p:cNvPr id="135174" name="Object 6"/>
          <p:cNvGraphicFramePr>
            <a:graphicFrameLocks noChangeAspect="1"/>
          </p:cNvGraphicFramePr>
          <p:nvPr/>
        </p:nvGraphicFramePr>
        <p:xfrm>
          <a:off x="1143000" y="1219200"/>
          <a:ext cx="3124200" cy="2295525"/>
        </p:xfrm>
        <a:graphic>
          <a:graphicData uri="http://schemas.openxmlformats.org/presentationml/2006/ole">
            <mc:AlternateContent xmlns:mc="http://schemas.openxmlformats.org/markup-compatibility/2006">
              <mc:Choice xmlns:v="urn:schemas-microsoft-com:vml" Requires="v">
                <p:oleObj spid="_x0000_s225638" name="Bitmap Image" r:id="rId4" imgW="2438095" imgH="1790476" progId="Paint.Picture">
                  <p:embed/>
                </p:oleObj>
              </mc:Choice>
              <mc:Fallback>
                <p:oleObj name="Bitmap Image" r:id="rId4" imgW="2438095" imgH="1790476"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219200"/>
                        <a:ext cx="3124200"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175" name="Object 7"/>
          <p:cNvGraphicFramePr>
            <a:graphicFrameLocks noChangeAspect="1"/>
          </p:cNvGraphicFramePr>
          <p:nvPr>
            <p:extLst>
              <p:ext uri="{D42A27DB-BD31-4B8C-83A1-F6EECF244321}">
                <p14:modId xmlns:p14="http://schemas.microsoft.com/office/powerpoint/2010/main" val="1840389664"/>
              </p:ext>
            </p:extLst>
          </p:nvPr>
        </p:nvGraphicFramePr>
        <p:xfrm>
          <a:off x="552636" y="3658963"/>
          <a:ext cx="4419600" cy="3321050"/>
        </p:xfrm>
        <a:graphic>
          <a:graphicData uri="http://schemas.openxmlformats.org/presentationml/2006/ole">
            <mc:AlternateContent xmlns:mc="http://schemas.openxmlformats.org/markup-compatibility/2006">
              <mc:Choice xmlns:v="urn:schemas-microsoft-com:vml" Requires="v">
                <p:oleObj spid="_x0000_s225639" name="Bitmap Image" r:id="rId6" imgW="3029373" imgH="2276793" progId="Paint.Picture">
                  <p:embed/>
                </p:oleObj>
              </mc:Choice>
              <mc:Fallback>
                <p:oleObj name="Bitmap Image" r:id="rId6" imgW="3029373" imgH="2276793"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636" y="3658963"/>
                        <a:ext cx="4419600" cy="332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176" name="Object 8"/>
          <p:cNvGraphicFramePr>
            <a:graphicFrameLocks noChangeAspect="1"/>
          </p:cNvGraphicFramePr>
          <p:nvPr/>
        </p:nvGraphicFramePr>
        <p:xfrm>
          <a:off x="4724400" y="990600"/>
          <a:ext cx="4419600" cy="3230563"/>
        </p:xfrm>
        <a:graphic>
          <a:graphicData uri="http://schemas.openxmlformats.org/presentationml/2006/ole">
            <mc:AlternateContent xmlns:mc="http://schemas.openxmlformats.org/markup-compatibility/2006">
              <mc:Choice xmlns:v="urn:schemas-microsoft-com:vml" Requires="v">
                <p:oleObj spid="_x0000_s225640" name="Bitmap Image" r:id="rId8" imgW="3115110" imgH="2276793" progId="Paint.Picture">
                  <p:embed/>
                </p:oleObj>
              </mc:Choice>
              <mc:Fallback>
                <p:oleObj name="Bitmap Image" r:id="rId8" imgW="3115110" imgH="2276793" progId="Paint.Picture">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4400" y="990600"/>
                        <a:ext cx="4419600" cy="323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78" name="Rectangle 10"/>
          <p:cNvSpPr>
            <a:spLocks noChangeArrowheads="1"/>
          </p:cNvSpPr>
          <p:nvPr/>
        </p:nvSpPr>
        <p:spPr bwMode="auto">
          <a:xfrm>
            <a:off x="1676400" y="2971800"/>
            <a:ext cx="8429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b="1">
                <a:solidFill>
                  <a:srgbClr val="FF0000"/>
                </a:solidFill>
                <a:latin typeface="Comic Sans MS" panose="030F0702030302020204" pitchFamily="66" charset="0"/>
              </a:rPr>
              <a:t>Input</a:t>
            </a:r>
          </a:p>
        </p:txBody>
      </p:sp>
      <p:sp>
        <p:nvSpPr>
          <p:cNvPr id="135179" name="Rectangle 11"/>
          <p:cNvSpPr>
            <a:spLocks noChangeArrowheads="1"/>
          </p:cNvSpPr>
          <p:nvPr/>
        </p:nvSpPr>
        <p:spPr bwMode="auto">
          <a:xfrm>
            <a:off x="3733800" y="1219200"/>
            <a:ext cx="1025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b="1">
                <a:solidFill>
                  <a:srgbClr val="FF0000"/>
                </a:solidFill>
                <a:latin typeface="Comic Sans MS" panose="030F0702030302020204" pitchFamily="66" charset="0"/>
              </a:rPr>
              <a:t>Output</a:t>
            </a:r>
          </a:p>
        </p:txBody>
      </p:sp>
      <p:sp>
        <p:nvSpPr>
          <p:cNvPr id="135180" name="AutoShape 12"/>
          <p:cNvSpPr>
            <a:spLocks noChangeArrowheads="1"/>
          </p:cNvSpPr>
          <p:nvPr/>
        </p:nvSpPr>
        <p:spPr bwMode="auto">
          <a:xfrm>
            <a:off x="1828800" y="3429000"/>
            <a:ext cx="457200" cy="381000"/>
          </a:xfrm>
          <a:prstGeom prst="down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sz="3600" b="1">
              <a:solidFill>
                <a:srgbClr val="000000"/>
              </a:solidFill>
            </a:endParaRPr>
          </a:p>
        </p:txBody>
      </p:sp>
      <p:sp>
        <p:nvSpPr>
          <p:cNvPr id="135181" name="AutoShape 13"/>
          <p:cNvSpPr>
            <a:spLocks noChangeArrowheads="1"/>
          </p:cNvSpPr>
          <p:nvPr/>
        </p:nvSpPr>
        <p:spPr bwMode="auto">
          <a:xfrm>
            <a:off x="4152528" y="1629048"/>
            <a:ext cx="457200" cy="457200"/>
          </a:xfrm>
          <a:prstGeom prst="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35183" name="Freeform 15"/>
          <p:cNvSpPr>
            <a:spLocks/>
          </p:cNvSpPr>
          <p:nvPr/>
        </p:nvSpPr>
        <p:spPr bwMode="auto">
          <a:xfrm>
            <a:off x="4343400" y="2286000"/>
            <a:ext cx="533400" cy="2613026"/>
          </a:xfrm>
          <a:custGeom>
            <a:avLst/>
            <a:gdLst>
              <a:gd name="T0" fmla="*/ 336 w 384"/>
              <a:gd name="T1" fmla="*/ 1776 h 1776"/>
              <a:gd name="T2" fmla="*/ 96 w 384"/>
              <a:gd name="T3" fmla="*/ 1056 h 1776"/>
              <a:gd name="T4" fmla="*/ 48 w 384"/>
              <a:gd name="T5" fmla="*/ 384 h 1776"/>
              <a:gd name="T6" fmla="*/ 384 w 384"/>
              <a:gd name="T7" fmla="*/ 0 h 1776"/>
            </a:gdLst>
            <a:ahLst/>
            <a:cxnLst>
              <a:cxn ang="0">
                <a:pos x="T0" y="T1"/>
              </a:cxn>
              <a:cxn ang="0">
                <a:pos x="T2" y="T3"/>
              </a:cxn>
              <a:cxn ang="0">
                <a:pos x="T4" y="T5"/>
              </a:cxn>
              <a:cxn ang="0">
                <a:pos x="T6" y="T7"/>
              </a:cxn>
            </a:cxnLst>
            <a:rect l="0" t="0" r="r" b="b"/>
            <a:pathLst>
              <a:path w="384" h="1776">
                <a:moveTo>
                  <a:pt x="336" y="1776"/>
                </a:moveTo>
                <a:cubicBezTo>
                  <a:pt x="240" y="1532"/>
                  <a:pt x="144" y="1288"/>
                  <a:pt x="96" y="1056"/>
                </a:cubicBezTo>
                <a:cubicBezTo>
                  <a:pt x="48" y="824"/>
                  <a:pt x="0" y="560"/>
                  <a:pt x="48" y="384"/>
                </a:cubicBezTo>
                <a:cubicBezTo>
                  <a:pt x="96" y="208"/>
                  <a:pt x="240" y="104"/>
                  <a:pt x="384" y="0"/>
                </a:cubicBezTo>
              </a:path>
            </a:pathLst>
          </a:custGeom>
          <a:noFill/>
          <a:ln w="28575" cmpd="sng">
            <a:solidFill>
              <a:srgbClr val="0000FF"/>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3600" b="1">
              <a:solidFill>
                <a:srgbClr val="000000"/>
              </a:solidFill>
            </a:endParaRPr>
          </a:p>
        </p:txBody>
      </p:sp>
      <p:sp>
        <p:nvSpPr>
          <p:cNvPr id="135186" name="Rectangle 18"/>
          <p:cNvSpPr>
            <a:spLocks noChangeArrowheads="1"/>
          </p:cNvSpPr>
          <p:nvPr/>
        </p:nvSpPr>
        <p:spPr bwMode="auto">
          <a:xfrm>
            <a:off x="7981764" y="2286000"/>
            <a:ext cx="12954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graphicFrame>
        <p:nvGraphicFramePr>
          <p:cNvPr id="135185" name="Object 17"/>
          <p:cNvGraphicFramePr>
            <a:graphicFrameLocks noChangeAspect="1"/>
          </p:cNvGraphicFramePr>
          <p:nvPr>
            <p:extLst>
              <p:ext uri="{D42A27DB-BD31-4B8C-83A1-F6EECF244321}">
                <p14:modId xmlns:p14="http://schemas.microsoft.com/office/powerpoint/2010/main" val="1955925478"/>
              </p:ext>
            </p:extLst>
          </p:nvPr>
        </p:nvGraphicFramePr>
        <p:xfrm>
          <a:off x="8057964" y="2286000"/>
          <a:ext cx="1087438" cy="487363"/>
        </p:xfrm>
        <a:graphic>
          <a:graphicData uri="http://schemas.openxmlformats.org/presentationml/2006/ole">
            <mc:AlternateContent xmlns:mc="http://schemas.openxmlformats.org/markup-compatibility/2006">
              <mc:Choice xmlns:v="urn:schemas-microsoft-com:vml" Requires="v">
                <p:oleObj spid="_x0000_s225641" name="Equation" r:id="rId10" imgW="507960" imgH="228600" progId="Equation.3">
                  <p:embed/>
                </p:oleObj>
              </mc:Choice>
              <mc:Fallback>
                <p:oleObj name="Equation" r:id="rId10" imgW="50796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57964" y="2286000"/>
                        <a:ext cx="1087438"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5187" name="Line 19"/>
          <p:cNvSpPr>
            <a:spLocks noChangeShapeType="1"/>
          </p:cNvSpPr>
          <p:nvPr/>
        </p:nvSpPr>
        <p:spPr bwMode="auto">
          <a:xfrm flipH="1" flipV="1">
            <a:off x="7884368" y="2095648"/>
            <a:ext cx="404724" cy="16018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3600" b="1">
              <a:solidFill>
                <a:srgbClr val="000000"/>
              </a:solidFill>
            </a:endParaRPr>
          </a:p>
        </p:txBody>
      </p:sp>
      <p:sp>
        <p:nvSpPr>
          <p:cNvPr id="2" name="Oval 1"/>
          <p:cNvSpPr/>
          <p:nvPr/>
        </p:nvSpPr>
        <p:spPr bwMode="auto">
          <a:xfrm>
            <a:off x="4759325" y="825500"/>
            <a:ext cx="460747" cy="3284538"/>
          </a:xfrm>
          <a:prstGeom prst="ellipse">
            <a:avLst/>
          </a:prstGeom>
          <a:noFill/>
          <a:ln w="28575" cap="flat" cmpd="sng" algn="ctr">
            <a:solidFill>
              <a:schemeClr val="accent6">
                <a:lumMod val="60000"/>
                <a:lumOff val="40000"/>
              </a:schemeClr>
            </a:solidFill>
            <a:prstDash val="dash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a:ln>
                <a:noFill/>
              </a:ln>
              <a:solidFill>
                <a:schemeClr val="tx1"/>
              </a:solidFill>
              <a:effectLst/>
              <a:latin typeface="Arial" panose="020B0604020202020204" pitchFamily="34" charset="0"/>
            </a:endParaRPr>
          </a:p>
        </p:txBody>
      </p:sp>
      <p:sp>
        <p:nvSpPr>
          <p:cNvPr id="18" name="Rectangle 14"/>
          <p:cNvSpPr>
            <a:spLocks noChangeArrowheads="1"/>
          </p:cNvSpPr>
          <p:nvPr/>
        </p:nvSpPr>
        <p:spPr bwMode="auto">
          <a:xfrm>
            <a:off x="4799013" y="4515421"/>
            <a:ext cx="429984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tr-TR" altLang="en-US" b="1" dirty="0" err="1">
                <a:solidFill>
                  <a:srgbClr val="0000FF"/>
                </a:solidFill>
                <a:latin typeface="Comic Sans MS" panose="030F0702030302020204" pitchFamily="66" charset="0"/>
              </a:rPr>
              <a:t>if</a:t>
            </a:r>
            <a:r>
              <a:rPr lang="tr-TR" altLang="en-US" b="1" dirty="0">
                <a:solidFill>
                  <a:srgbClr val="0000FF"/>
                </a:solidFill>
                <a:latin typeface="Comic Sans MS" panose="030F0702030302020204" pitchFamily="66" charset="0"/>
              </a:rPr>
              <a:t> </a:t>
            </a:r>
            <a:r>
              <a:rPr lang="en-US" altLang="en-US" b="1" dirty="0">
                <a:solidFill>
                  <a:srgbClr val="0000FF"/>
                </a:solidFill>
                <a:latin typeface="Comic Sans MS" panose="030F0702030302020204" pitchFamily="66" charset="0"/>
              </a:rPr>
              <a:t>V</a:t>
            </a:r>
            <a:r>
              <a:rPr lang="en-US" altLang="en-US" b="1" baseline="-25000" dirty="0">
                <a:solidFill>
                  <a:srgbClr val="0000FF"/>
                </a:solidFill>
                <a:latin typeface="Comic Sans MS" panose="030F0702030302020204" pitchFamily="66" charset="0"/>
              </a:rPr>
              <a:t>C</a:t>
            </a:r>
            <a:r>
              <a:rPr lang="en-US" altLang="en-US" b="1" dirty="0">
                <a:solidFill>
                  <a:srgbClr val="0000FF"/>
                </a:solidFill>
                <a:latin typeface="Comic Sans MS" panose="030F0702030302020204" pitchFamily="66" charset="0"/>
              </a:rPr>
              <a:t>&lt;V</a:t>
            </a:r>
            <a:r>
              <a:rPr lang="en-US" altLang="en-US" b="1" baseline="-25000" dirty="0">
                <a:solidFill>
                  <a:srgbClr val="0000FF"/>
                </a:solidFill>
                <a:latin typeface="Comic Sans MS" panose="030F0702030302020204" pitchFamily="66" charset="0"/>
              </a:rPr>
              <a:t>B</a:t>
            </a:r>
            <a:r>
              <a:rPr lang="tr-TR" altLang="en-US" b="1" baseline="-25000" dirty="0">
                <a:solidFill>
                  <a:srgbClr val="0000FF"/>
                </a:solidFill>
                <a:latin typeface="Comic Sans MS" panose="030F0702030302020204" pitchFamily="66" charset="0"/>
              </a:rPr>
              <a:t> </a:t>
            </a:r>
            <a:r>
              <a:rPr lang="tr-TR" altLang="en-US" b="1" dirty="0" err="1">
                <a:solidFill>
                  <a:srgbClr val="0000FF"/>
                </a:solidFill>
                <a:latin typeface="Comic Sans MS" panose="030F0702030302020204" pitchFamily="66" charset="0"/>
              </a:rPr>
              <a:t>and</a:t>
            </a:r>
            <a:r>
              <a:rPr lang="tr-TR" altLang="en-US" b="1" dirty="0">
                <a:solidFill>
                  <a:srgbClr val="0000FF"/>
                </a:solidFill>
                <a:latin typeface="Comic Sans MS" panose="030F0702030302020204" pitchFamily="66" charset="0"/>
              </a:rPr>
              <a:t> </a:t>
            </a:r>
            <a:r>
              <a:rPr lang="en-US" altLang="en-US" b="1" dirty="0">
                <a:solidFill>
                  <a:srgbClr val="0000FF"/>
                </a:solidFill>
                <a:latin typeface="Comic Sans MS" panose="030F0702030302020204" pitchFamily="66" charset="0"/>
              </a:rPr>
              <a:t>V</a:t>
            </a:r>
            <a:r>
              <a:rPr lang="tr-TR" altLang="en-US" b="1" baseline="-25000" dirty="0">
                <a:solidFill>
                  <a:srgbClr val="0000FF"/>
                </a:solidFill>
                <a:latin typeface="Comic Sans MS" panose="030F0702030302020204" pitchFamily="66" charset="0"/>
              </a:rPr>
              <a:t>E</a:t>
            </a:r>
            <a:r>
              <a:rPr lang="en-US" altLang="en-US" b="1" dirty="0">
                <a:solidFill>
                  <a:srgbClr val="0000FF"/>
                </a:solidFill>
                <a:latin typeface="Comic Sans MS" panose="030F0702030302020204" pitchFamily="66" charset="0"/>
              </a:rPr>
              <a:t>&lt;V</a:t>
            </a:r>
            <a:r>
              <a:rPr lang="en-US" altLang="en-US" b="1" baseline="-25000" dirty="0">
                <a:solidFill>
                  <a:srgbClr val="0000FF"/>
                </a:solidFill>
                <a:latin typeface="Comic Sans MS" panose="030F0702030302020204" pitchFamily="66" charset="0"/>
              </a:rPr>
              <a:t>B</a:t>
            </a:r>
            <a:r>
              <a:rPr lang="tr-TR" altLang="en-US" b="1" dirty="0">
                <a:solidFill>
                  <a:srgbClr val="0000FF"/>
                </a:solidFill>
                <a:latin typeface="Comic Sans MS" panose="030F0702030302020204" pitchFamily="66" charset="0"/>
              </a:rPr>
              <a:t>, </a:t>
            </a:r>
            <a:r>
              <a:rPr lang="en-US" altLang="en-US" b="1" dirty="0">
                <a:solidFill>
                  <a:srgbClr val="0000FF"/>
                </a:solidFill>
                <a:latin typeface="Comic Sans MS" panose="030F0702030302020204" pitchFamily="66" charset="0"/>
              </a:rPr>
              <a:t>BC</a:t>
            </a:r>
            <a:r>
              <a:rPr lang="tr-TR" altLang="en-US" b="1" dirty="0">
                <a:solidFill>
                  <a:srgbClr val="0000FF"/>
                </a:solidFill>
                <a:latin typeface="Comic Sans MS" panose="030F0702030302020204" pitchFamily="66" charset="0"/>
              </a:rPr>
              <a:t> </a:t>
            </a:r>
            <a:r>
              <a:rPr lang="tr-TR" altLang="en-US" b="1" dirty="0" err="1">
                <a:solidFill>
                  <a:srgbClr val="0000FF"/>
                </a:solidFill>
                <a:latin typeface="Comic Sans MS" panose="030F0702030302020204" pitchFamily="66" charset="0"/>
              </a:rPr>
              <a:t>and</a:t>
            </a:r>
            <a:r>
              <a:rPr lang="tr-TR" altLang="en-US" b="1" dirty="0">
                <a:solidFill>
                  <a:srgbClr val="0000FF"/>
                </a:solidFill>
                <a:latin typeface="Comic Sans MS" panose="030F0702030302020204" pitchFamily="66" charset="0"/>
              </a:rPr>
              <a:t> BE </a:t>
            </a:r>
            <a:r>
              <a:rPr lang="en-US" altLang="en-US" b="1" dirty="0">
                <a:solidFill>
                  <a:srgbClr val="0000FF"/>
                </a:solidFill>
                <a:latin typeface="Comic Sans MS" panose="030F0702030302020204" pitchFamily="66" charset="0"/>
              </a:rPr>
              <a:t> junction</a:t>
            </a:r>
            <a:r>
              <a:rPr lang="tr-TR" altLang="en-US" b="1" dirty="0">
                <a:solidFill>
                  <a:srgbClr val="0000FF"/>
                </a:solidFill>
                <a:latin typeface="Comic Sans MS" panose="030F0702030302020204" pitchFamily="66" charset="0"/>
              </a:rPr>
              <a:t>s </a:t>
            </a:r>
            <a:r>
              <a:rPr lang="tr-TR" altLang="en-US" b="1" dirty="0" err="1">
                <a:solidFill>
                  <a:srgbClr val="0000FF"/>
                </a:solidFill>
                <a:latin typeface="Comic Sans MS" panose="030F0702030302020204" pitchFamily="66" charset="0"/>
              </a:rPr>
              <a:t>are</a:t>
            </a:r>
            <a:r>
              <a:rPr lang="tr-TR" altLang="en-US" b="1" dirty="0">
                <a:solidFill>
                  <a:srgbClr val="0000FF"/>
                </a:solidFill>
                <a:latin typeface="Comic Sans MS" panose="030F0702030302020204" pitchFamily="66" charset="0"/>
              </a:rPr>
              <a:t> </a:t>
            </a:r>
            <a:r>
              <a:rPr lang="en-US" altLang="en-US" b="1" dirty="0">
                <a:solidFill>
                  <a:srgbClr val="0000FF"/>
                </a:solidFill>
                <a:latin typeface="Comic Sans MS" panose="030F0702030302020204" pitchFamily="66" charset="0"/>
              </a:rPr>
              <a:t>forward bias</a:t>
            </a:r>
            <a:r>
              <a:rPr lang="tr-TR" altLang="en-US" b="1" dirty="0" err="1">
                <a:solidFill>
                  <a:srgbClr val="0000FF"/>
                </a:solidFill>
                <a:latin typeface="Comic Sans MS" panose="030F0702030302020204" pitchFamily="66" charset="0"/>
              </a:rPr>
              <a:t>ed</a:t>
            </a:r>
            <a:r>
              <a:rPr lang="tr-TR" altLang="en-US" b="1" dirty="0">
                <a:solidFill>
                  <a:srgbClr val="0000FF"/>
                </a:solidFill>
                <a:latin typeface="Comic Sans MS" panose="030F0702030302020204" pitchFamily="66" charset="0"/>
              </a:rPr>
              <a:t>, </a:t>
            </a:r>
            <a:r>
              <a:rPr lang="tr-TR" altLang="en-US" b="1" dirty="0" err="1">
                <a:solidFill>
                  <a:srgbClr val="0000FF"/>
                </a:solidFill>
                <a:latin typeface="Comic Sans MS" panose="030F0702030302020204" pitchFamily="66" charset="0"/>
              </a:rPr>
              <a:t>respectively</a:t>
            </a:r>
            <a:r>
              <a:rPr lang="tr-TR" altLang="en-US" b="1" dirty="0">
                <a:solidFill>
                  <a:srgbClr val="0000FF"/>
                </a:solidFill>
                <a:latin typeface="Comic Sans MS" panose="030F0702030302020204" pitchFamily="66" charset="0"/>
              </a:rPr>
              <a:t> (</a:t>
            </a:r>
            <a:r>
              <a:rPr lang="tr-TR" altLang="en-US" b="1" dirty="0" err="1">
                <a:solidFill>
                  <a:srgbClr val="0000FF"/>
                </a:solidFill>
                <a:latin typeface="Comic Sans MS" panose="030F0702030302020204" pitchFamily="66" charset="0"/>
              </a:rPr>
              <a:t>saturation</a:t>
            </a:r>
            <a:r>
              <a:rPr lang="tr-TR" altLang="en-US" b="1" dirty="0">
                <a:solidFill>
                  <a:srgbClr val="0000FF"/>
                </a:solidFill>
                <a:latin typeface="Comic Sans MS" panose="030F0702030302020204" pitchFamily="66" charset="0"/>
              </a:rPr>
              <a:t> </a:t>
            </a:r>
            <a:r>
              <a:rPr lang="tr-TR" altLang="en-US" b="1" dirty="0" err="1">
                <a:solidFill>
                  <a:srgbClr val="0000FF"/>
                </a:solidFill>
                <a:latin typeface="Comic Sans MS" panose="030F0702030302020204" pitchFamily="66" charset="0"/>
              </a:rPr>
              <a:t>region</a:t>
            </a:r>
            <a:r>
              <a:rPr lang="tr-TR" altLang="en-US" b="1" dirty="0">
                <a:solidFill>
                  <a:srgbClr val="0000FF"/>
                </a:solidFill>
                <a:latin typeface="Comic Sans MS" panose="030F0702030302020204" pitchFamily="66" charset="0"/>
              </a:rPr>
              <a:t>)</a:t>
            </a:r>
          </a:p>
        </p:txBody>
      </p:sp>
      <p:cxnSp>
        <p:nvCxnSpPr>
          <p:cNvPr id="4" name="Straight Arrow Connector 3"/>
          <p:cNvCxnSpPr/>
          <p:nvPr/>
        </p:nvCxnSpPr>
        <p:spPr bwMode="auto">
          <a:xfrm flipH="1" flipV="1">
            <a:off x="2946231" y="5682753"/>
            <a:ext cx="1930569" cy="266527"/>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Rectangle 4"/>
          <p:cNvSpPr/>
          <p:nvPr/>
        </p:nvSpPr>
        <p:spPr>
          <a:xfrm>
            <a:off x="4876800" y="5629102"/>
            <a:ext cx="3988855" cy="646331"/>
          </a:xfrm>
          <a:prstGeom prst="rect">
            <a:avLst/>
          </a:prstGeom>
        </p:spPr>
        <p:txBody>
          <a:bodyPr wrap="square">
            <a:spAutoFit/>
          </a:bodyPr>
          <a:lstStyle/>
          <a:p>
            <a:pPr lvl="0" algn="just"/>
            <a:r>
              <a:rPr lang="en-US" altLang="en-US" b="1" dirty="0">
                <a:solidFill>
                  <a:srgbClr val="FF0000"/>
                </a:solidFill>
                <a:latin typeface="Comic Sans MS" panose="030F0702030302020204" pitchFamily="66" charset="0"/>
              </a:rPr>
              <a:t>Remember V</a:t>
            </a:r>
            <a:r>
              <a:rPr lang="en-US" altLang="en-US" b="1" baseline="-25000" dirty="0">
                <a:solidFill>
                  <a:srgbClr val="FF0000"/>
                </a:solidFill>
                <a:latin typeface="Comic Sans MS" panose="030F0702030302020204" pitchFamily="66" charset="0"/>
              </a:rPr>
              <a:t>BE</a:t>
            </a:r>
            <a:r>
              <a:rPr lang="en-US" altLang="en-US" b="1" dirty="0">
                <a:solidFill>
                  <a:srgbClr val="FF0000"/>
                </a:solidFill>
                <a:latin typeface="Comic Sans MS" panose="030F0702030302020204" pitchFamily="66" charset="0"/>
              </a:rPr>
              <a:t> has to be greater than 0.6-0</a:t>
            </a:r>
            <a:r>
              <a:rPr lang="tr-TR" altLang="en-US" b="1" dirty="0">
                <a:solidFill>
                  <a:srgbClr val="FF0000"/>
                </a:solidFill>
                <a:latin typeface="Comic Sans MS" panose="030F0702030302020204" pitchFamily="66" charset="0"/>
              </a:rPr>
              <a:t>.</a:t>
            </a:r>
            <a:r>
              <a:rPr lang="en-US" altLang="en-US" b="1" dirty="0">
                <a:solidFill>
                  <a:srgbClr val="FF0000"/>
                </a:solidFill>
                <a:latin typeface="Comic Sans MS" panose="030F0702030302020204" pitchFamily="66" charset="0"/>
              </a:rPr>
              <a:t>7 V</a:t>
            </a:r>
          </a:p>
        </p:txBody>
      </p:sp>
      <p:sp>
        <p:nvSpPr>
          <p:cNvPr id="22" name="Rectangle 14"/>
          <p:cNvSpPr>
            <a:spLocks noChangeArrowheads="1"/>
          </p:cNvSpPr>
          <p:nvPr/>
        </p:nvSpPr>
        <p:spPr bwMode="auto">
          <a:xfrm>
            <a:off x="5313402" y="307886"/>
            <a:ext cx="349969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dirty="0">
                <a:latin typeface="Comic Sans MS" panose="030F0702030302020204" pitchFamily="66" charset="0"/>
              </a:rPr>
              <a:t>V</a:t>
            </a:r>
            <a:r>
              <a:rPr lang="en-US" altLang="en-US" b="1" baseline="-25000" dirty="0">
                <a:latin typeface="Comic Sans MS" panose="030F0702030302020204" pitchFamily="66" charset="0"/>
              </a:rPr>
              <a:t>CE</a:t>
            </a:r>
            <a:r>
              <a:rPr lang="en-US" altLang="en-US" b="1" dirty="0">
                <a:latin typeface="Comic Sans MS" panose="030F0702030302020204" pitchFamily="66" charset="0"/>
              </a:rPr>
              <a:t>&gt;V</a:t>
            </a:r>
            <a:r>
              <a:rPr lang="en-US" altLang="en-US" b="1" baseline="-25000" dirty="0">
                <a:latin typeface="Comic Sans MS" panose="030F0702030302020204" pitchFamily="66" charset="0"/>
              </a:rPr>
              <a:t>BE</a:t>
            </a:r>
            <a:r>
              <a:rPr lang="tr-TR" altLang="en-US" b="1" baseline="-25000" dirty="0">
                <a:latin typeface="Comic Sans MS" panose="030F0702030302020204" pitchFamily="66" charset="0"/>
              </a:rPr>
              <a:t> </a:t>
            </a:r>
            <a:r>
              <a:rPr lang="tr-TR" altLang="en-US" b="1" dirty="0">
                <a:latin typeface="Comic Sans MS" panose="030F0702030302020204" pitchFamily="66" charset="0"/>
              </a:rPr>
              <a:t>,</a:t>
            </a:r>
            <a:r>
              <a:rPr lang="tr-TR" altLang="en-US" b="1" baseline="-25000" dirty="0">
                <a:latin typeface="Comic Sans MS" panose="030F0702030302020204" pitchFamily="66" charset="0"/>
              </a:rPr>
              <a:t> </a:t>
            </a:r>
            <a:r>
              <a:rPr lang="en-US" altLang="en-US" b="1" dirty="0">
                <a:solidFill>
                  <a:srgbClr val="0000FF"/>
                </a:solidFill>
                <a:latin typeface="Comic Sans MS" panose="030F0702030302020204" pitchFamily="66" charset="0"/>
              </a:rPr>
              <a:t>B-C junction is</a:t>
            </a:r>
            <a:r>
              <a:rPr lang="tr-TR" altLang="en-US" b="1" dirty="0">
                <a:solidFill>
                  <a:srgbClr val="0000FF"/>
                </a:solidFill>
                <a:latin typeface="Comic Sans MS" panose="030F0702030302020204" pitchFamily="66" charset="0"/>
              </a:rPr>
              <a:t> </a:t>
            </a:r>
            <a:r>
              <a:rPr lang="tr-TR" altLang="en-US" b="1" dirty="0" err="1">
                <a:solidFill>
                  <a:srgbClr val="0000FF"/>
                </a:solidFill>
                <a:latin typeface="Comic Sans MS" panose="030F0702030302020204" pitchFamily="66" charset="0"/>
              </a:rPr>
              <a:t>reverse</a:t>
            </a:r>
            <a:r>
              <a:rPr lang="tr-TR" altLang="en-US" b="1" dirty="0">
                <a:solidFill>
                  <a:srgbClr val="0000FF"/>
                </a:solidFill>
                <a:latin typeface="Comic Sans MS" panose="030F0702030302020204" pitchFamily="66" charset="0"/>
              </a:rPr>
              <a:t> </a:t>
            </a:r>
            <a:r>
              <a:rPr lang="en-US" altLang="en-US" b="1" dirty="0">
                <a:solidFill>
                  <a:srgbClr val="0000FF"/>
                </a:solidFill>
                <a:latin typeface="Comic Sans MS" panose="030F0702030302020204" pitchFamily="66" charset="0"/>
              </a:rPr>
              <a:t>bias</a:t>
            </a:r>
            <a:r>
              <a:rPr lang="tr-TR" altLang="en-US" b="1" dirty="0">
                <a:solidFill>
                  <a:srgbClr val="0000FF"/>
                </a:solidFill>
                <a:latin typeface="Comic Sans MS" panose="030F0702030302020204" pitchFamily="66" charset="0"/>
              </a:rPr>
              <a:t>ed. </a:t>
            </a:r>
            <a:r>
              <a:rPr lang="en-US" altLang="en-US" b="1" dirty="0">
                <a:solidFill>
                  <a:srgbClr val="0000FF"/>
                </a:solidFill>
                <a:latin typeface="Comic Sans MS" panose="030F0702030302020204" pitchFamily="66" charset="0"/>
              </a:rPr>
              <a:t>V</a:t>
            </a:r>
            <a:r>
              <a:rPr lang="tr-TR" altLang="en-US" b="1" baseline="-25000" dirty="0">
                <a:solidFill>
                  <a:srgbClr val="0000FF"/>
                </a:solidFill>
                <a:latin typeface="Comic Sans MS" panose="030F0702030302020204" pitchFamily="66" charset="0"/>
              </a:rPr>
              <a:t>E</a:t>
            </a:r>
            <a:r>
              <a:rPr lang="en-US" altLang="en-US" b="1" dirty="0">
                <a:solidFill>
                  <a:srgbClr val="0000FF"/>
                </a:solidFill>
                <a:latin typeface="Comic Sans MS" panose="030F0702030302020204" pitchFamily="66" charset="0"/>
              </a:rPr>
              <a:t>&lt;V</a:t>
            </a:r>
            <a:r>
              <a:rPr lang="en-US" altLang="en-US" b="1" baseline="-25000" dirty="0">
                <a:solidFill>
                  <a:srgbClr val="0000FF"/>
                </a:solidFill>
                <a:latin typeface="Comic Sans MS" panose="030F0702030302020204" pitchFamily="66" charset="0"/>
              </a:rPr>
              <a:t>B</a:t>
            </a:r>
            <a:r>
              <a:rPr lang="tr-TR" altLang="en-US" b="1" baseline="-25000" dirty="0">
                <a:solidFill>
                  <a:srgbClr val="0000FF"/>
                </a:solidFill>
                <a:latin typeface="Comic Sans MS" panose="030F0702030302020204" pitchFamily="66" charset="0"/>
              </a:rPr>
              <a:t> </a:t>
            </a:r>
            <a:r>
              <a:rPr lang="tr-TR" altLang="en-US" b="1" dirty="0">
                <a:solidFill>
                  <a:srgbClr val="0000FF"/>
                </a:solidFill>
                <a:latin typeface="Comic Sans MS" panose="030F0702030302020204" pitchFamily="66" charset="0"/>
              </a:rPr>
              <a:t>,BE </a:t>
            </a:r>
            <a:r>
              <a:rPr lang="en-US" altLang="en-US" b="1" dirty="0">
                <a:solidFill>
                  <a:srgbClr val="0000FF"/>
                </a:solidFill>
                <a:latin typeface="Comic Sans MS" panose="030F0702030302020204" pitchFamily="66" charset="0"/>
              </a:rPr>
              <a:t> junction</a:t>
            </a:r>
            <a:r>
              <a:rPr lang="tr-TR" altLang="en-US" b="1" dirty="0">
                <a:solidFill>
                  <a:srgbClr val="0000FF"/>
                </a:solidFill>
                <a:latin typeface="Comic Sans MS" panose="030F0702030302020204" pitchFamily="66" charset="0"/>
              </a:rPr>
              <a:t> is </a:t>
            </a:r>
            <a:r>
              <a:rPr lang="en-US" altLang="en-US" b="1" dirty="0">
                <a:solidFill>
                  <a:srgbClr val="0000FF"/>
                </a:solidFill>
                <a:latin typeface="Comic Sans MS" panose="030F0702030302020204" pitchFamily="66" charset="0"/>
              </a:rPr>
              <a:t>forward bias</a:t>
            </a:r>
            <a:r>
              <a:rPr lang="tr-TR" altLang="en-US" b="1" dirty="0" err="1">
                <a:solidFill>
                  <a:srgbClr val="0000FF"/>
                </a:solidFill>
                <a:latin typeface="Comic Sans MS" panose="030F0702030302020204" pitchFamily="66" charset="0"/>
              </a:rPr>
              <a:t>ed</a:t>
            </a:r>
            <a:r>
              <a:rPr lang="tr-TR" altLang="en-US" b="1" dirty="0">
                <a:solidFill>
                  <a:srgbClr val="0000FF"/>
                </a:solidFill>
                <a:latin typeface="Comic Sans MS" panose="030F0702030302020204" pitchFamily="66" charset="0"/>
              </a:rPr>
              <a:t> (</a:t>
            </a:r>
            <a:r>
              <a:rPr lang="tr-TR" altLang="en-US" b="1" dirty="0" err="1">
                <a:solidFill>
                  <a:srgbClr val="0000FF"/>
                </a:solidFill>
                <a:latin typeface="Comic Sans MS" panose="030F0702030302020204" pitchFamily="66" charset="0"/>
              </a:rPr>
              <a:t>active</a:t>
            </a:r>
            <a:r>
              <a:rPr lang="tr-TR" altLang="en-US" b="1" dirty="0">
                <a:solidFill>
                  <a:srgbClr val="0000FF"/>
                </a:solidFill>
                <a:latin typeface="Comic Sans MS" panose="030F0702030302020204" pitchFamily="66" charset="0"/>
              </a:rPr>
              <a:t> </a:t>
            </a:r>
            <a:r>
              <a:rPr lang="tr-TR" altLang="en-US" b="1" dirty="0" err="1">
                <a:solidFill>
                  <a:srgbClr val="0000FF"/>
                </a:solidFill>
                <a:latin typeface="Comic Sans MS" panose="030F0702030302020204" pitchFamily="66" charset="0"/>
              </a:rPr>
              <a:t>region</a:t>
            </a:r>
            <a:r>
              <a:rPr lang="tr-TR" altLang="en-US" b="1" dirty="0">
                <a:solidFill>
                  <a:srgbClr val="0000FF"/>
                </a:solidFill>
                <a:latin typeface="Comic Sans MS" panose="030F0702030302020204" pitchFamily="66" charset="0"/>
              </a:rPr>
              <a:t>)</a:t>
            </a:r>
          </a:p>
        </p:txBody>
      </p:sp>
      <p:cxnSp>
        <p:nvCxnSpPr>
          <p:cNvPr id="25" name="Straight Arrow Connector 24"/>
          <p:cNvCxnSpPr/>
          <p:nvPr/>
        </p:nvCxnSpPr>
        <p:spPr bwMode="auto">
          <a:xfrm>
            <a:off x="6263644" y="1480497"/>
            <a:ext cx="97395" cy="1125384"/>
          </a:xfrm>
          <a:prstGeom prst="straightConnector1">
            <a:avLst/>
          </a:prstGeom>
          <a:solidFill>
            <a:schemeClr val="accent1"/>
          </a:solidFill>
          <a:ln w="2857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Oval 27"/>
          <p:cNvSpPr/>
          <p:nvPr/>
        </p:nvSpPr>
        <p:spPr bwMode="auto">
          <a:xfrm>
            <a:off x="5457403" y="1511945"/>
            <a:ext cx="2311450" cy="2099469"/>
          </a:xfrm>
          <a:prstGeom prst="ellipse">
            <a:avLst/>
          </a:prstGeom>
          <a:noFill/>
          <a:ln w="28575" cap="flat" cmpd="sng" algn="ctr">
            <a:solidFill>
              <a:schemeClr val="accent6">
                <a:lumMod val="60000"/>
                <a:lumOff val="40000"/>
              </a:schemeClr>
            </a:solidFill>
            <a:prstDash val="dash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301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51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83" grpId="0" animBg="1"/>
      <p:bldP spid="2" grpId="0" animBg="1"/>
      <p:bldP spid="5" grpId="0"/>
      <p:bldP spid="22" grpId="0"/>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ChangeArrowheads="1"/>
          </p:cNvSpPr>
          <p:nvPr/>
        </p:nvSpPr>
        <p:spPr bwMode="auto">
          <a:xfrm>
            <a:off x="152400" y="287338"/>
            <a:ext cx="893603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dirty="0">
                <a:solidFill>
                  <a:srgbClr val="FF0000"/>
                </a:solidFill>
                <a:latin typeface="Comic Sans MS" panose="030F0702030302020204" pitchFamily="66" charset="0"/>
              </a:rPr>
              <a:t>Point-Contact Transistor – </a:t>
            </a:r>
          </a:p>
          <a:p>
            <a:r>
              <a:rPr lang="en-US" altLang="en-US" sz="3200" dirty="0">
                <a:solidFill>
                  <a:srgbClr val="FF0000"/>
                </a:solidFill>
                <a:latin typeface="Comic Sans MS" panose="030F0702030302020204" pitchFamily="66" charset="0"/>
              </a:rPr>
              <a:t>                    first transistor ever made</a:t>
            </a:r>
          </a:p>
        </p:txBody>
      </p:sp>
      <p:graphicFrame>
        <p:nvGraphicFramePr>
          <p:cNvPr id="138245" name="Object 5"/>
          <p:cNvGraphicFramePr>
            <a:graphicFrameLocks noChangeAspect="1"/>
          </p:cNvGraphicFramePr>
          <p:nvPr/>
        </p:nvGraphicFramePr>
        <p:xfrm>
          <a:off x="249238" y="1371600"/>
          <a:ext cx="8513762" cy="5354638"/>
        </p:xfrm>
        <a:graphic>
          <a:graphicData uri="http://schemas.openxmlformats.org/presentationml/2006/ole">
            <mc:AlternateContent xmlns:mc="http://schemas.openxmlformats.org/markup-compatibility/2006">
              <mc:Choice xmlns:v="urn:schemas-microsoft-com:vml" Requires="v">
                <p:oleObj spid="_x0000_s61012" name="Bitmap Image" r:id="rId4" imgW="7980952" imgH="5020376" progId="Paint.Picture">
                  <p:embed/>
                </p:oleObj>
              </mc:Choice>
              <mc:Fallback>
                <p:oleObj name="Bitmap Image" r:id="rId4" imgW="7980952" imgH="5020376"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 y="1371600"/>
                        <a:ext cx="8513762" cy="535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70048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20" name="Rectangle 16"/>
          <p:cNvSpPr>
            <a:spLocks noChangeArrowheads="1"/>
          </p:cNvSpPr>
          <p:nvPr/>
        </p:nvSpPr>
        <p:spPr bwMode="auto">
          <a:xfrm>
            <a:off x="5410200" y="4953000"/>
            <a:ext cx="26670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49519" name="Rectangle 15"/>
          <p:cNvSpPr>
            <a:spLocks noChangeArrowheads="1"/>
          </p:cNvSpPr>
          <p:nvPr/>
        </p:nvSpPr>
        <p:spPr bwMode="auto">
          <a:xfrm>
            <a:off x="1828800" y="4953000"/>
            <a:ext cx="19050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49518" name="Rectangle 14"/>
          <p:cNvSpPr>
            <a:spLocks noChangeArrowheads="1"/>
          </p:cNvSpPr>
          <p:nvPr/>
        </p:nvSpPr>
        <p:spPr bwMode="auto">
          <a:xfrm>
            <a:off x="381000" y="4343400"/>
            <a:ext cx="39624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49508" name="Rectangle 4"/>
          <p:cNvSpPr>
            <a:spLocks noChangeArrowheads="1"/>
          </p:cNvSpPr>
          <p:nvPr/>
        </p:nvSpPr>
        <p:spPr bwMode="auto">
          <a:xfrm>
            <a:off x="93663" y="152400"/>
            <a:ext cx="5153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a:solidFill>
                  <a:srgbClr val="FF0000"/>
                </a:solidFill>
                <a:latin typeface="Comic Sans MS" panose="030F0702030302020204" pitchFamily="66" charset="0"/>
              </a:rPr>
              <a:t>BJTs – Load line analysis</a:t>
            </a:r>
          </a:p>
        </p:txBody>
      </p:sp>
      <p:graphicFrame>
        <p:nvGraphicFramePr>
          <p:cNvPr id="149510" name="Object 6"/>
          <p:cNvGraphicFramePr>
            <a:graphicFrameLocks noChangeAspect="1"/>
          </p:cNvGraphicFramePr>
          <p:nvPr>
            <p:extLst>
              <p:ext uri="{D42A27DB-BD31-4B8C-83A1-F6EECF244321}">
                <p14:modId xmlns:p14="http://schemas.microsoft.com/office/powerpoint/2010/main" val="2496245867"/>
              </p:ext>
            </p:extLst>
          </p:nvPr>
        </p:nvGraphicFramePr>
        <p:xfrm>
          <a:off x="0" y="1438274"/>
          <a:ext cx="3581400" cy="2468563"/>
        </p:xfrm>
        <a:graphic>
          <a:graphicData uri="http://schemas.openxmlformats.org/presentationml/2006/ole">
            <mc:AlternateContent xmlns:mc="http://schemas.openxmlformats.org/markup-compatibility/2006">
              <mc:Choice xmlns:v="urn:schemas-microsoft-com:vml" Requires="v">
                <p:oleObj spid="_x0000_s168458" name="Bitmap Image" r:id="rId4" imgW="3648584" imgH="2514286" progId="Paint.Picture">
                  <p:embed/>
                </p:oleObj>
              </mc:Choice>
              <mc:Fallback>
                <p:oleObj name="Bitmap Image" r:id="rId4" imgW="3648584" imgH="2514286"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38274"/>
                        <a:ext cx="3581400" cy="246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12" name="Object 8"/>
          <p:cNvGraphicFramePr>
            <a:graphicFrameLocks noChangeAspect="1"/>
          </p:cNvGraphicFramePr>
          <p:nvPr>
            <p:extLst>
              <p:ext uri="{D42A27DB-BD31-4B8C-83A1-F6EECF244321}">
                <p14:modId xmlns:p14="http://schemas.microsoft.com/office/powerpoint/2010/main" val="977876555"/>
              </p:ext>
            </p:extLst>
          </p:nvPr>
        </p:nvGraphicFramePr>
        <p:xfrm>
          <a:off x="1331300" y="4343400"/>
          <a:ext cx="2596978" cy="495300"/>
        </p:xfrm>
        <a:graphic>
          <a:graphicData uri="http://schemas.openxmlformats.org/presentationml/2006/ole">
            <mc:AlternateContent xmlns:mc="http://schemas.openxmlformats.org/markup-compatibility/2006">
              <mc:Choice xmlns:v="urn:schemas-microsoft-com:vml" Requires="v">
                <p:oleObj spid="_x0000_s168459" name="Equation" r:id="rId6" imgW="863280" imgH="164880" progId="Equation.3">
                  <p:embed/>
                </p:oleObj>
              </mc:Choice>
              <mc:Fallback>
                <p:oleObj name="Equation" r:id="rId6" imgW="863280" imgH="164880" progId="Equation.3">
                  <p:embed/>
                  <p:pic>
                    <p:nvPicPr>
                      <p:cNvPr id="0" name=""/>
                      <p:cNvPicPr>
                        <a:picLocks noChangeAspect="1" noChangeArrowheads="1"/>
                      </p:cNvPicPr>
                      <p:nvPr/>
                    </p:nvPicPr>
                    <p:blipFill>
                      <a:blip r:embed="rId7"/>
                      <a:srcRect/>
                      <a:stretch>
                        <a:fillRect/>
                      </a:stretch>
                    </p:blipFill>
                    <p:spPr bwMode="auto">
                      <a:xfrm>
                        <a:off x="1331300" y="4343400"/>
                        <a:ext cx="2596978" cy="495300"/>
                      </a:xfrm>
                      <a:prstGeom prst="rect">
                        <a:avLst/>
                      </a:prstGeom>
                      <a:noFill/>
                      <a:extLst/>
                    </p:spPr>
                  </p:pic>
                </p:oleObj>
              </mc:Fallback>
            </mc:AlternateContent>
          </a:graphicData>
        </a:graphic>
      </p:graphicFrame>
      <p:sp>
        <p:nvSpPr>
          <p:cNvPr id="149513" name="Rectangle 9"/>
          <p:cNvSpPr>
            <a:spLocks noChangeArrowheads="1"/>
          </p:cNvSpPr>
          <p:nvPr/>
        </p:nvSpPr>
        <p:spPr bwMode="auto">
          <a:xfrm>
            <a:off x="236538" y="3889375"/>
            <a:ext cx="1425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b="1" dirty="0">
                <a:solidFill>
                  <a:srgbClr val="FF0000"/>
                </a:solidFill>
                <a:latin typeface="Comic Sans MS" panose="030F0702030302020204" pitchFamily="66" charset="0"/>
              </a:rPr>
              <a:t>Input loop</a:t>
            </a:r>
          </a:p>
        </p:txBody>
      </p:sp>
      <p:sp>
        <p:nvSpPr>
          <p:cNvPr id="149514" name="Rectangle 10"/>
          <p:cNvSpPr>
            <a:spLocks noChangeArrowheads="1"/>
          </p:cNvSpPr>
          <p:nvPr/>
        </p:nvSpPr>
        <p:spPr bwMode="auto">
          <a:xfrm>
            <a:off x="681038" y="5029200"/>
            <a:ext cx="981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b="1">
                <a:solidFill>
                  <a:srgbClr val="FF0000"/>
                </a:solidFill>
                <a:latin typeface="Comic Sans MS" panose="030F0702030302020204" pitchFamily="66" charset="0"/>
              </a:rPr>
              <a:t>if i</a:t>
            </a:r>
            <a:r>
              <a:rPr lang="en-US" altLang="en-US" sz="2000" b="1" baseline="-25000">
                <a:solidFill>
                  <a:srgbClr val="FF0000"/>
                </a:solidFill>
                <a:latin typeface="Comic Sans MS" panose="030F0702030302020204" pitchFamily="66" charset="0"/>
              </a:rPr>
              <a:t>B</a:t>
            </a:r>
            <a:r>
              <a:rPr lang="en-US" altLang="en-US" sz="2000" b="1">
                <a:solidFill>
                  <a:srgbClr val="FF0000"/>
                </a:solidFill>
                <a:latin typeface="Comic Sans MS" panose="030F0702030302020204" pitchFamily="66" charset="0"/>
              </a:rPr>
              <a:t>=0</a:t>
            </a:r>
          </a:p>
        </p:txBody>
      </p:sp>
      <p:graphicFrame>
        <p:nvGraphicFramePr>
          <p:cNvPr id="149515" name="Object 11"/>
          <p:cNvGraphicFramePr>
            <a:graphicFrameLocks noChangeAspect="1"/>
          </p:cNvGraphicFramePr>
          <p:nvPr>
            <p:extLst>
              <p:ext uri="{D42A27DB-BD31-4B8C-83A1-F6EECF244321}">
                <p14:modId xmlns:p14="http://schemas.microsoft.com/office/powerpoint/2010/main" val="3403449961"/>
              </p:ext>
            </p:extLst>
          </p:nvPr>
        </p:nvGraphicFramePr>
        <p:xfrm>
          <a:off x="2073275" y="4922838"/>
          <a:ext cx="1417638" cy="438150"/>
        </p:xfrm>
        <a:graphic>
          <a:graphicData uri="http://schemas.openxmlformats.org/presentationml/2006/ole">
            <mc:AlternateContent xmlns:mc="http://schemas.openxmlformats.org/markup-compatibility/2006">
              <mc:Choice xmlns:v="urn:schemas-microsoft-com:vml" Requires="v">
                <p:oleObj spid="_x0000_s168460" name="Equation" r:id="rId8" imgW="533160" imgH="164880" progId="Equation.3">
                  <p:embed/>
                </p:oleObj>
              </mc:Choice>
              <mc:Fallback>
                <p:oleObj name="Equation" r:id="rId8" imgW="533160" imgH="164880" progId="Equation.3">
                  <p:embed/>
                  <p:pic>
                    <p:nvPicPr>
                      <p:cNvPr id="0" name=""/>
                      <p:cNvPicPr>
                        <a:picLocks noChangeAspect="1" noChangeArrowheads="1"/>
                      </p:cNvPicPr>
                      <p:nvPr/>
                    </p:nvPicPr>
                    <p:blipFill>
                      <a:blip r:embed="rId9"/>
                      <a:srcRect/>
                      <a:stretch>
                        <a:fillRect/>
                      </a:stretch>
                    </p:blipFill>
                    <p:spPr bwMode="auto">
                      <a:xfrm>
                        <a:off x="2073275" y="4922838"/>
                        <a:ext cx="1417638" cy="438150"/>
                      </a:xfrm>
                      <a:prstGeom prst="rect">
                        <a:avLst/>
                      </a:prstGeom>
                      <a:noFill/>
                      <a:extLst/>
                    </p:spPr>
                  </p:pic>
                </p:oleObj>
              </mc:Fallback>
            </mc:AlternateContent>
          </a:graphicData>
        </a:graphic>
      </p:graphicFrame>
      <p:sp>
        <p:nvSpPr>
          <p:cNvPr id="149516" name="Rectangle 12"/>
          <p:cNvSpPr>
            <a:spLocks noChangeArrowheads="1"/>
          </p:cNvSpPr>
          <p:nvPr/>
        </p:nvSpPr>
        <p:spPr bwMode="auto">
          <a:xfrm>
            <a:off x="4037013" y="5029200"/>
            <a:ext cx="1136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b="1" dirty="0">
                <a:solidFill>
                  <a:srgbClr val="FF0000"/>
                </a:solidFill>
                <a:latin typeface="Comic Sans MS" panose="030F0702030302020204" pitchFamily="66" charset="0"/>
              </a:rPr>
              <a:t>if </a:t>
            </a:r>
            <a:r>
              <a:rPr lang="en-US" altLang="en-US" sz="2000" b="1" dirty="0" err="1">
                <a:solidFill>
                  <a:srgbClr val="FF0000"/>
                </a:solidFill>
                <a:latin typeface="Comic Sans MS" panose="030F0702030302020204" pitchFamily="66" charset="0"/>
              </a:rPr>
              <a:t>v</a:t>
            </a:r>
            <a:r>
              <a:rPr lang="en-US" altLang="en-US" sz="2000" b="1" baseline="-25000" dirty="0" err="1">
                <a:solidFill>
                  <a:srgbClr val="FF0000"/>
                </a:solidFill>
                <a:latin typeface="Comic Sans MS" panose="030F0702030302020204" pitchFamily="66" charset="0"/>
              </a:rPr>
              <a:t>BE</a:t>
            </a:r>
            <a:r>
              <a:rPr lang="en-US" altLang="en-US" sz="2000" b="1" dirty="0">
                <a:solidFill>
                  <a:srgbClr val="FF0000"/>
                </a:solidFill>
                <a:latin typeface="Comic Sans MS" panose="030F0702030302020204" pitchFamily="66" charset="0"/>
              </a:rPr>
              <a:t>=0</a:t>
            </a:r>
          </a:p>
        </p:txBody>
      </p:sp>
      <p:graphicFrame>
        <p:nvGraphicFramePr>
          <p:cNvPr id="149517" name="Object 13"/>
          <p:cNvGraphicFramePr>
            <a:graphicFrameLocks noChangeAspect="1"/>
          </p:cNvGraphicFramePr>
          <p:nvPr>
            <p:extLst>
              <p:ext uri="{D42A27DB-BD31-4B8C-83A1-F6EECF244321}">
                <p14:modId xmlns:p14="http://schemas.microsoft.com/office/powerpoint/2010/main" val="1338800664"/>
              </p:ext>
            </p:extLst>
          </p:nvPr>
        </p:nvGraphicFramePr>
        <p:xfrm>
          <a:off x="5847964" y="4945062"/>
          <a:ext cx="1829017" cy="465138"/>
        </p:xfrm>
        <a:graphic>
          <a:graphicData uri="http://schemas.openxmlformats.org/presentationml/2006/ole">
            <mc:AlternateContent xmlns:mc="http://schemas.openxmlformats.org/markup-compatibility/2006">
              <mc:Choice xmlns:v="urn:schemas-microsoft-com:vml" Requires="v">
                <p:oleObj spid="_x0000_s168461" name="Equation" r:id="rId10" imgW="647640" imgH="164880" progId="Equation.3">
                  <p:embed/>
                </p:oleObj>
              </mc:Choice>
              <mc:Fallback>
                <p:oleObj name="Equation" r:id="rId10" imgW="647640" imgH="164880" progId="Equation.3">
                  <p:embed/>
                  <p:pic>
                    <p:nvPicPr>
                      <p:cNvPr id="0" name=""/>
                      <p:cNvPicPr>
                        <a:picLocks noChangeAspect="1" noChangeArrowheads="1"/>
                      </p:cNvPicPr>
                      <p:nvPr/>
                    </p:nvPicPr>
                    <p:blipFill>
                      <a:blip r:embed="rId11"/>
                      <a:srcRect/>
                      <a:stretch>
                        <a:fillRect/>
                      </a:stretch>
                    </p:blipFill>
                    <p:spPr bwMode="auto">
                      <a:xfrm>
                        <a:off x="5847964" y="4945062"/>
                        <a:ext cx="1829017" cy="465138"/>
                      </a:xfrm>
                      <a:prstGeom prst="rect">
                        <a:avLst/>
                      </a:prstGeom>
                      <a:noFill/>
                      <a:extLst/>
                    </p:spPr>
                  </p:pic>
                </p:oleObj>
              </mc:Fallback>
            </mc:AlternateContent>
          </a:graphicData>
        </a:graphic>
      </p:graphicFrame>
      <p:sp>
        <p:nvSpPr>
          <p:cNvPr id="2" name="Oval 1"/>
          <p:cNvSpPr/>
          <p:nvPr/>
        </p:nvSpPr>
        <p:spPr bwMode="auto">
          <a:xfrm>
            <a:off x="0" y="2325358"/>
            <a:ext cx="2662601" cy="1425905"/>
          </a:xfrm>
          <a:prstGeom prst="ellipse">
            <a:avLst/>
          </a:prstGeom>
          <a:noFill/>
          <a:ln w="28575" cap="flat" cmpd="sng" algn="ctr">
            <a:solidFill>
              <a:schemeClr val="accent6">
                <a:lumMod val="75000"/>
              </a:schemeClr>
            </a:solidFill>
            <a:prstDash val="dash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12"/>
          <a:stretch>
            <a:fillRect/>
          </a:stretch>
        </p:blipFill>
        <p:spPr>
          <a:xfrm>
            <a:off x="4037013" y="884238"/>
            <a:ext cx="4657030" cy="3502904"/>
          </a:xfrm>
          <a:prstGeom prst="rect">
            <a:avLst/>
          </a:prstGeom>
        </p:spPr>
      </p:pic>
      <p:cxnSp>
        <p:nvCxnSpPr>
          <p:cNvPr id="5" name="Straight Connector 4"/>
          <p:cNvCxnSpPr/>
          <p:nvPr/>
        </p:nvCxnSpPr>
        <p:spPr bwMode="auto">
          <a:xfrm flipH="1" flipV="1">
            <a:off x="4319809" y="1844862"/>
            <a:ext cx="3060503" cy="200888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Rectangle 12"/>
          <p:cNvSpPr>
            <a:spLocks noChangeArrowheads="1"/>
          </p:cNvSpPr>
          <p:nvPr/>
        </p:nvSpPr>
        <p:spPr bwMode="auto">
          <a:xfrm>
            <a:off x="7234424" y="3751263"/>
            <a:ext cx="5245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b="1" dirty="0" err="1">
                <a:latin typeface="Comic Sans MS" panose="030F0702030302020204" pitchFamily="66" charset="0"/>
              </a:rPr>
              <a:t>v</a:t>
            </a:r>
            <a:r>
              <a:rPr lang="en-US" altLang="en-US" sz="2000" b="1" baseline="-25000" dirty="0" err="1">
                <a:latin typeface="Comic Sans MS" panose="030F0702030302020204" pitchFamily="66" charset="0"/>
              </a:rPr>
              <a:t>B</a:t>
            </a:r>
            <a:r>
              <a:rPr lang="tr-TR" altLang="en-US" sz="2000" b="1" baseline="-25000" dirty="0">
                <a:latin typeface="Comic Sans MS" panose="030F0702030302020204" pitchFamily="66" charset="0"/>
              </a:rPr>
              <a:t>B</a:t>
            </a:r>
            <a:endParaRPr lang="en-US" altLang="en-US" sz="2000" b="1" dirty="0">
              <a:latin typeface="Comic Sans MS" panose="030F0702030302020204" pitchFamily="66" charset="0"/>
            </a:endParaRPr>
          </a:p>
        </p:txBody>
      </p:sp>
      <p:sp>
        <p:nvSpPr>
          <p:cNvPr id="9" name="Oval 8"/>
          <p:cNvSpPr/>
          <p:nvPr/>
        </p:nvSpPr>
        <p:spPr bwMode="auto">
          <a:xfrm>
            <a:off x="7308304" y="3789040"/>
            <a:ext cx="88057" cy="88057"/>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a:ln>
                <a:noFill/>
              </a:ln>
              <a:solidFill>
                <a:schemeClr val="tx1"/>
              </a:solidFill>
              <a:effectLst/>
              <a:latin typeface="Arial" panose="020B0604020202020204" pitchFamily="34" charset="0"/>
            </a:endParaRPr>
          </a:p>
        </p:txBody>
      </p:sp>
      <p:sp>
        <p:nvSpPr>
          <p:cNvPr id="26" name="Oval 25"/>
          <p:cNvSpPr/>
          <p:nvPr/>
        </p:nvSpPr>
        <p:spPr bwMode="auto">
          <a:xfrm>
            <a:off x="4263612" y="1799472"/>
            <a:ext cx="88057" cy="88057"/>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a:ln>
                <a:noFill/>
              </a:ln>
              <a:solidFill>
                <a:schemeClr val="tx1"/>
              </a:solidFill>
              <a:effectLst/>
              <a:latin typeface="Arial" panose="020B0604020202020204" pitchFamily="34" charset="0"/>
            </a:endParaRPr>
          </a:p>
        </p:txBody>
      </p:sp>
      <p:sp>
        <p:nvSpPr>
          <p:cNvPr id="27" name="Oval 26"/>
          <p:cNvSpPr/>
          <p:nvPr/>
        </p:nvSpPr>
        <p:spPr bwMode="auto">
          <a:xfrm>
            <a:off x="6351389" y="3140968"/>
            <a:ext cx="88057" cy="88057"/>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a:ln>
                <a:noFill/>
              </a:ln>
              <a:solidFill>
                <a:schemeClr val="tx1"/>
              </a:solidFill>
              <a:effectLst/>
              <a:latin typeface="Arial" panose="020B0604020202020204" pitchFamily="34" charset="0"/>
            </a:endParaRPr>
          </a:p>
        </p:txBody>
      </p:sp>
      <p:sp>
        <p:nvSpPr>
          <p:cNvPr id="10" name="Rectangle 9"/>
          <p:cNvSpPr/>
          <p:nvPr/>
        </p:nvSpPr>
        <p:spPr bwMode="auto">
          <a:xfrm>
            <a:off x="4075200" y="1584012"/>
            <a:ext cx="226599" cy="21546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3344862" y="1599417"/>
            <a:ext cx="9749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tr-TR" altLang="en-US" sz="2000" b="1" dirty="0">
                <a:latin typeface="Comic Sans MS" panose="030F0702030302020204" pitchFamily="66" charset="0"/>
              </a:rPr>
              <a:t>V</a:t>
            </a:r>
            <a:r>
              <a:rPr lang="en-US" altLang="en-US" sz="2000" b="1" baseline="-25000" dirty="0">
                <a:latin typeface="Comic Sans MS" panose="030F0702030302020204" pitchFamily="66" charset="0"/>
              </a:rPr>
              <a:t>B</a:t>
            </a:r>
            <a:r>
              <a:rPr lang="tr-TR" altLang="en-US" sz="2000" b="1" baseline="-25000" dirty="0">
                <a:latin typeface="Comic Sans MS" panose="030F0702030302020204" pitchFamily="66" charset="0"/>
              </a:rPr>
              <a:t>B</a:t>
            </a:r>
            <a:r>
              <a:rPr lang="tr-TR" altLang="en-US" sz="2000" b="1" dirty="0">
                <a:latin typeface="Comic Sans MS" panose="030F0702030302020204" pitchFamily="66" charset="0"/>
              </a:rPr>
              <a:t>/R</a:t>
            </a:r>
            <a:r>
              <a:rPr lang="en-US" altLang="en-US" sz="2000" b="1" baseline="-25000" dirty="0">
                <a:latin typeface="Comic Sans MS" panose="030F0702030302020204" pitchFamily="66" charset="0"/>
              </a:rPr>
              <a:t>B</a:t>
            </a:r>
            <a:endParaRPr lang="en-US" altLang="en-US" sz="2000" b="1" dirty="0">
              <a:latin typeface="Comic Sans MS" panose="030F0702030302020204" pitchFamily="66" charset="0"/>
            </a:endParaRPr>
          </a:p>
        </p:txBody>
      </p:sp>
    </p:spTree>
    <p:extLst>
      <p:ext uri="{BB962C8B-B14F-4D97-AF65-F5344CB8AC3E}">
        <p14:creationId xmlns:p14="http://schemas.microsoft.com/office/powerpoint/2010/main" val="98434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95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95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95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5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95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9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20" grpId="0" animBg="1"/>
      <p:bldP spid="149519" grpId="0" animBg="1"/>
      <p:bldP spid="149514" grpId="0"/>
      <p:bldP spid="149516" grpId="0"/>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95" name="Rectangle 15"/>
          <p:cNvSpPr>
            <a:spLocks noChangeArrowheads="1"/>
          </p:cNvSpPr>
          <p:nvPr/>
        </p:nvSpPr>
        <p:spPr bwMode="auto">
          <a:xfrm>
            <a:off x="507206" y="4365104"/>
            <a:ext cx="28956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48484" name="Rectangle 4"/>
          <p:cNvSpPr>
            <a:spLocks noChangeArrowheads="1"/>
          </p:cNvSpPr>
          <p:nvPr/>
        </p:nvSpPr>
        <p:spPr bwMode="auto">
          <a:xfrm>
            <a:off x="93663" y="152400"/>
            <a:ext cx="5153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a:solidFill>
                  <a:srgbClr val="FF0000"/>
                </a:solidFill>
                <a:latin typeface="Comic Sans MS" panose="030F0702030302020204" pitchFamily="66" charset="0"/>
              </a:rPr>
              <a:t>BJTs – Load line analysis</a:t>
            </a:r>
          </a:p>
        </p:txBody>
      </p:sp>
      <p:pic>
        <p:nvPicPr>
          <p:cNvPr id="148486" name="Picture 6"/>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304800" y="1371600"/>
            <a:ext cx="3648075" cy="2514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48489" name="Object 9"/>
          <p:cNvGraphicFramePr>
            <a:graphicFrameLocks noGrp="1" noChangeAspect="1"/>
          </p:cNvGraphicFramePr>
          <p:nvPr>
            <p:ph sz="quarter" idx="2"/>
            <p:extLst>
              <p:ext uri="{D42A27DB-BD31-4B8C-83A1-F6EECF244321}">
                <p14:modId xmlns:p14="http://schemas.microsoft.com/office/powerpoint/2010/main" val="3439313972"/>
              </p:ext>
            </p:extLst>
          </p:nvPr>
        </p:nvGraphicFramePr>
        <p:xfrm>
          <a:off x="659606" y="4392092"/>
          <a:ext cx="2590800" cy="582612"/>
        </p:xfrm>
        <a:graphic>
          <a:graphicData uri="http://schemas.openxmlformats.org/presentationml/2006/ole">
            <mc:AlternateContent xmlns:mc="http://schemas.openxmlformats.org/markup-compatibility/2006">
              <mc:Choice xmlns:v="urn:schemas-microsoft-com:vml" Requires="v">
                <p:oleObj spid="_x0000_s226482" name="Equation" r:id="rId5" imgW="1015920" imgH="228600" progId="Equation.3">
                  <p:embed/>
                </p:oleObj>
              </mc:Choice>
              <mc:Fallback>
                <p:oleObj name="Equation" r:id="rId5" imgW="101592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606" y="4392092"/>
                        <a:ext cx="2590800"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8" name="Rectangle 8"/>
          <p:cNvSpPr>
            <a:spLocks noChangeArrowheads="1"/>
          </p:cNvSpPr>
          <p:nvPr/>
        </p:nvSpPr>
        <p:spPr bwMode="auto">
          <a:xfrm>
            <a:off x="442913" y="3870325"/>
            <a:ext cx="1608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b="1" dirty="0">
                <a:solidFill>
                  <a:srgbClr val="FF0000"/>
                </a:solidFill>
                <a:latin typeface="Comic Sans MS" panose="030F0702030302020204" pitchFamily="66" charset="0"/>
              </a:rPr>
              <a:t>Output loop</a:t>
            </a:r>
          </a:p>
        </p:txBody>
      </p:sp>
      <p:graphicFrame>
        <p:nvGraphicFramePr>
          <p:cNvPr id="148492" name="Object 12"/>
          <p:cNvGraphicFramePr>
            <a:graphicFrameLocks noGrp="1" noChangeAspect="1"/>
          </p:cNvGraphicFramePr>
          <p:nvPr>
            <p:ph sz="quarter" idx="3"/>
          </p:nvPr>
        </p:nvGraphicFramePr>
        <p:xfrm>
          <a:off x="4038600" y="1319213"/>
          <a:ext cx="4800600" cy="3481387"/>
        </p:xfrm>
        <a:graphic>
          <a:graphicData uri="http://schemas.openxmlformats.org/presentationml/2006/ole">
            <mc:AlternateContent xmlns:mc="http://schemas.openxmlformats.org/markup-compatibility/2006">
              <mc:Choice xmlns:v="urn:schemas-microsoft-com:vml" Requires="v">
                <p:oleObj spid="_x0000_s226483" name="Bitmap Image" r:id="rId7" imgW="2876190" imgH="2085714" progId="Paint.Picture">
                  <p:embed/>
                </p:oleObj>
              </mc:Choice>
              <mc:Fallback>
                <p:oleObj name="Bitmap Image" r:id="rId7" imgW="2876190" imgH="2085714"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1319213"/>
                        <a:ext cx="4800600" cy="348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Oval 9"/>
          <p:cNvSpPr/>
          <p:nvPr/>
        </p:nvSpPr>
        <p:spPr bwMode="auto">
          <a:xfrm>
            <a:off x="2079253" y="1223487"/>
            <a:ext cx="1931144" cy="2853585"/>
          </a:xfrm>
          <a:prstGeom prst="ellipse">
            <a:avLst/>
          </a:prstGeom>
          <a:noFill/>
          <a:ln w="28575" cap="flat" cmpd="sng" algn="ctr">
            <a:solidFill>
              <a:schemeClr val="accent6">
                <a:lumMod val="75000"/>
              </a:schemeClr>
            </a:solidFill>
            <a:prstDash val="dash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971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10680" y="4337299"/>
            <a:ext cx="1008112" cy="523220"/>
          </a:xfrm>
          <a:prstGeom prst="rect">
            <a:avLst/>
          </a:prstGeom>
        </p:spPr>
        <p:txBody>
          <a:bodyPr wrap="square">
            <a:spAutoFit/>
          </a:bodyPr>
          <a:lstStyle/>
          <a:p>
            <a:r>
              <a:rPr lang="tr-TR" altLang="en-US" sz="2800" dirty="0" err="1">
                <a:solidFill>
                  <a:srgbClr val="0070C0"/>
                </a:solidFill>
                <a:latin typeface="Comic Sans MS" panose="030F0702030302020204" pitchFamily="66" charset="0"/>
              </a:rPr>
              <a:t>or</a:t>
            </a:r>
            <a:endParaRPr lang="en-US" sz="2800" dirty="0">
              <a:solidFill>
                <a:srgbClr val="0070C0"/>
              </a:solidFill>
            </a:endParaRPr>
          </a:p>
        </p:txBody>
      </p:sp>
      <p:graphicFrame>
        <p:nvGraphicFramePr>
          <p:cNvPr id="7" name="Object 12"/>
          <p:cNvGraphicFramePr>
            <a:graphicFrameLocks noGrp="1" noChangeAspect="1"/>
          </p:cNvGraphicFramePr>
          <p:nvPr>
            <p:ph sz="quarter" idx="3"/>
            <p:extLst>
              <p:ext uri="{D42A27DB-BD31-4B8C-83A1-F6EECF244321}">
                <p14:modId xmlns:p14="http://schemas.microsoft.com/office/powerpoint/2010/main" val="1382236031"/>
              </p:ext>
            </p:extLst>
          </p:nvPr>
        </p:nvGraphicFramePr>
        <p:xfrm>
          <a:off x="3635896" y="1568825"/>
          <a:ext cx="4045024" cy="2933445"/>
        </p:xfrm>
        <a:graphic>
          <a:graphicData uri="http://schemas.openxmlformats.org/presentationml/2006/ole">
            <mc:AlternateContent xmlns:mc="http://schemas.openxmlformats.org/markup-compatibility/2006">
              <mc:Choice xmlns:v="urn:schemas-microsoft-com:vml" Requires="v">
                <p:oleObj spid="_x0000_s121266" name="Bitmap Image" r:id="rId3" imgW="2876190" imgH="2085714" progId="Paint.Picture">
                  <p:embed/>
                </p:oleObj>
              </mc:Choice>
              <mc:Fallback>
                <p:oleObj name="Bitmap Image" r:id="rId3" imgW="2876190" imgH="208571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1568825"/>
                        <a:ext cx="4045024" cy="2933445"/>
                      </a:xfrm>
                      <a:prstGeom prst="rect">
                        <a:avLst/>
                      </a:prstGeom>
                      <a:noFill/>
                      <a:ln>
                        <a:noFill/>
                      </a:ln>
                      <a:effectLst/>
                      <a:extLst/>
                    </p:spPr>
                  </p:pic>
                </p:oleObj>
              </mc:Fallback>
            </mc:AlternateContent>
          </a:graphicData>
        </a:graphic>
      </p:graphicFrame>
      <p:sp>
        <p:nvSpPr>
          <p:cNvPr id="8" name="Rectangle 7"/>
          <p:cNvSpPr/>
          <p:nvPr/>
        </p:nvSpPr>
        <p:spPr>
          <a:xfrm>
            <a:off x="710680" y="4748951"/>
            <a:ext cx="8280920" cy="1200329"/>
          </a:xfrm>
          <a:prstGeom prst="rect">
            <a:avLst/>
          </a:prstGeom>
        </p:spPr>
        <p:txBody>
          <a:bodyPr wrap="square">
            <a:spAutoFit/>
          </a:bodyPr>
          <a:lstStyle/>
          <a:p>
            <a:r>
              <a:rPr lang="tr-TR" altLang="en-US" sz="2400" u="sng" dirty="0">
                <a:latin typeface="Comic Sans MS" panose="030F0702030302020204" pitchFamily="66" charset="0"/>
              </a:rPr>
              <a:t>Assumption</a:t>
            </a:r>
            <a:r>
              <a:rPr lang="tr-TR" altLang="en-US" sz="2400" u="sng" dirty="0">
                <a:solidFill>
                  <a:srgbClr val="FF0000"/>
                </a:solidFill>
                <a:latin typeface="Comic Sans MS" panose="030F0702030302020204" pitchFamily="66" charset="0"/>
              </a:rPr>
              <a:t>: </a:t>
            </a:r>
          </a:p>
          <a:p>
            <a:r>
              <a:rPr lang="tr-TR" altLang="en-US" sz="2400" dirty="0" err="1">
                <a:solidFill>
                  <a:srgbClr val="FF0000"/>
                </a:solidFill>
                <a:latin typeface="Comic Sans MS" panose="030F0702030302020204" pitchFamily="66" charset="0"/>
              </a:rPr>
              <a:t>It</a:t>
            </a:r>
            <a:r>
              <a:rPr lang="tr-TR" altLang="en-US" sz="2400" dirty="0">
                <a:solidFill>
                  <a:srgbClr val="FF0000"/>
                </a:solidFill>
                <a:latin typeface="Comic Sans MS" panose="030F0702030302020204" pitchFamily="66" charset="0"/>
              </a:rPr>
              <a:t> is </a:t>
            </a:r>
            <a:r>
              <a:rPr lang="tr-TR" altLang="en-US" sz="2400" dirty="0" err="1">
                <a:solidFill>
                  <a:srgbClr val="FF0000"/>
                </a:solidFill>
                <a:latin typeface="Comic Sans MS" panose="030F0702030302020204" pitchFamily="66" charset="0"/>
              </a:rPr>
              <a:t>assumed</a:t>
            </a:r>
            <a:r>
              <a:rPr lang="tr-TR" altLang="en-US" sz="2400" dirty="0">
                <a:solidFill>
                  <a:srgbClr val="FF0000"/>
                </a:solidFill>
                <a:latin typeface="Comic Sans MS" panose="030F0702030302020204" pitchFamily="66" charset="0"/>
              </a:rPr>
              <a:t> </a:t>
            </a:r>
            <a:r>
              <a:rPr lang="tr-TR" altLang="en-US" sz="2400" dirty="0" err="1">
                <a:solidFill>
                  <a:srgbClr val="FF0000"/>
                </a:solidFill>
                <a:latin typeface="Comic Sans MS" panose="030F0702030302020204" pitchFamily="66" charset="0"/>
              </a:rPr>
              <a:t>that</a:t>
            </a:r>
            <a:r>
              <a:rPr lang="tr-TR" altLang="en-US" sz="2400" dirty="0">
                <a:solidFill>
                  <a:srgbClr val="FF0000"/>
                </a:solidFill>
                <a:latin typeface="Comic Sans MS" panose="030F0702030302020204" pitchFamily="66" charset="0"/>
              </a:rPr>
              <a:t> </a:t>
            </a:r>
            <a:r>
              <a:rPr lang="en-US" altLang="en-US" sz="2400" dirty="0">
                <a:solidFill>
                  <a:srgbClr val="FF0000"/>
                </a:solidFill>
                <a:latin typeface="Comic Sans MS" panose="030F0702030302020204" pitchFamily="66" charset="0"/>
              </a:rPr>
              <a:t>|V</a:t>
            </a:r>
            <a:r>
              <a:rPr lang="en-US" altLang="en-US" sz="2400" baseline="-25000" dirty="0">
                <a:solidFill>
                  <a:srgbClr val="FF0000"/>
                </a:solidFill>
                <a:latin typeface="Comic Sans MS" panose="030F0702030302020204" pitchFamily="66" charset="0"/>
              </a:rPr>
              <a:t>BE</a:t>
            </a:r>
            <a:r>
              <a:rPr lang="en-US" altLang="en-US" sz="2400" dirty="0">
                <a:solidFill>
                  <a:srgbClr val="FF0000"/>
                </a:solidFill>
                <a:latin typeface="Comic Sans MS" panose="030F0702030302020204" pitchFamily="66" charset="0"/>
              </a:rPr>
              <a:t>| = 0.7V </a:t>
            </a:r>
            <a:r>
              <a:rPr lang="en-US" altLang="en-US" sz="2400" dirty="0">
                <a:latin typeface="Comic Sans MS" panose="030F0702030302020204" pitchFamily="66" charset="0"/>
              </a:rPr>
              <a:t>in the active</a:t>
            </a:r>
            <a:r>
              <a:rPr lang="tr-TR" altLang="en-US" sz="2400" dirty="0">
                <a:latin typeface="Comic Sans MS" panose="030F0702030302020204" pitchFamily="66" charset="0"/>
              </a:rPr>
              <a:t> </a:t>
            </a:r>
            <a:r>
              <a:rPr lang="tr-TR" altLang="en-US" sz="2400" dirty="0" err="1">
                <a:latin typeface="Comic Sans MS" panose="030F0702030302020204" pitchFamily="66" charset="0"/>
              </a:rPr>
              <a:t>and</a:t>
            </a:r>
            <a:r>
              <a:rPr lang="tr-TR" altLang="en-US" sz="2400" dirty="0">
                <a:latin typeface="Comic Sans MS" panose="030F0702030302020204" pitchFamily="66" charset="0"/>
              </a:rPr>
              <a:t> </a:t>
            </a:r>
            <a:r>
              <a:rPr lang="tr-TR" altLang="en-US" sz="2400" dirty="0" err="1">
                <a:latin typeface="Comic Sans MS" panose="030F0702030302020204" pitchFamily="66" charset="0"/>
              </a:rPr>
              <a:t>saturation</a:t>
            </a:r>
            <a:r>
              <a:rPr lang="tr-TR" altLang="en-US" sz="2400" dirty="0">
                <a:latin typeface="Comic Sans MS" panose="030F0702030302020204" pitchFamily="66" charset="0"/>
              </a:rPr>
              <a:t> </a:t>
            </a:r>
            <a:r>
              <a:rPr lang="en-US" altLang="en-US" sz="2400" dirty="0">
                <a:latin typeface="Comic Sans MS" panose="030F0702030302020204" pitchFamily="66" charset="0"/>
              </a:rPr>
              <a:t>region</a:t>
            </a:r>
            <a:r>
              <a:rPr lang="tr-TR" altLang="en-US" sz="2400" dirty="0">
                <a:latin typeface="Comic Sans MS" panose="030F0702030302020204" pitchFamily="66" charset="0"/>
              </a:rPr>
              <a:t>s</a:t>
            </a:r>
            <a:r>
              <a:rPr lang="en-US" altLang="en-US" sz="2400" dirty="0">
                <a:latin typeface="Comic Sans MS" panose="030F0702030302020204" pitchFamily="66" charset="0"/>
              </a:rPr>
              <a:t>. </a:t>
            </a:r>
            <a:endParaRPr lang="en-US" sz="2400" dirty="0"/>
          </a:p>
        </p:txBody>
      </p:sp>
      <p:sp>
        <p:nvSpPr>
          <p:cNvPr id="9" name="Rectangle 8"/>
          <p:cNvSpPr/>
          <p:nvPr/>
        </p:nvSpPr>
        <p:spPr>
          <a:xfrm>
            <a:off x="467544" y="404664"/>
            <a:ext cx="8280920" cy="1261884"/>
          </a:xfrm>
          <a:prstGeom prst="rect">
            <a:avLst/>
          </a:prstGeom>
        </p:spPr>
        <p:txBody>
          <a:bodyPr wrap="square">
            <a:spAutoFit/>
          </a:bodyPr>
          <a:lstStyle/>
          <a:p>
            <a:r>
              <a:rPr lang="tr-TR" altLang="en-US" sz="2800" dirty="0" err="1">
                <a:solidFill>
                  <a:srgbClr val="FF0000"/>
                </a:solidFill>
                <a:latin typeface="Comic Sans MS" panose="030F0702030302020204" pitchFamily="66" charset="0"/>
              </a:rPr>
              <a:t>Load</a:t>
            </a:r>
            <a:r>
              <a:rPr lang="tr-TR" altLang="en-US" sz="2800" dirty="0">
                <a:solidFill>
                  <a:srgbClr val="FF0000"/>
                </a:solidFill>
                <a:latin typeface="Comic Sans MS" panose="030F0702030302020204" pitchFamily="66" charset="0"/>
              </a:rPr>
              <a:t> </a:t>
            </a:r>
            <a:r>
              <a:rPr lang="tr-TR" altLang="en-US" sz="2800" dirty="0" err="1">
                <a:solidFill>
                  <a:srgbClr val="FF0000"/>
                </a:solidFill>
                <a:latin typeface="Comic Sans MS" panose="030F0702030302020204" pitchFamily="66" charset="0"/>
              </a:rPr>
              <a:t>Line</a:t>
            </a:r>
            <a:r>
              <a:rPr lang="tr-TR" altLang="en-US" sz="2800" dirty="0">
                <a:solidFill>
                  <a:srgbClr val="FF0000"/>
                </a:solidFill>
                <a:latin typeface="Comic Sans MS" panose="030F0702030302020204" pitchFamily="66" charset="0"/>
              </a:rPr>
              <a:t> Analysis: </a:t>
            </a:r>
          </a:p>
          <a:p>
            <a:r>
              <a:rPr lang="tr-TR" altLang="en-US" sz="2400" dirty="0">
                <a:latin typeface="Comic Sans MS" panose="030F0702030302020204" pitchFamily="66" charset="0"/>
              </a:rPr>
              <a:t>Can be </a:t>
            </a:r>
            <a:r>
              <a:rPr lang="en-US" altLang="en-US" sz="2400" dirty="0">
                <a:latin typeface="Comic Sans MS" panose="030F0702030302020204" pitchFamily="66" charset="0"/>
              </a:rPr>
              <a:t>performed</a:t>
            </a:r>
            <a:r>
              <a:rPr lang="tr-TR" altLang="en-US" sz="2400" dirty="0">
                <a:latin typeface="Comic Sans MS" panose="030F0702030302020204" pitchFamily="66" charset="0"/>
              </a:rPr>
              <a:t> in </a:t>
            </a:r>
            <a:r>
              <a:rPr lang="tr-TR" altLang="en-US" sz="2400" dirty="0" err="1">
                <a:latin typeface="Comic Sans MS" panose="030F0702030302020204" pitchFamily="66" charset="0"/>
              </a:rPr>
              <a:t>order</a:t>
            </a:r>
            <a:r>
              <a:rPr lang="tr-TR" altLang="en-US" sz="2400" dirty="0">
                <a:latin typeface="Comic Sans MS" panose="030F0702030302020204" pitchFamily="66" charset="0"/>
              </a:rPr>
              <a:t> </a:t>
            </a:r>
            <a:r>
              <a:rPr lang="tr-TR" altLang="en-US" sz="2400" dirty="0" err="1">
                <a:latin typeface="Comic Sans MS" panose="030F0702030302020204" pitchFamily="66" charset="0"/>
              </a:rPr>
              <a:t>to</a:t>
            </a:r>
            <a:r>
              <a:rPr lang="tr-TR" altLang="en-US" sz="2400" dirty="0">
                <a:latin typeface="Comic Sans MS" panose="030F0702030302020204" pitchFamily="66" charset="0"/>
              </a:rPr>
              <a:t> </a:t>
            </a:r>
            <a:r>
              <a:rPr lang="tr-TR" altLang="en-US" sz="2400" dirty="0" err="1">
                <a:latin typeface="Comic Sans MS" panose="030F0702030302020204" pitchFamily="66" charset="0"/>
              </a:rPr>
              <a:t>determine</a:t>
            </a:r>
            <a:r>
              <a:rPr lang="tr-TR" altLang="en-US" sz="2400" dirty="0">
                <a:latin typeface="Comic Sans MS" panose="030F0702030302020204" pitchFamily="66" charset="0"/>
              </a:rPr>
              <a:t> </a:t>
            </a:r>
            <a:r>
              <a:rPr lang="en-US" altLang="en-US" sz="2400" dirty="0">
                <a:latin typeface="Comic Sans MS" panose="030F0702030302020204" pitchFamily="66" charset="0"/>
              </a:rPr>
              <a:t>|V</a:t>
            </a:r>
            <a:r>
              <a:rPr lang="en-US" altLang="en-US" sz="2400" baseline="-25000" dirty="0">
                <a:latin typeface="Comic Sans MS" panose="030F0702030302020204" pitchFamily="66" charset="0"/>
              </a:rPr>
              <a:t>BE</a:t>
            </a:r>
            <a:r>
              <a:rPr lang="en-US" altLang="en-US" sz="2400" dirty="0">
                <a:latin typeface="Comic Sans MS" panose="030F0702030302020204" pitchFamily="66" charset="0"/>
              </a:rPr>
              <a:t>| </a:t>
            </a:r>
            <a:r>
              <a:rPr lang="tr-TR" altLang="en-US" sz="2400" dirty="0" err="1">
                <a:latin typeface="Comic Sans MS" panose="030F0702030302020204" pitchFamily="66" charset="0"/>
              </a:rPr>
              <a:t>value</a:t>
            </a:r>
            <a:r>
              <a:rPr lang="tr-TR" altLang="en-US" sz="2400" dirty="0">
                <a:latin typeface="Comic Sans MS" panose="030F0702030302020204" pitchFamily="66" charset="0"/>
              </a:rPr>
              <a:t> of transistor </a:t>
            </a:r>
            <a:r>
              <a:rPr lang="en-US" altLang="en-US" sz="2400" dirty="0">
                <a:latin typeface="Comic Sans MS" panose="030F0702030302020204" pitchFamily="66" charset="0"/>
              </a:rPr>
              <a:t>in the active</a:t>
            </a:r>
            <a:r>
              <a:rPr lang="tr-TR" altLang="en-US" sz="2400" dirty="0">
                <a:latin typeface="Comic Sans MS" panose="030F0702030302020204" pitchFamily="66" charset="0"/>
              </a:rPr>
              <a:t> </a:t>
            </a:r>
            <a:r>
              <a:rPr lang="tr-TR" altLang="en-US" sz="2400" dirty="0" err="1">
                <a:latin typeface="Comic Sans MS" panose="030F0702030302020204" pitchFamily="66" charset="0"/>
              </a:rPr>
              <a:t>and</a:t>
            </a:r>
            <a:r>
              <a:rPr lang="tr-TR" altLang="en-US" sz="2400" dirty="0">
                <a:latin typeface="Comic Sans MS" panose="030F0702030302020204" pitchFamily="66" charset="0"/>
              </a:rPr>
              <a:t> </a:t>
            </a:r>
            <a:r>
              <a:rPr lang="tr-TR" altLang="en-US" sz="2400" dirty="0" err="1">
                <a:latin typeface="Comic Sans MS" panose="030F0702030302020204" pitchFamily="66" charset="0"/>
              </a:rPr>
              <a:t>saturation</a:t>
            </a:r>
            <a:r>
              <a:rPr lang="tr-TR" altLang="en-US" sz="2400" dirty="0">
                <a:latin typeface="Comic Sans MS" panose="030F0702030302020204" pitchFamily="66" charset="0"/>
              </a:rPr>
              <a:t> </a:t>
            </a:r>
            <a:r>
              <a:rPr lang="en-US" altLang="en-US" sz="2400" dirty="0">
                <a:latin typeface="Comic Sans MS" panose="030F0702030302020204" pitchFamily="66" charset="0"/>
              </a:rPr>
              <a:t>region</a:t>
            </a:r>
            <a:r>
              <a:rPr lang="tr-TR" altLang="en-US" sz="2400" dirty="0">
                <a:latin typeface="Comic Sans MS" panose="030F0702030302020204" pitchFamily="66" charset="0"/>
              </a:rPr>
              <a:t>s</a:t>
            </a:r>
            <a:r>
              <a:rPr lang="en-US" altLang="en-US" sz="2400" dirty="0">
                <a:latin typeface="Comic Sans MS" panose="030F0702030302020204" pitchFamily="66" charset="0"/>
              </a:rPr>
              <a:t>. </a:t>
            </a:r>
            <a:endParaRPr lang="en-US" sz="2400" dirty="0"/>
          </a:p>
        </p:txBody>
      </p:sp>
    </p:spTree>
    <p:extLst>
      <p:ext uri="{BB962C8B-B14F-4D97-AF65-F5344CB8AC3E}">
        <p14:creationId xmlns:p14="http://schemas.microsoft.com/office/powerpoint/2010/main" val="3820537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2886" name="Group 6"/>
          <p:cNvGrpSpPr>
            <a:grpSpLocks/>
          </p:cNvGrpSpPr>
          <p:nvPr/>
        </p:nvGrpSpPr>
        <p:grpSpPr bwMode="auto">
          <a:xfrm>
            <a:off x="3686216" y="1700808"/>
            <a:ext cx="5094186" cy="3844642"/>
            <a:chOff x="1338" y="480"/>
            <a:chExt cx="3449" cy="2603"/>
          </a:xfrm>
        </p:grpSpPr>
        <p:pic>
          <p:nvPicPr>
            <p:cNvPr id="762883" name="Picture 3" descr="c:\ch05_conv\sedr42021_0515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 y="480"/>
              <a:ext cx="860" cy="2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2885" name="Picture 5" descr="c:\ch05_conv\sedr42021_0515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 y="480"/>
              <a:ext cx="1955" cy="2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Rectangle 1"/>
          <p:cNvSpPr/>
          <p:nvPr/>
        </p:nvSpPr>
        <p:spPr>
          <a:xfrm>
            <a:off x="467544" y="188640"/>
            <a:ext cx="8280920" cy="1323439"/>
          </a:xfrm>
          <a:prstGeom prst="rect">
            <a:avLst/>
          </a:prstGeom>
        </p:spPr>
        <p:txBody>
          <a:bodyPr wrap="square">
            <a:spAutoFit/>
          </a:bodyPr>
          <a:lstStyle/>
          <a:p>
            <a:r>
              <a:rPr lang="en-US" altLang="en-US" sz="2000" b="1" dirty="0">
                <a:latin typeface="Comic Sans MS" panose="030F0702030302020204" pitchFamily="66" charset="0"/>
              </a:rPr>
              <a:t>Problem : </a:t>
            </a:r>
            <a:br>
              <a:rPr lang="en-US" altLang="en-US" sz="2000" b="1" dirty="0">
                <a:latin typeface="Comic Sans MS" panose="030F0702030302020204" pitchFamily="66" charset="0"/>
              </a:rPr>
            </a:br>
            <a:r>
              <a:rPr lang="en-US" altLang="en-US" sz="2000" dirty="0">
                <a:latin typeface="Comic Sans MS" panose="030F0702030302020204" pitchFamily="66" charset="0"/>
              </a:rPr>
              <a:t>Analyze the circuit shown in </a:t>
            </a:r>
            <a:r>
              <a:rPr lang="tr-TR" altLang="en-US" sz="2000" dirty="0">
                <a:latin typeface="Comic Sans MS" panose="030F0702030302020204" pitchFamily="66" charset="0"/>
              </a:rPr>
              <a:t>f</a:t>
            </a:r>
            <a:r>
              <a:rPr lang="en-US" altLang="en-US" sz="2000" dirty="0" err="1">
                <a:latin typeface="Comic Sans MS" panose="030F0702030302020204" pitchFamily="66" charset="0"/>
              </a:rPr>
              <a:t>igure</a:t>
            </a:r>
            <a:r>
              <a:rPr lang="tr-TR" altLang="en-US" sz="2000" dirty="0">
                <a:latin typeface="Comic Sans MS" panose="030F0702030302020204" pitchFamily="66" charset="0"/>
              </a:rPr>
              <a:t> </a:t>
            </a:r>
            <a:r>
              <a:rPr lang="en-US" altLang="en-US" sz="2000" dirty="0">
                <a:latin typeface="Comic Sans MS" panose="030F0702030302020204" pitchFamily="66" charset="0"/>
              </a:rPr>
              <a:t>to determine </a:t>
            </a:r>
            <a:r>
              <a:rPr lang="tr-TR" altLang="en-US" sz="2000" dirty="0" err="1">
                <a:latin typeface="Comic Sans MS" panose="030F0702030302020204" pitchFamily="66" charset="0"/>
              </a:rPr>
              <a:t>current</a:t>
            </a:r>
            <a:r>
              <a:rPr lang="tr-TR" altLang="en-US" sz="2000" dirty="0">
                <a:latin typeface="Comic Sans MS" panose="030F0702030302020204" pitchFamily="66" charset="0"/>
              </a:rPr>
              <a:t> (</a:t>
            </a:r>
            <a:r>
              <a:rPr lang="en-US" altLang="en-US" sz="2000" dirty="0">
                <a:latin typeface="Comic Sans MS" panose="030F0702030302020204" pitchFamily="66" charset="0"/>
              </a:rPr>
              <a:t>I</a:t>
            </a:r>
            <a:r>
              <a:rPr lang="tr-TR" altLang="en-US" sz="2000" dirty="0">
                <a:latin typeface="Comic Sans MS" panose="030F0702030302020204" pitchFamily="66" charset="0"/>
              </a:rPr>
              <a:t>)</a:t>
            </a:r>
            <a:r>
              <a:rPr lang="en-US" altLang="en-US" sz="2000" dirty="0">
                <a:latin typeface="Comic Sans MS" panose="030F0702030302020204" pitchFamily="66" charset="0"/>
              </a:rPr>
              <a:t> and </a:t>
            </a:r>
            <a:r>
              <a:rPr lang="tr-TR" altLang="en-US" sz="2000" dirty="0" err="1">
                <a:latin typeface="Comic Sans MS" panose="030F0702030302020204" pitchFamily="66" charset="0"/>
              </a:rPr>
              <a:t>voltage</a:t>
            </a:r>
            <a:r>
              <a:rPr lang="tr-TR" altLang="en-US" sz="2000" dirty="0">
                <a:latin typeface="Comic Sans MS" panose="030F0702030302020204" pitchFamily="66" charset="0"/>
              </a:rPr>
              <a:t> (</a:t>
            </a:r>
            <a:r>
              <a:rPr lang="en-US" altLang="en-US" sz="2000" dirty="0">
                <a:latin typeface="Comic Sans MS" panose="030F0702030302020204" pitchFamily="66" charset="0"/>
              </a:rPr>
              <a:t>V</a:t>
            </a:r>
            <a:r>
              <a:rPr lang="tr-TR" altLang="en-US" sz="2000" dirty="0">
                <a:latin typeface="Comic Sans MS" panose="030F0702030302020204" pitchFamily="66" charset="0"/>
              </a:rPr>
              <a:t>) </a:t>
            </a:r>
            <a:r>
              <a:rPr lang="tr-TR" altLang="en-US" sz="2000" dirty="0" err="1">
                <a:latin typeface="Comic Sans MS" panose="030F0702030302020204" pitchFamily="66" charset="0"/>
              </a:rPr>
              <a:t>values</a:t>
            </a:r>
            <a:r>
              <a:rPr lang="en-US" altLang="en-US" sz="2000" dirty="0">
                <a:latin typeface="Comic Sans MS" panose="030F0702030302020204" pitchFamily="66" charset="0"/>
              </a:rPr>
              <a:t>. For </a:t>
            </a:r>
            <a:r>
              <a:rPr lang="tr-TR" altLang="en-US" sz="2000" dirty="0" err="1">
                <a:latin typeface="Comic Sans MS" panose="030F0702030302020204" pitchFamily="66" charset="0"/>
              </a:rPr>
              <a:t>the</a:t>
            </a:r>
            <a:r>
              <a:rPr lang="tr-TR" altLang="en-US" sz="2000" dirty="0">
                <a:latin typeface="Comic Sans MS" panose="030F0702030302020204" pitchFamily="66" charset="0"/>
              </a:rPr>
              <a:t> </a:t>
            </a:r>
            <a:r>
              <a:rPr lang="en-US" altLang="en-US" sz="2000" dirty="0">
                <a:latin typeface="Comic Sans MS" panose="030F0702030302020204" pitchFamily="66" charset="0"/>
              </a:rPr>
              <a:t>transistor, assume that </a:t>
            </a:r>
            <a:r>
              <a:rPr lang="en-US" altLang="en-US" sz="2000" dirty="0">
                <a:solidFill>
                  <a:srgbClr val="FF0000"/>
                </a:solidFill>
                <a:latin typeface="Comic Sans MS" panose="030F0702030302020204" pitchFamily="66" charset="0"/>
              </a:rPr>
              <a:t>β = 100 </a:t>
            </a:r>
            <a:r>
              <a:rPr lang="en-US" altLang="en-US" sz="2000" dirty="0">
                <a:latin typeface="Comic Sans MS" panose="030F0702030302020204" pitchFamily="66" charset="0"/>
              </a:rPr>
              <a:t>and </a:t>
            </a:r>
            <a:endParaRPr lang="tr-TR" altLang="en-US" sz="2000" dirty="0">
              <a:latin typeface="Comic Sans MS" panose="030F0702030302020204" pitchFamily="66" charset="0"/>
            </a:endParaRPr>
          </a:p>
          <a:p>
            <a:r>
              <a:rPr lang="en-US" altLang="en-US" sz="2000" dirty="0">
                <a:solidFill>
                  <a:srgbClr val="FF0000"/>
                </a:solidFill>
                <a:latin typeface="Comic Sans MS" panose="030F0702030302020204" pitchFamily="66" charset="0"/>
              </a:rPr>
              <a:t>|V</a:t>
            </a:r>
            <a:r>
              <a:rPr lang="en-US" altLang="en-US" sz="2000" baseline="-25000" dirty="0">
                <a:solidFill>
                  <a:srgbClr val="FF0000"/>
                </a:solidFill>
                <a:latin typeface="Comic Sans MS" panose="030F0702030302020204" pitchFamily="66" charset="0"/>
              </a:rPr>
              <a:t>BE</a:t>
            </a:r>
            <a:r>
              <a:rPr lang="en-US" altLang="en-US" sz="2000" dirty="0">
                <a:solidFill>
                  <a:srgbClr val="FF0000"/>
                </a:solidFill>
                <a:latin typeface="Comic Sans MS" panose="030F0702030302020204" pitchFamily="66" charset="0"/>
              </a:rPr>
              <a:t>| = 0.7V </a:t>
            </a:r>
            <a:r>
              <a:rPr lang="en-US" altLang="en-US" sz="2000" dirty="0">
                <a:latin typeface="Comic Sans MS" panose="030F0702030302020204" pitchFamily="66" charset="0"/>
              </a:rPr>
              <a:t>in the active region. </a:t>
            </a:r>
            <a:r>
              <a:rPr lang="tr-TR" altLang="en-US" sz="2000" dirty="0">
                <a:latin typeface="Comic Sans MS" panose="030F0702030302020204" pitchFamily="66" charset="0"/>
              </a:rPr>
              <a:t>(R</a:t>
            </a:r>
            <a:r>
              <a:rPr lang="tr-TR" altLang="en-US" sz="2000" baseline="-25000" dirty="0">
                <a:latin typeface="Comic Sans MS" panose="030F0702030302020204" pitchFamily="66" charset="0"/>
              </a:rPr>
              <a:t>C</a:t>
            </a:r>
            <a:r>
              <a:rPr lang="tr-TR" altLang="en-US" sz="2000" dirty="0">
                <a:latin typeface="Comic Sans MS" panose="030F0702030302020204" pitchFamily="66" charset="0"/>
              </a:rPr>
              <a:t>=5k</a:t>
            </a:r>
            <a:r>
              <a:rPr lang="el-GR" altLang="en-US" sz="2000" dirty="0">
                <a:latin typeface="Comic Sans MS" panose="030F0702030302020204" pitchFamily="66" charset="0"/>
              </a:rPr>
              <a:t>Ω</a:t>
            </a:r>
            <a:r>
              <a:rPr lang="tr-TR" altLang="en-US" sz="2000" dirty="0">
                <a:latin typeface="Comic Sans MS" panose="030F0702030302020204" pitchFamily="66" charset="0"/>
              </a:rPr>
              <a:t>, R</a:t>
            </a:r>
            <a:r>
              <a:rPr lang="tr-TR" altLang="en-US" sz="2000" baseline="-25000" dirty="0">
                <a:latin typeface="Comic Sans MS" panose="030F0702030302020204" pitchFamily="66" charset="0"/>
              </a:rPr>
              <a:t>E</a:t>
            </a:r>
            <a:r>
              <a:rPr lang="tr-TR" altLang="en-US" sz="2000" dirty="0">
                <a:latin typeface="Comic Sans MS" panose="030F0702030302020204" pitchFamily="66" charset="0"/>
              </a:rPr>
              <a:t>=7.07k</a:t>
            </a:r>
            <a:r>
              <a:rPr lang="el-GR" altLang="en-US" sz="2000" dirty="0">
                <a:latin typeface="Comic Sans MS" panose="030F0702030302020204" pitchFamily="66" charset="0"/>
              </a:rPr>
              <a:t>Ω</a:t>
            </a:r>
            <a:r>
              <a:rPr lang="tr-TR" altLang="en-US" sz="2000" dirty="0">
                <a:latin typeface="Comic Sans MS" panose="030F0702030302020204" pitchFamily="66" charset="0"/>
              </a:rPr>
              <a:t>)</a:t>
            </a:r>
            <a:endParaRPr lang="en-US" sz="2000" dirty="0"/>
          </a:p>
        </p:txBody>
      </p:sp>
      <p:pic>
        <p:nvPicPr>
          <p:cNvPr id="3" name="Picture 2"/>
          <p:cNvPicPr>
            <a:picLocks noChangeAspect="1"/>
          </p:cNvPicPr>
          <p:nvPr/>
        </p:nvPicPr>
        <p:blipFill>
          <a:blip r:embed="rId5"/>
          <a:stretch>
            <a:fillRect/>
          </a:stretch>
        </p:blipFill>
        <p:spPr>
          <a:xfrm>
            <a:off x="302337" y="1772816"/>
            <a:ext cx="3261552" cy="2455079"/>
          </a:xfrm>
          <a:prstGeom prst="rect">
            <a:avLst/>
          </a:prstGeom>
        </p:spPr>
      </p:pic>
    </p:spTree>
    <p:extLst>
      <p:ext uri="{BB962C8B-B14F-4D97-AF65-F5344CB8AC3E}">
        <p14:creationId xmlns:p14="http://schemas.microsoft.com/office/powerpoint/2010/main" val="402881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c:\ch05_conv\sedr42021_tb0503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005064"/>
            <a:ext cx="1603375" cy="195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67544" y="188640"/>
            <a:ext cx="8280920" cy="1323439"/>
          </a:xfrm>
          <a:prstGeom prst="rect">
            <a:avLst/>
          </a:prstGeom>
        </p:spPr>
        <p:txBody>
          <a:bodyPr wrap="square">
            <a:spAutoFit/>
          </a:bodyPr>
          <a:lstStyle/>
          <a:p>
            <a:r>
              <a:rPr lang="en-US" altLang="en-US" sz="2000" b="1" dirty="0">
                <a:latin typeface="Comic Sans MS" panose="030F0702030302020204" pitchFamily="66" charset="0"/>
              </a:rPr>
              <a:t>Problem : </a:t>
            </a:r>
            <a:br>
              <a:rPr lang="en-US" altLang="en-US" sz="2000" b="1" dirty="0">
                <a:latin typeface="Comic Sans MS" panose="030F0702030302020204" pitchFamily="66" charset="0"/>
              </a:rPr>
            </a:br>
            <a:r>
              <a:rPr lang="en-US" altLang="en-US" sz="2000" dirty="0">
                <a:latin typeface="Comic Sans MS" panose="030F0702030302020204" pitchFamily="66" charset="0"/>
              </a:rPr>
              <a:t>Analyze the circuit shown in Figure</a:t>
            </a:r>
            <a:r>
              <a:rPr lang="tr-TR" altLang="en-US" sz="2000" dirty="0">
                <a:latin typeface="Comic Sans MS" panose="030F0702030302020204" pitchFamily="66" charset="0"/>
              </a:rPr>
              <a:t> </a:t>
            </a:r>
            <a:r>
              <a:rPr lang="en-US" altLang="en-US" sz="2000" dirty="0">
                <a:latin typeface="Comic Sans MS" panose="030F0702030302020204" pitchFamily="66" charset="0"/>
              </a:rPr>
              <a:t>to determine I and V</a:t>
            </a:r>
            <a:r>
              <a:rPr lang="tr-TR" altLang="en-US" sz="2000" dirty="0">
                <a:latin typeface="Comic Sans MS" panose="030F0702030302020204" pitchFamily="66" charset="0"/>
              </a:rPr>
              <a:t> </a:t>
            </a:r>
            <a:r>
              <a:rPr lang="tr-TR" altLang="en-US" sz="2000" dirty="0" err="1">
                <a:latin typeface="Comic Sans MS" panose="030F0702030302020204" pitchFamily="66" charset="0"/>
              </a:rPr>
              <a:t>values</a:t>
            </a:r>
            <a:r>
              <a:rPr lang="en-US" altLang="en-US" sz="2000" dirty="0">
                <a:latin typeface="Comic Sans MS" panose="030F0702030302020204" pitchFamily="66" charset="0"/>
              </a:rPr>
              <a:t>. For </a:t>
            </a:r>
            <a:r>
              <a:rPr lang="tr-TR" altLang="en-US" sz="2000" dirty="0" err="1">
                <a:latin typeface="Comic Sans MS" panose="030F0702030302020204" pitchFamily="66" charset="0"/>
              </a:rPr>
              <a:t>the</a:t>
            </a:r>
            <a:r>
              <a:rPr lang="tr-TR" altLang="en-US" sz="2000" dirty="0">
                <a:latin typeface="Comic Sans MS" panose="030F0702030302020204" pitchFamily="66" charset="0"/>
              </a:rPr>
              <a:t> </a:t>
            </a:r>
            <a:r>
              <a:rPr lang="en-US" altLang="en-US" sz="2000" dirty="0">
                <a:latin typeface="Comic Sans MS" panose="030F0702030302020204" pitchFamily="66" charset="0"/>
              </a:rPr>
              <a:t>transistor, assume that </a:t>
            </a:r>
            <a:r>
              <a:rPr lang="en-US" altLang="en-US" sz="2000" dirty="0">
                <a:solidFill>
                  <a:srgbClr val="FF0000"/>
                </a:solidFill>
                <a:latin typeface="Comic Sans MS" panose="030F0702030302020204" pitchFamily="66" charset="0"/>
              </a:rPr>
              <a:t>β = 100 </a:t>
            </a:r>
            <a:r>
              <a:rPr lang="en-US" altLang="en-US" sz="2000" dirty="0">
                <a:latin typeface="Comic Sans MS" panose="030F0702030302020204" pitchFamily="66" charset="0"/>
              </a:rPr>
              <a:t>and </a:t>
            </a:r>
            <a:r>
              <a:rPr lang="en-US" altLang="en-US" sz="2000" dirty="0">
                <a:solidFill>
                  <a:srgbClr val="FF0000"/>
                </a:solidFill>
                <a:latin typeface="Comic Sans MS" panose="030F0702030302020204" pitchFamily="66" charset="0"/>
              </a:rPr>
              <a:t>|V</a:t>
            </a:r>
            <a:r>
              <a:rPr lang="en-US" altLang="en-US" sz="2000" baseline="-25000" dirty="0">
                <a:solidFill>
                  <a:srgbClr val="FF0000"/>
                </a:solidFill>
                <a:latin typeface="Comic Sans MS" panose="030F0702030302020204" pitchFamily="66" charset="0"/>
              </a:rPr>
              <a:t>BE</a:t>
            </a:r>
            <a:r>
              <a:rPr lang="en-US" altLang="en-US" sz="2000" dirty="0">
                <a:solidFill>
                  <a:srgbClr val="FF0000"/>
                </a:solidFill>
                <a:latin typeface="Comic Sans MS" panose="030F0702030302020204" pitchFamily="66" charset="0"/>
              </a:rPr>
              <a:t>| = 0.7V </a:t>
            </a:r>
            <a:r>
              <a:rPr lang="en-US" altLang="en-US" sz="2000" dirty="0">
                <a:latin typeface="Comic Sans MS" panose="030F0702030302020204" pitchFamily="66" charset="0"/>
              </a:rPr>
              <a:t>in the active</a:t>
            </a:r>
            <a:r>
              <a:rPr lang="tr-TR" altLang="en-US" sz="2000" dirty="0">
                <a:latin typeface="Comic Sans MS" panose="030F0702030302020204" pitchFamily="66" charset="0"/>
              </a:rPr>
              <a:t> </a:t>
            </a:r>
            <a:r>
              <a:rPr lang="en-US" altLang="en-US" sz="2000" dirty="0">
                <a:latin typeface="Comic Sans MS" panose="030F0702030302020204" pitchFamily="66" charset="0"/>
              </a:rPr>
              <a:t>region. </a:t>
            </a:r>
            <a:endParaRPr lang="en-US" sz="2000" dirty="0"/>
          </a:p>
        </p:txBody>
      </p:sp>
      <p:pic>
        <p:nvPicPr>
          <p:cNvPr id="3" name="Picture 2"/>
          <p:cNvPicPr>
            <a:picLocks noChangeAspect="1"/>
          </p:cNvPicPr>
          <p:nvPr/>
        </p:nvPicPr>
        <p:blipFill>
          <a:blip r:embed="rId4"/>
          <a:stretch>
            <a:fillRect/>
          </a:stretch>
        </p:blipFill>
        <p:spPr>
          <a:xfrm>
            <a:off x="475801" y="1340768"/>
            <a:ext cx="3744416" cy="2818547"/>
          </a:xfrm>
          <a:prstGeom prst="rect">
            <a:avLst/>
          </a:prstGeom>
        </p:spPr>
      </p:pic>
      <p:pic>
        <p:nvPicPr>
          <p:cNvPr id="7" name="Picture 3" descr="c:\ch05_conv\sedr42021_e051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104" y="1196752"/>
            <a:ext cx="2220913" cy="363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bwMode="auto">
          <a:xfrm>
            <a:off x="4427984" y="1431471"/>
            <a:ext cx="1930015" cy="3080658"/>
          </a:xfrm>
          <a:custGeom>
            <a:avLst/>
            <a:gdLst>
              <a:gd name="connsiteX0" fmla="*/ 1908244 w 1930015"/>
              <a:gd name="connsiteY0" fmla="*/ 87086 h 3080658"/>
              <a:gd name="connsiteX1" fmla="*/ 1919130 w 1930015"/>
              <a:gd name="connsiteY1" fmla="*/ 185058 h 3080658"/>
              <a:gd name="connsiteX2" fmla="*/ 1930015 w 1930015"/>
              <a:gd name="connsiteY2" fmla="*/ 310243 h 3080658"/>
              <a:gd name="connsiteX3" fmla="*/ 1919130 w 1930015"/>
              <a:gd name="connsiteY3" fmla="*/ 484415 h 3080658"/>
              <a:gd name="connsiteX4" fmla="*/ 1913687 w 1930015"/>
              <a:gd name="connsiteY4" fmla="*/ 533400 h 3080658"/>
              <a:gd name="connsiteX5" fmla="*/ 1902801 w 1930015"/>
              <a:gd name="connsiteY5" fmla="*/ 555172 h 3080658"/>
              <a:gd name="connsiteX6" fmla="*/ 1891915 w 1930015"/>
              <a:gd name="connsiteY6" fmla="*/ 604158 h 3080658"/>
              <a:gd name="connsiteX7" fmla="*/ 1881030 w 1930015"/>
              <a:gd name="connsiteY7" fmla="*/ 620486 h 3080658"/>
              <a:gd name="connsiteX8" fmla="*/ 1864701 w 1930015"/>
              <a:gd name="connsiteY8" fmla="*/ 642258 h 3080658"/>
              <a:gd name="connsiteX9" fmla="*/ 1848372 w 1930015"/>
              <a:gd name="connsiteY9" fmla="*/ 647700 h 3080658"/>
              <a:gd name="connsiteX10" fmla="*/ 1837487 w 1930015"/>
              <a:gd name="connsiteY10" fmla="*/ 680358 h 3080658"/>
              <a:gd name="connsiteX11" fmla="*/ 1821158 w 1930015"/>
              <a:gd name="connsiteY11" fmla="*/ 696686 h 3080658"/>
              <a:gd name="connsiteX12" fmla="*/ 1793944 w 1930015"/>
              <a:gd name="connsiteY12" fmla="*/ 729343 h 3080658"/>
              <a:gd name="connsiteX13" fmla="*/ 1783058 w 1930015"/>
              <a:gd name="connsiteY13" fmla="*/ 767443 h 3080658"/>
              <a:gd name="connsiteX14" fmla="*/ 1766730 w 1930015"/>
              <a:gd name="connsiteY14" fmla="*/ 789215 h 3080658"/>
              <a:gd name="connsiteX15" fmla="*/ 1755844 w 1930015"/>
              <a:gd name="connsiteY15" fmla="*/ 805543 h 3080658"/>
              <a:gd name="connsiteX16" fmla="*/ 1734072 w 1930015"/>
              <a:gd name="connsiteY16" fmla="*/ 865415 h 3080658"/>
              <a:gd name="connsiteX17" fmla="*/ 1717744 w 1930015"/>
              <a:gd name="connsiteY17" fmla="*/ 903515 h 3080658"/>
              <a:gd name="connsiteX18" fmla="*/ 1712301 w 1930015"/>
              <a:gd name="connsiteY18" fmla="*/ 919843 h 3080658"/>
              <a:gd name="connsiteX19" fmla="*/ 1701415 w 1930015"/>
              <a:gd name="connsiteY19" fmla="*/ 941615 h 3080658"/>
              <a:gd name="connsiteX20" fmla="*/ 1695972 w 1930015"/>
              <a:gd name="connsiteY20" fmla="*/ 957943 h 3080658"/>
              <a:gd name="connsiteX21" fmla="*/ 1690530 w 1930015"/>
              <a:gd name="connsiteY21" fmla="*/ 979715 h 3080658"/>
              <a:gd name="connsiteX22" fmla="*/ 1679644 w 1930015"/>
              <a:gd name="connsiteY22" fmla="*/ 996043 h 3080658"/>
              <a:gd name="connsiteX23" fmla="*/ 1663315 w 1930015"/>
              <a:gd name="connsiteY23" fmla="*/ 1045029 h 3080658"/>
              <a:gd name="connsiteX24" fmla="*/ 1646987 w 1930015"/>
              <a:gd name="connsiteY24" fmla="*/ 1104900 h 3080658"/>
              <a:gd name="connsiteX25" fmla="*/ 1636101 w 1930015"/>
              <a:gd name="connsiteY25" fmla="*/ 1137558 h 3080658"/>
              <a:gd name="connsiteX26" fmla="*/ 1625215 w 1930015"/>
              <a:gd name="connsiteY26" fmla="*/ 1153886 h 3080658"/>
              <a:gd name="connsiteX27" fmla="*/ 1619772 w 1930015"/>
              <a:gd name="connsiteY27" fmla="*/ 1170215 h 3080658"/>
              <a:gd name="connsiteX28" fmla="*/ 1603444 w 1930015"/>
              <a:gd name="connsiteY28" fmla="*/ 1181100 h 3080658"/>
              <a:gd name="connsiteX29" fmla="*/ 1587115 w 1930015"/>
              <a:gd name="connsiteY29" fmla="*/ 1197429 h 3080658"/>
              <a:gd name="connsiteX30" fmla="*/ 1581672 w 1930015"/>
              <a:gd name="connsiteY30" fmla="*/ 1213758 h 3080658"/>
              <a:gd name="connsiteX31" fmla="*/ 1549015 w 1930015"/>
              <a:gd name="connsiteY31" fmla="*/ 1230086 h 3080658"/>
              <a:gd name="connsiteX32" fmla="*/ 1532687 w 1930015"/>
              <a:gd name="connsiteY32" fmla="*/ 1246415 h 3080658"/>
              <a:gd name="connsiteX33" fmla="*/ 1510915 w 1930015"/>
              <a:gd name="connsiteY33" fmla="*/ 1251858 h 3080658"/>
              <a:gd name="connsiteX34" fmla="*/ 1461930 w 1930015"/>
              <a:gd name="connsiteY34" fmla="*/ 1268186 h 3080658"/>
              <a:gd name="connsiteX35" fmla="*/ 1440158 w 1930015"/>
              <a:gd name="connsiteY35" fmla="*/ 1279072 h 3080658"/>
              <a:gd name="connsiteX36" fmla="*/ 1369401 w 1930015"/>
              <a:gd name="connsiteY36" fmla="*/ 1289958 h 3080658"/>
              <a:gd name="connsiteX37" fmla="*/ 1347630 w 1930015"/>
              <a:gd name="connsiteY37" fmla="*/ 1300843 h 3080658"/>
              <a:gd name="connsiteX38" fmla="*/ 1331301 w 1930015"/>
              <a:gd name="connsiteY38" fmla="*/ 1306286 h 3080658"/>
              <a:gd name="connsiteX39" fmla="*/ 1314972 w 1930015"/>
              <a:gd name="connsiteY39" fmla="*/ 1317172 h 3080658"/>
              <a:gd name="connsiteX40" fmla="*/ 1276872 w 1930015"/>
              <a:gd name="connsiteY40" fmla="*/ 1328058 h 3080658"/>
              <a:gd name="connsiteX41" fmla="*/ 1255101 w 1930015"/>
              <a:gd name="connsiteY41" fmla="*/ 1338943 h 3080658"/>
              <a:gd name="connsiteX42" fmla="*/ 1238772 w 1930015"/>
              <a:gd name="connsiteY42" fmla="*/ 1344386 h 3080658"/>
              <a:gd name="connsiteX43" fmla="*/ 1222444 w 1930015"/>
              <a:gd name="connsiteY43" fmla="*/ 1355272 h 3080658"/>
              <a:gd name="connsiteX44" fmla="*/ 1206115 w 1930015"/>
              <a:gd name="connsiteY44" fmla="*/ 1360715 h 3080658"/>
              <a:gd name="connsiteX45" fmla="*/ 1168015 w 1930015"/>
              <a:gd name="connsiteY45" fmla="*/ 1382486 h 3080658"/>
              <a:gd name="connsiteX46" fmla="*/ 1151687 w 1930015"/>
              <a:gd name="connsiteY46" fmla="*/ 1393372 h 3080658"/>
              <a:gd name="connsiteX47" fmla="*/ 1129915 w 1930015"/>
              <a:gd name="connsiteY47" fmla="*/ 1409700 h 3080658"/>
              <a:gd name="connsiteX48" fmla="*/ 1113587 w 1930015"/>
              <a:gd name="connsiteY48" fmla="*/ 1415143 h 3080658"/>
              <a:gd name="connsiteX49" fmla="*/ 1097258 w 1930015"/>
              <a:gd name="connsiteY49" fmla="*/ 1431472 h 3080658"/>
              <a:gd name="connsiteX50" fmla="*/ 1086372 w 1930015"/>
              <a:gd name="connsiteY50" fmla="*/ 1447800 h 3080658"/>
              <a:gd name="connsiteX51" fmla="*/ 1070044 w 1930015"/>
              <a:gd name="connsiteY51" fmla="*/ 1453243 h 3080658"/>
              <a:gd name="connsiteX52" fmla="*/ 1059158 w 1930015"/>
              <a:gd name="connsiteY52" fmla="*/ 1469572 h 3080658"/>
              <a:gd name="connsiteX53" fmla="*/ 1048272 w 1930015"/>
              <a:gd name="connsiteY53" fmla="*/ 1502229 h 3080658"/>
              <a:gd name="connsiteX54" fmla="*/ 1031944 w 1930015"/>
              <a:gd name="connsiteY54" fmla="*/ 1518558 h 3080658"/>
              <a:gd name="connsiteX55" fmla="*/ 1004730 w 1930015"/>
              <a:gd name="connsiteY55" fmla="*/ 1556658 h 3080658"/>
              <a:gd name="connsiteX56" fmla="*/ 999287 w 1930015"/>
              <a:gd name="connsiteY56" fmla="*/ 1594758 h 3080658"/>
              <a:gd name="connsiteX57" fmla="*/ 993844 w 1930015"/>
              <a:gd name="connsiteY57" fmla="*/ 1611086 h 3080658"/>
              <a:gd name="connsiteX58" fmla="*/ 982958 w 1930015"/>
              <a:gd name="connsiteY58" fmla="*/ 1649186 h 3080658"/>
              <a:gd name="connsiteX59" fmla="*/ 977515 w 1930015"/>
              <a:gd name="connsiteY59" fmla="*/ 1687286 h 3080658"/>
              <a:gd name="connsiteX60" fmla="*/ 966630 w 1930015"/>
              <a:gd name="connsiteY60" fmla="*/ 2383972 h 3080658"/>
              <a:gd name="connsiteX61" fmla="*/ 966630 w 1930015"/>
              <a:gd name="connsiteY61" fmla="*/ 2618015 h 3080658"/>
              <a:gd name="connsiteX62" fmla="*/ 950301 w 1930015"/>
              <a:gd name="connsiteY62" fmla="*/ 2770415 h 3080658"/>
              <a:gd name="connsiteX63" fmla="*/ 933972 w 1930015"/>
              <a:gd name="connsiteY63" fmla="*/ 2792186 h 3080658"/>
              <a:gd name="connsiteX64" fmla="*/ 917644 w 1930015"/>
              <a:gd name="connsiteY64" fmla="*/ 2824843 h 3080658"/>
              <a:gd name="connsiteX65" fmla="*/ 912201 w 1930015"/>
              <a:gd name="connsiteY65" fmla="*/ 2841172 h 3080658"/>
              <a:gd name="connsiteX66" fmla="*/ 895872 w 1930015"/>
              <a:gd name="connsiteY66" fmla="*/ 2857500 h 3080658"/>
              <a:gd name="connsiteX67" fmla="*/ 879544 w 1930015"/>
              <a:gd name="connsiteY67" fmla="*/ 2879272 h 3080658"/>
              <a:gd name="connsiteX68" fmla="*/ 857772 w 1930015"/>
              <a:gd name="connsiteY68" fmla="*/ 2906486 h 3080658"/>
              <a:gd name="connsiteX69" fmla="*/ 852330 w 1930015"/>
              <a:gd name="connsiteY69" fmla="*/ 2922815 h 3080658"/>
              <a:gd name="connsiteX70" fmla="*/ 803344 w 1930015"/>
              <a:gd name="connsiteY70" fmla="*/ 2960915 h 3080658"/>
              <a:gd name="connsiteX71" fmla="*/ 797901 w 1930015"/>
              <a:gd name="connsiteY71" fmla="*/ 2977243 h 3080658"/>
              <a:gd name="connsiteX72" fmla="*/ 781572 w 1930015"/>
              <a:gd name="connsiteY72" fmla="*/ 2988129 h 3080658"/>
              <a:gd name="connsiteX73" fmla="*/ 748915 w 1930015"/>
              <a:gd name="connsiteY73" fmla="*/ 3009900 h 3080658"/>
              <a:gd name="connsiteX74" fmla="*/ 716258 w 1930015"/>
              <a:gd name="connsiteY74" fmla="*/ 3031672 h 3080658"/>
              <a:gd name="connsiteX75" fmla="*/ 694487 w 1930015"/>
              <a:gd name="connsiteY75" fmla="*/ 3048000 h 3080658"/>
              <a:gd name="connsiteX76" fmla="*/ 678158 w 1930015"/>
              <a:gd name="connsiteY76" fmla="*/ 3053443 h 3080658"/>
              <a:gd name="connsiteX77" fmla="*/ 634615 w 1930015"/>
              <a:gd name="connsiteY77" fmla="*/ 3069772 h 3080658"/>
              <a:gd name="connsiteX78" fmla="*/ 618287 w 1930015"/>
              <a:gd name="connsiteY78" fmla="*/ 3080658 h 3080658"/>
              <a:gd name="connsiteX79" fmla="*/ 509430 w 1930015"/>
              <a:gd name="connsiteY79" fmla="*/ 3064329 h 3080658"/>
              <a:gd name="connsiteX80" fmla="*/ 476772 w 1930015"/>
              <a:gd name="connsiteY80" fmla="*/ 3042558 h 3080658"/>
              <a:gd name="connsiteX81" fmla="*/ 449558 w 1930015"/>
              <a:gd name="connsiteY81" fmla="*/ 3009900 h 3080658"/>
              <a:gd name="connsiteX82" fmla="*/ 416901 w 1930015"/>
              <a:gd name="connsiteY82" fmla="*/ 2988129 h 3080658"/>
              <a:gd name="connsiteX83" fmla="*/ 367915 w 1930015"/>
              <a:gd name="connsiteY83" fmla="*/ 2939143 h 3080658"/>
              <a:gd name="connsiteX84" fmla="*/ 351587 w 1930015"/>
              <a:gd name="connsiteY84" fmla="*/ 2922815 h 3080658"/>
              <a:gd name="connsiteX85" fmla="*/ 329815 w 1930015"/>
              <a:gd name="connsiteY85" fmla="*/ 2890158 h 3080658"/>
              <a:gd name="connsiteX86" fmla="*/ 313487 w 1930015"/>
              <a:gd name="connsiteY86" fmla="*/ 2873829 h 3080658"/>
              <a:gd name="connsiteX87" fmla="*/ 297158 w 1930015"/>
              <a:gd name="connsiteY87" fmla="*/ 2852058 h 3080658"/>
              <a:gd name="connsiteX88" fmla="*/ 275387 w 1930015"/>
              <a:gd name="connsiteY88" fmla="*/ 2819400 h 3080658"/>
              <a:gd name="connsiteX89" fmla="*/ 253615 w 1930015"/>
              <a:gd name="connsiteY89" fmla="*/ 2792186 h 3080658"/>
              <a:gd name="connsiteX90" fmla="*/ 237287 w 1930015"/>
              <a:gd name="connsiteY90" fmla="*/ 2775858 h 3080658"/>
              <a:gd name="connsiteX91" fmla="*/ 220958 w 1930015"/>
              <a:gd name="connsiteY91" fmla="*/ 2754086 h 3080658"/>
              <a:gd name="connsiteX92" fmla="*/ 204630 w 1930015"/>
              <a:gd name="connsiteY92" fmla="*/ 2743200 h 3080658"/>
              <a:gd name="connsiteX93" fmla="*/ 199187 w 1930015"/>
              <a:gd name="connsiteY93" fmla="*/ 2726872 h 3080658"/>
              <a:gd name="connsiteX94" fmla="*/ 166530 w 1930015"/>
              <a:gd name="connsiteY94" fmla="*/ 2699658 h 3080658"/>
              <a:gd name="connsiteX95" fmla="*/ 150201 w 1930015"/>
              <a:gd name="connsiteY95" fmla="*/ 2667000 h 3080658"/>
              <a:gd name="connsiteX96" fmla="*/ 133872 w 1930015"/>
              <a:gd name="connsiteY96" fmla="*/ 2650672 h 3080658"/>
              <a:gd name="connsiteX97" fmla="*/ 122987 w 1930015"/>
              <a:gd name="connsiteY97" fmla="*/ 2634343 h 3080658"/>
              <a:gd name="connsiteX98" fmla="*/ 79444 w 1930015"/>
              <a:gd name="connsiteY98" fmla="*/ 2585358 h 3080658"/>
              <a:gd name="connsiteX99" fmla="*/ 63115 w 1930015"/>
              <a:gd name="connsiteY99" fmla="*/ 2552700 h 3080658"/>
              <a:gd name="connsiteX100" fmla="*/ 46787 w 1930015"/>
              <a:gd name="connsiteY100" fmla="*/ 2541815 h 3080658"/>
              <a:gd name="connsiteX101" fmla="*/ 35901 w 1930015"/>
              <a:gd name="connsiteY101" fmla="*/ 2492829 h 3080658"/>
              <a:gd name="connsiteX102" fmla="*/ 8687 w 1930015"/>
              <a:gd name="connsiteY102" fmla="*/ 2454729 h 3080658"/>
              <a:gd name="connsiteX103" fmla="*/ 8687 w 1930015"/>
              <a:gd name="connsiteY103" fmla="*/ 2226129 h 3080658"/>
              <a:gd name="connsiteX104" fmla="*/ 25015 w 1930015"/>
              <a:gd name="connsiteY104" fmla="*/ 2188029 h 3080658"/>
              <a:gd name="connsiteX105" fmla="*/ 46787 w 1930015"/>
              <a:gd name="connsiteY105" fmla="*/ 2155372 h 3080658"/>
              <a:gd name="connsiteX106" fmla="*/ 52230 w 1930015"/>
              <a:gd name="connsiteY106" fmla="*/ 2133600 h 3080658"/>
              <a:gd name="connsiteX107" fmla="*/ 63115 w 1930015"/>
              <a:gd name="connsiteY107" fmla="*/ 2117272 h 3080658"/>
              <a:gd name="connsiteX108" fmla="*/ 74001 w 1930015"/>
              <a:gd name="connsiteY108" fmla="*/ 2095500 h 3080658"/>
              <a:gd name="connsiteX109" fmla="*/ 84887 w 1930015"/>
              <a:gd name="connsiteY109" fmla="*/ 2068286 h 3080658"/>
              <a:gd name="connsiteX110" fmla="*/ 90330 w 1930015"/>
              <a:gd name="connsiteY110" fmla="*/ 2046515 h 3080658"/>
              <a:gd name="connsiteX111" fmla="*/ 128430 w 1930015"/>
              <a:gd name="connsiteY111" fmla="*/ 1986643 h 3080658"/>
              <a:gd name="connsiteX112" fmla="*/ 139315 w 1930015"/>
              <a:gd name="connsiteY112" fmla="*/ 1948543 h 3080658"/>
              <a:gd name="connsiteX113" fmla="*/ 144758 w 1930015"/>
              <a:gd name="connsiteY113" fmla="*/ 1932215 h 3080658"/>
              <a:gd name="connsiteX114" fmla="*/ 155644 w 1930015"/>
              <a:gd name="connsiteY114" fmla="*/ 1894115 h 3080658"/>
              <a:gd name="connsiteX115" fmla="*/ 161087 w 1930015"/>
              <a:gd name="connsiteY115" fmla="*/ 1877786 h 3080658"/>
              <a:gd name="connsiteX116" fmla="*/ 171972 w 1930015"/>
              <a:gd name="connsiteY116" fmla="*/ 1861458 h 3080658"/>
              <a:gd name="connsiteX117" fmla="*/ 177415 w 1930015"/>
              <a:gd name="connsiteY117" fmla="*/ 1812472 h 3080658"/>
              <a:gd name="connsiteX118" fmla="*/ 193744 w 1930015"/>
              <a:gd name="connsiteY118" fmla="*/ 1562100 h 3080658"/>
              <a:gd name="connsiteX119" fmla="*/ 199187 w 1930015"/>
              <a:gd name="connsiteY119" fmla="*/ 1480458 h 3080658"/>
              <a:gd name="connsiteX120" fmla="*/ 210072 w 1930015"/>
              <a:gd name="connsiteY120" fmla="*/ 1453243 h 3080658"/>
              <a:gd name="connsiteX121" fmla="*/ 215515 w 1930015"/>
              <a:gd name="connsiteY121" fmla="*/ 1436915 h 3080658"/>
              <a:gd name="connsiteX122" fmla="*/ 226401 w 1930015"/>
              <a:gd name="connsiteY122" fmla="*/ 1409700 h 3080658"/>
              <a:gd name="connsiteX123" fmla="*/ 231844 w 1930015"/>
              <a:gd name="connsiteY123" fmla="*/ 1393372 h 3080658"/>
              <a:gd name="connsiteX124" fmla="*/ 248172 w 1930015"/>
              <a:gd name="connsiteY124" fmla="*/ 1371600 h 3080658"/>
              <a:gd name="connsiteX125" fmla="*/ 253615 w 1930015"/>
              <a:gd name="connsiteY125" fmla="*/ 1355272 h 3080658"/>
              <a:gd name="connsiteX126" fmla="*/ 280830 w 1930015"/>
              <a:gd name="connsiteY126" fmla="*/ 1317172 h 3080658"/>
              <a:gd name="connsiteX127" fmla="*/ 308044 w 1930015"/>
              <a:gd name="connsiteY127" fmla="*/ 1279072 h 3080658"/>
              <a:gd name="connsiteX128" fmla="*/ 335258 w 1930015"/>
              <a:gd name="connsiteY128" fmla="*/ 1246415 h 3080658"/>
              <a:gd name="connsiteX129" fmla="*/ 340701 w 1930015"/>
              <a:gd name="connsiteY129" fmla="*/ 1230086 h 3080658"/>
              <a:gd name="connsiteX130" fmla="*/ 384244 w 1930015"/>
              <a:gd name="connsiteY130" fmla="*/ 1181100 h 3080658"/>
              <a:gd name="connsiteX131" fmla="*/ 411458 w 1930015"/>
              <a:gd name="connsiteY131" fmla="*/ 1148443 h 3080658"/>
              <a:gd name="connsiteX132" fmla="*/ 444115 w 1930015"/>
              <a:gd name="connsiteY132" fmla="*/ 1121229 h 3080658"/>
              <a:gd name="connsiteX133" fmla="*/ 476772 w 1930015"/>
              <a:gd name="connsiteY133" fmla="*/ 1088572 h 3080658"/>
              <a:gd name="connsiteX134" fmla="*/ 514872 w 1930015"/>
              <a:gd name="connsiteY134" fmla="*/ 1050472 h 3080658"/>
              <a:gd name="connsiteX135" fmla="*/ 547530 w 1930015"/>
              <a:gd name="connsiteY135" fmla="*/ 1017815 h 3080658"/>
              <a:gd name="connsiteX136" fmla="*/ 574744 w 1930015"/>
              <a:gd name="connsiteY136" fmla="*/ 985158 h 3080658"/>
              <a:gd name="connsiteX137" fmla="*/ 607401 w 1930015"/>
              <a:gd name="connsiteY137" fmla="*/ 963386 h 3080658"/>
              <a:gd name="connsiteX138" fmla="*/ 634615 w 1930015"/>
              <a:gd name="connsiteY138" fmla="*/ 947058 h 3080658"/>
              <a:gd name="connsiteX139" fmla="*/ 672715 w 1930015"/>
              <a:gd name="connsiteY139" fmla="*/ 903515 h 3080658"/>
              <a:gd name="connsiteX140" fmla="*/ 683601 w 1930015"/>
              <a:gd name="connsiteY140" fmla="*/ 887186 h 3080658"/>
              <a:gd name="connsiteX141" fmla="*/ 721701 w 1930015"/>
              <a:gd name="connsiteY141" fmla="*/ 859972 h 3080658"/>
              <a:gd name="connsiteX142" fmla="*/ 732587 w 1930015"/>
              <a:gd name="connsiteY142" fmla="*/ 838200 h 3080658"/>
              <a:gd name="connsiteX143" fmla="*/ 748915 w 1930015"/>
              <a:gd name="connsiteY143" fmla="*/ 832758 h 3080658"/>
              <a:gd name="connsiteX144" fmla="*/ 776130 w 1930015"/>
              <a:gd name="connsiteY144" fmla="*/ 805543 h 3080658"/>
              <a:gd name="connsiteX145" fmla="*/ 825115 w 1930015"/>
              <a:gd name="connsiteY145" fmla="*/ 756558 h 3080658"/>
              <a:gd name="connsiteX146" fmla="*/ 857772 w 1930015"/>
              <a:gd name="connsiteY146" fmla="*/ 723900 h 3080658"/>
              <a:gd name="connsiteX147" fmla="*/ 879544 w 1930015"/>
              <a:gd name="connsiteY147" fmla="*/ 691243 h 3080658"/>
              <a:gd name="connsiteX148" fmla="*/ 906758 w 1930015"/>
              <a:gd name="connsiteY148" fmla="*/ 658586 h 3080658"/>
              <a:gd name="connsiteX149" fmla="*/ 944858 w 1930015"/>
              <a:gd name="connsiteY149" fmla="*/ 609600 h 3080658"/>
              <a:gd name="connsiteX150" fmla="*/ 977515 w 1930015"/>
              <a:gd name="connsiteY150" fmla="*/ 582386 h 3080658"/>
              <a:gd name="connsiteX151" fmla="*/ 1015615 w 1930015"/>
              <a:gd name="connsiteY151" fmla="*/ 538843 h 3080658"/>
              <a:gd name="connsiteX152" fmla="*/ 1031944 w 1930015"/>
              <a:gd name="connsiteY152" fmla="*/ 527958 h 3080658"/>
              <a:gd name="connsiteX153" fmla="*/ 1091815 w 1930015"/>
              <a:gd name="connsiteY153" fmla="*/ 462643 h 3080658"/>
              <a:gd name="connsiteX154" fmla="*/ 1124472 w 1930015"/>
              <a:gd name="connsiteY154" fmla="*/ 429986 h 3080658"/>
              <a:gd name="connsiteX155" fmla="*/ 1146244 w 1930015"/>
              <a:gd name="connsiteY155" fmla="*/ 408215 h 3080658"/>
              <a:gd name="connsiteX156" fmla="*/ 1162572 w 1930015"/>
              <a:gd name="connsiteY156" fmla="*/ 391886 h 3080658"/>
              <a:gd name="connsiteX157" fmla="*/ 1168015 w 1930015"/>
              <a:gd name="connsiteY157" fmla="*/ 375558 h 3080658"/>
              <a:gd name="connsiteX158" fmla="*/ 1200672 w 1930015"/>
              <a:gd name="connsiteY158" fmla="*/ 348343 h 3080658"/>
              <a:gd name="connsiteX159" fmla="*/ 1222444 w 1930015"/>
              <a:gd name="connsiteY159" fmla="*/ 315686 h 3080658"/>
              <a:gd name="connsiteX160" fmla="*/ 1233330 w 1930015"/>
              <a:gd name="connsiteY160" fmla="*/ 293915 h 3080658"/>
              <a:gd name="connsiteX161" fmla="*/ 1238772 w 1930015"/>
              <a:gd name="connsiteY161" fmla="*/ 277586 h 3080658"/>
              <a:gd name="connsiteX162" fmla="*/ 1255101 w 1930015"/>
              <a:gd name="connsiteY162" fmla="*/ 261258 h 3080658"/>
              <a:gd name="connsiteX163" fmla="*/ 1271430 w 1930015"/>
              <a:gd name="connsiteY163" fmla="*/ 223158 h 3080658"/>
              <a:gd name="connsiteX164" fmla="*/ 1298644 w 1930015"/>
              <a:gd name="connsiteY164" fmla="*/ 174172 h 3080658"/>
              <a:gd name="connsiteX165" fmla="*/ 1314972 w 1930015"/>
              <a:gd name="connsiteY165" fmla="*/ 157843 h 3080658"/>
              <a:gd name="connsiteX166" fmla="*/ 1331301 w 1930015"/>
              <a:gd name="connsiteY166" fmla="*/ 146958 h 3080658"/>
              <a:gd name="connsiteX167" fmla="*/ 1363958 w 1930015"/>
              <a:gd name="connsiteY167" fmla="*/ 114300 h 3080658"/>
              <a:gd name="connsiteX168" fmla="*/ 1396615 w 1930015"/>
              <a:gd name="connsiteY168" fmla="*/ 81643 h 3080658"/>
              <a:gd name="connsiteX169" fmla="*/ 1407501 w 1930015"/>
              <a:gd name="connsiteY169" fmla="*/ 65315 h 3080658"/>
              <a:gd name="connsiteX170" fmla="*/ 1423830 w 1930015"/>
              <a:gd name="connsiteY170" fmla="*/ 59872 h 3080658"/>
              <a:gd name="connsiteX171" fmla="*/ 1440158 w 1930015"/>
              <a:gd name="connsiteY171" fmla="*/ 43543 h 3080658"/>
              <a:gd name="connsiteX172" fmla="*/ 1445601 w 1930015"/>
              <a:gd name="connsiteY172" fmla="*/ 27215 h 3080658"/>
              <a:gd name="connsiteX173" fmla="*/ 1461930 w 1930015"/>
              <a:gd name="connsiteY173" fmla="*/ 21772 h 3080658"/>
              <a:gd name="connsiteX174" fmla="*/ 1478258 w 1930015"/>
              <a:gd name="connsiteY174" fmla="*/ 10886 h 3080658"/>
              <a:gd name="connsiteX175" fmla="*/ 1516358 w 1930015"/>
              <a:gd name="connsiteY175" fmla="*/ 0 h 3080658"/>
              <a:gd name="connsiteX176" fmla="*/ 1598001 w 1930015"/>
              <a:gd name="connsiteY176" fmla="*/ 21772 h 3080658"/>
              <a:gd name="connsiteX177" fmla="*/ 1619772 w 1930015"/>
              <a:gd name="connsiteY177" fmla="*/ 38100 h 3080658"/>
              <a:gd name="connsiteX178" fmla="*/ 1636101 w 1930015"/>
              <a:gd name="connsiteY178" fmla="*/ 43543 h 3080658"/>
              <a:gd name="connsiteX179" fmla="*/ 1663315 w 1930015"/>
              <a:gd name="connsiteY179" fmla="*/ 54429 h 3080658"/>
              <a:gd name="connsiteX180" fmla="*/ 1701415 w 1930015"/>
              <a:gd name="connsiteY180" fmla="*/ 59872 h 3080658"/>
              <a:gd name="connsiteX181" fmla="*/ 1734072 w 1930015"/>
              <a:gd name="connsiteY181" fmla="*/ 65315 h 3080658"/>
              <a:gd name="connsiteX182" fmla="*/ 1804830 w 1930015"/>
              <a:gd name="connsiteY182" fmla="*/ 81643 h 3080658"/>
              <a:gd name="connsiteX183" fmla="*/ 1891915 w 1930015"/>
              <a:gd name="connsiteY183" fmla="*/ 92529 h 3080658"/>
              <a:gd name="connsiteX184" fmla="*/ 1908244 w 1930015"/>
              <a:gd name="connsiteY184" fmla="*/ 87086 h 308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1930015" h="3080658">
                <a:moveTo>
                  <a:pt x="1908244" y="87086"/>
                </a:moveTo>
                <a:cubicBezTo>
                  <a:pt x="1912780" y="102508"/>
                  <a:pt x="1912099" y="100685"/>
                  <a:pt x="1919130" y="185058"/>
                </a:cubicBezTo>
                <a:cubicBezTo>
                  <a:pt x="1922608" y="226799"/>
                  <a:pt x="1926387" y="268515"/>
                  <a:pt x="1930015" y="310243"/>
                </a:cubicBezTo>
                <a:cubicBezTo>
                  <a:pt x="1926387" y="368300"/>
                  <a:pt x="1923375" y="426399"/>
                  <a:pt x="1919130" y="484415"/>
                </a:cubicBezTo>
                <a:cubicBezTo>
                  <a:pt x="1917931" y="500800"/>
                  <a:pt x="1917381" y="517392"/>
                  <a:pt x="1913687" y="533400"/>
                </a:cubicBezTo>
                <a:cubicBezTo>
                  <a:pt x="1911862" y="541306"/>
                  <a:pt x="1906430" y="547915"/>
                  <a:pt x="1902801" y="555172"/>
                </a:cubicBezTo>
                <a:cubicBezTo>
                  <a:pt x="1901832" y="560016"/>
                  <a:pt x="1894797" y="597432"/>
                  <a:pt x="1891915" y="604158"/>
                </a:cubicBezTo>
                <a:cubicBezTo>
                  <a:pt x="1889338" y="610170"/>
                  <a:pt x="1884832" y="615163"/>
                  <a:pt x="1881030" y="620486"/>
                </a:cubicBezTo>
                <a:cubicBezTo>
                  <a:pt x="1875757" y="627868"/>
                  <a:pt x="1871670" y="636451"/>
                  <a:pt x="1864701" y="642258"/>
                </a:cubicBezTo>
                <a:cubicBezTo>
                  <a:pt x="1860293" y="645931"/>
                  <a:pt x="1853815" y="645886"/>
                  <a:pt x="1848372" y="647700"/>
                </a:cubicBezTo>
                <a:cubicBezTo>
                  <a:pt x="1844744" y="658586"/>
                  <a:pt x="1845601" y="672244"/>
                  <a:pt x="1837487" y="680358"/>
                </a:cubicBezTo>
                <a:cubicBezTo>
                  <a:pt x="1832044" y="685801"/>
                  <a:pt x="1826086" y="690773"/>
                  <a:pt x="1821158" y="696686"/>
                </a:cubicBezTo>
                <a:cubicBezTo>
                  <a:pt x="1783262" y="742160"/>
                  <a:pt x="1841654" y="681633"/>
                  <a:pt x="1793944" y="729343"/>
                </a:cubicBezTo>
                <a:cubicBezTo>
                  <a:pt x="1792765" y="734058"/>
                  <a:pt x="1786529" y="761368"/>
                  <a:pt x="1783058" y="767443"/>
                </a:cubicBezTo>
                <a:cubicBezTo>
                  <a:pt x="1778557" y="775319"/>
                  <a:pt x="1772003" y="781833"/>
                  <a:pt x="1766730" y="789215"/>
                </a:cubicBezTo>
                <a:cubicBezTo>
                  <a:pt x="1762928" y="794538"/>
                  <a:pt x="1759473" y="800100"/>
                  <a:pt x="1755844" y="805543"/>
                </a:cubicBezTo>
                <a:cubicBezTo>
                  <a:pt x="1743371" y="855432"/>
                  <a:pt x="1753257" y="836638"/>
                  <a:pt x="1734072" y="865415"/>
                </a:cubicBezTo>
                <a:cubicBezTo>
                  <a:pt x="1721313" y="903697"/>
                  <a:pt x="1737916" y="856448"/>
                  <a:pt x="1717744" y="903515"/>
                </a:cubicBezTo>
                <a:cubicBezTo>
                  <a:pt x="1715484" y="908788"/>
                  <a:pt x="1714561" y="914570"/>
                  <a:pt x="1712301" y="919843"/>
                </a:cubicBezTo>
                <a:cubicBezTo>
                  <a:pt x="1709105" y="927301"/>
                  <a:pt x="1704611" y="934157"/>
                  <a:pt x="1701415" y="941615"/>
                </a:cubicBezTo>
                <a:cubicBezTo>
                  <a:pt x="1699155" y="946888"/>
                  <a:pt x="1697548" y="952427"/>
                  <a:pt x="1695972" y="957943"/>
                </a:cubicBezTo>
                <a:cubicBezTo>
                  <a:pt x="1693917" y="965136"/>
                  <a:pt x="1693477" y="972839"/>
                  <a:pt x="1690530" y="979715"/>
                </a:cubicBezTo>
                <a:cubicBezTo>
                  <a:pt x="1687953" y="985728"/>
                  <a:pt x="1683273" y="990600"/>
                  <a:pt x="1679644" y="996043"/>
                </a:cubicBezTo>
                <a:cubicBezTo>
                  <a:pt x="1674201" y="1012372"/>
                  <a:pt x="1667490" y="1028331"/>
                  <a:pt x="1663315" y="1045029"/>
                </a:cubicBezTo>
                <a:cubicBezTo>
                  <a:pt x="1657113" y="1069834"/>
                  <a:pt x="1655610" y="1076875"/>
                  <a:pt x="1646987" y="1104900"/>
                </a:cubicBezTo>
                <a:cubicBezTo>
                  <a:pt x="1643613" y="1115867"/>
                  <a:pt x="1642466" y="1128011"/>
                  <a:pt x="1636101" y="1137558"/>
                </a:cubicBezTo>
                <a:lnTo>
                  <a:pt x="1625215" y="1153886"/>
                </a:lnTo>
                <a:cubicBezTo>
                  <a:pt x="1623401" y="1159329"/>
                  <a:pt x="1623356" y="1165735"/>
                  <a:pt x="1619772" y="1170215"/>
                </a:cubicBezTo>
                <a:cubicBezTo>
                  <a:pt x="1615686" y="1175323"/>
                  <a:pt x="1608469" y="1176912"/>
                  <a:pt x="1603444" y="1181100"/>
                </a:cubicBezTo>
                <a:cubicBezTo>
                  <a:pt x="1597531" y="1186028"/>
                  <a:pt x="1592558" y="1191986"/>
                  <a:pt x="1587115" y="1197429"/>
                </a:cubicBezTo>
                <a:cubicBezTo>
                  <a:pt x="1585301" y="1202872"/>
                  <a:pt x="1585256" y="1209278"/>
                  <a:pt x="1581672" y="1213758"/>
                </a:cubicBezTo>
                <a:cubicBezTo>
                  <a:pt x="1573999" y="1223349"/>
                  <a:pt x="1559771" y="1226501"/>
                  <a:pt x="1549015" y="1230086"/>
                </a:cubicBezTo>
                <a:cubicBezTo>
                  <a:pt x="1543572" y="1235529"/>
                  <a:pt x="1539370" y="1242596"/>
                  <a:pt x="1532687" y="1246415"/>
                </a:cubicBezTo>
                <a:cubicBezTo>
                  <a:pt x="1526192" y="1250127"/>
                  <a:pt x="1517919" y="1249231"/>
                  <a:pt x="1510915" y="1251858"/>
                </a:cubicBezTo>
                <a:cubicBezTo>
                  <a:pt x="1459407" y="1271173"/>
                  <a:pt x="1521571" y="1256257"/>
                  <a:pt x="1461930" y="1268186"/>
                </a:cubicBezTo>
                <a:cubicBezTo>
                  <a:pt x="1454673" y="1271815"/>
                  <a:pt x="1447930" y="1276740"/>
                  <a:pt x="1440158" y="1279072"/>
                </a:cubicBezTo>
                <a:cubicBezTo>
                  <a:pt x="1433292" y="1281132"/>
                  <a:pt x="1373733" y="1289339"/>
                  <a:pt x="1369401" y="1289958"/>
                </a:cubicBezTo>
                <a:cubicBezTo>
                  <a:pt x="1362144" y="1293586"/>
                  <a:pt x="1355088" y="1297647"/>
                  <a:pt x="1347630" y="1300843"/>
                </a:cubicBezTo>
                <a:cubicBezTo>
                  <a:pt x="1342356" y="1303103"/>
                  <a:pt x="1336433" y="1303720"/>
                  <a:pt x="1331301" y="1306286"/>
                </a:cubicBezTo>
                <a:cubicBezTo>
                  <a:pt x="1325450" y="1309212"/>
                  <a:pt x="1320823" y="1314246"/>
                  <a:pt x="1314972" y="1317172"/>
                </a:cubicBezTo>
                <a:cubicBezTo>
                  <a:pt x="1301813" y="1323752"/>
                  <a:pt x="1290824" y="1322826"/>
                  <a:pt x="1276872" y="1328058"/>
                </a:cubicBezTo>
                <a:cubicBezTo>
                  <a:pt x="1269275" y="1330907"/>
                  <a:pt x="1262559" y="1335747"/>
                  <a:pt x="1255101" y="1338943"/>
                </a:cubicBezTo>
                <a:cubicBezTo>
                  <a:pt x="1249827" y="1341203"/>
                  <a:pt x="1244215" y="1342572"/>
                  <a:pt x="1238772" y="1344386"/>
                </a:cubicBezTo>
                <a:cubicBezTo>
                  <a:pt x="1233329" y="1348015"/>
                  <a:pt x="1228295" y="1352347"/>
                  <a:pt x="1222444" y="1355272"/>
                </a:cubicBezTo>
                <a:cubicBezTo>
                  <a:pt x="1217312" y="1357838"/>
                  <a:pt x="1211097" y="1357868"/>
                  <a:pt x="1206115" y="1360715"/>
                </a:cubicBezTo>
                <a:cubicBezTo>
                  <a:pt x="1159982" y="1387076"/>
                  <a:pt x="1205455" y="1370006"/>
                  <a:pt x="1168015" y="1382486"/>
                </a:cubicBezTo>
                <a:cubicBezTo>
                  <a:pt x="1162572" y="1386115"/>
                  <a:pt x="1157010" y="1389570"/>
                  <a:pt x="1151687" y="1393372"/>
                </a:cubicBezTo>
                <a:cubicBezTo>
                  <a:pt x="1144305" y="1398645"/>
                  <a:pt x="1137791" y="1405199"/>
                  <a:pt x="1129915" y="1409700"/>
                </a:cubicBezTo>
                <a:cubicBezTo>
                  <a:pt x="1124934" y="1412546"/>
                  <a:pt x="1119030" y="1413329"/>
                  <a:pt x="1113587" y="1415143"/>
                </a:cubicBezTo>
                <a:cubicBezTo>
                  <a:pt x="1108144" y="1420586"/>
                  <a:pt x="1102186" y="1425559"/>
                  <a:pt x="1097258" y="1431472"/>
                </a:cubicBezTo>
                <a:cubicBezTo>
                  <a:pt x="1093070" y="1436497"/>
                  <a:pt x="1091480" y="1443714"/>
                  <a:pt x="1086372" y="1447800"/>
                </a:cubicBezTo>
                <a:cubicBezTo>
                  <a:pt x="1081892" y="1451384"/>
                  <a:pt x="1075487" y="1451429"/>
                  <a:pt x="1070044" y="1453243"/>
                </a:cubicBezTo>
                <a:cubicBezTo>
                  <a:pt x="1066415" y="1458686"/>
                  <a:pt x="1061815" y="1463594"/>
                  <a:pt x="1059158" y="1469572"/>
                </a:cubicBezTo>
                <a:cubicBezTo>
                  <a:pt x="1054498" y="1480058"/>
                  <a:pt x="1056385" y="1494115"/>
                  <a:pt x="1048272" y="1502229"/>
                </a:cubicBezTo>
                <a:cubicBezTo>
                  <a:pt x="1042829" y="1507672"/>
                  <a:pt x="1036953" y="1512714"/>
                  <a:pt x="1031944" y="1518558"/>
                </a:cubicBezTo>
                <a:cubicBezTo>
                  <a:pt x="1021809" y="1530382"/>
                  <a:pt x="1013350" y="1543727"/>
                  <a:pt x="1004730" y="1556658"/>
                </a:cubicBezTo>
                <a:cubicBezTo>
                  <a:pt x="1002916" y="1569358"/>
                  <a:pt x="1001803" y="1582178"/>
                  <a:pt x="999287" y="1594758"/>
                </a:cubicBezTo>
                <a:cubicBezTo>
                  <a:pt x="998162" y="1600384"/>
                  <a:pt x="995493" y="1605591"/>
                  <a:pt x="993844" y="1611086"/>
                </a:cubicBezTo>
                <a:cubicBezTo>
                  <a:pt x="990049" y="1623737"/>
                  <a:pt x="985726" y="1636271"/>
                  <a:pt x="982958" y="1649186"/>
                </a:cubicBezTo>
                <a:cubicBezTo>
                  <a:pt x="980270" y="1661730"/>
                  <a:pt x="979329" y="1674586"/>
                  <a:pt x="977515" y="1687286"/>
                </a:cubicBezTo>
                <a:cubicBezTo>
                  <a:pt x="973887" y="1919515"/>
                  <a:pt x="971501" y="2151766"/>
                  <a:pt x="966630" y="2383972"/>
                </a:cubicBezTo>
                <a:cubicBezTo>
                  <a:pt x="961615" y="2623008"/>
                  <a:pt x="953113" y="2239550"/>
                  <a:pt x="966630" y="2618015"/>
                </a:cubicBezTo>
                <a:cubicBezTo>
                  <a:pt x="961986" y="2734102"/>
                  <a:pt x="986214" y="2720138"/>
                  <a:pt x="950301" y="2770415"/>
                </a:cubicBezTo>
                <a:cubicBezTo>
                  <a:pt x="945028" y="2777797"/>
                  <a:pt x="939415" y="2784929"/>
                  <a:pt x="933972" y="2792186"/>
                </a:cubicBezTo>
                <a:cubicBezTo>
                  <a:pt x="920296" y="2833223"/>
                  <a:pt x="938743" y="2782646"/>
                  <a:pt x="917644" y="2824843"/>
                </a:cubicBezTo>
                <a:cubicBezTo>
                  <a:pt x="915078" y="2829975"/>
                  <a:pt x="915384" y="2836398"/>
                  <a:pt x="912201" y="2841172"/>
                </a:cubicBezTo>
                <a:cubicBezTo>
                  <a:pt x="907931" y="2847577"/>
                  <a:pt x="900881" y="2851656"/>
                  <a:pt x="895872" y="2857500"/>
                </a:cubicBezTo>
                <a:cubicBezTo>
                  <a:pt x="889968" y="2864388"/>
                  <a:pt x="884987" y="2872015"/>
                  <a:pt x="879544" y="2879272"/>
                </a:cubicBezTo>
                <a:cubicBezTo>
                  <a:pt x="865862" y="2920316"/>
                  <a:pt x="885910" y="2871311"/>
                  <a:pt x="857772" y="2906486"/>
                </a:cubicBezTo>
                <a:cubicBezTo>
                  <a:pt x="854188" y="2910966"/>
                  <a:pt x="855852" y="2918286"/>
                  <a:pt x="852330" y="2922815"/>
                </a:cubicBezTo>
                <a:cubicBezTo>
                  <a:pt x="826631" y="2955856"/>
                  <a:pt x="830172" y="2951972"/>
                  <a:pt x="803344" y="2960915"/>
                </a:cubicBezTo>
                <a:cubicBezTo>
                  <a:pt x="801530" y="2966358"/>
                  <a:pt x="801485" y="2972763"/>
                  <a:pt x="797901" y="2977243"/>
                </a:cubicBezTo>
                <a:cubicBezTo>
                  <a:pt x="793814" y="2982351"/>
                  <a:pt x="786597" y="2983941"/>
                  <a:pt x="781572" y="2988129"/>
                </a:cubicBezTo>
                <a:cubicBezTo>
                  <a:pt x="754392" y="3010780"/>
                  <a:pt x="777611" y="3000336"/>
                  <a:pt x="748915" y="3009900"/>
                </a:cubicBezTo>
                <a:cubicBezTo>
                  <a:pt x="710921" y="3047897"/>
                  <a:pt x="753015" y="3010668"/>
                  <a:pt x="716258" y="3031672"/>
                </a:cubicBezTo>
                <a:cubicBezTo>
                  <a:pt x="708382" y="3036173"/>
                  <a:pt x="702363" y="3043499"/>
                  <a:pt x="694487" y="3048000"/>
                </a:cubicBezTo>
                <a:cubicBezTo>
                  <a:pt x="689505" y="3050847"/>
                  <a:pt x="683530" y="3051428"/>
                  <a:pt x="678158" y="3053443"/>
                </a:cubicBezTo>
                <a:cubicBezTo>
                  <a:pt x="626092" y="3072968"/>
                  <a:pt x="671679" y="3057417"/>
                  <a:pt x="634615" y="3069772"/>
                </a:cubicBezTo>
                <a:cubicBezTo>
                  <a:pt x="629172" y="3073401"/>
                  <a:pt x="624828" y="3080658"/>
                  <a:pt x="618287" y="3080658"/>
                </a:cubicBezTo>
                <a:cubicBezTo>
                  <a:pt x="571032" y="3080658"/>
                  <a:pt x="547499" y="3073847"/>
                  <a:pt x="509430" y="3064329"/>
                </a:cubicBezTo>
                <a:cubicBezTo>
                  <a:pt x="498544" y="3057072"/>
                  <a:pt x="484029" y="3053444"/>
                  <a:pt x="476772" y="3042558"/>
                </a:cubicBezTo>
                <a:cubicBezTo>
                  <a:pt x="467096" y="3028042"/>
                  <a:pt x="464066" y="3021184"/>
                  <a:pt x="449558" y="3009900"/>
                </a:cubicBezTo>
                <a:cubicBezTo>
                  <a:pt x="439231" y="3001868"/>
                  <a:pt x="426152" y="2997380"/>
                  <a:pt x="416901" y="2988129"/>
                </a:cubicBezTo>
                <a:lnTo>
                  <a:pt x="367915" y="2939143"/>
                </a:lnTo>
                <a:cubicBezTo>
                  <a:pt x="362472" y="2933700"/>
                  <a:pt x="355857" y="2929219"/>
                  <a:pt x="351587" y="2922815"/>
                </a:cubicBezTo>
                <a:cubicBezTo>
                  <a:pt x="344330" y="2911929"/>
                  <a:pt x="337847" y="2900485"/>
                  <a:pt x="329815" y="2890158"/>
                </a:cubicBezTo>
                <a:cubicBezTo>
                  <a:pt x="325089" y="2884082"/>
                  <a:pt x="318496" y="2879673"/>
                  <a:pt x="313487" y="2873829"/>
                </a:cubicBezTo>
                <a:cubicBezTo>
                  <a:pt x="307583" y="2866941"/>
                  <a:pt x="302601" y="2859315"/>
                  <a:pt x="297158" y="2852058"/>
                </a:cubicBezTo>
                <a:cubicBezTo>
                  <a:pt x="280164" y="2801077"/>
                  <a:pt x="308003" y="2876479"/>
                  <a:pt x="275387" y="2819400"/>
                </a:cubicBezTo>
                <a:cubicBezTo>
                  <a:pt x="257699" y="2788445"/>
                  <a:pt x="285365" y="2802769"/>
                  <a:pt x="253615" y="2792186"/>
                </a:cubicBezTo>
                <a:cubicBezTo>
                  <a:pt x="248172" y="2786743"/>
                  <a:pt x="242296" y="2781702"/>
                  <a:pt x="237287" y="2775858"/>
                </a:cubicBezTo>
                <a:cubicBezTo>
                  <a:pt x="231383" y="2768970"/>
                  <a:pt x="227373" y="2760501"/>
                  <a:pt x="220958" y="2754086"/>
                </a:cubicBezTo>
                <a:cubicBezTo>
                  <a:pt x="216333" y="2749460"/>
                  <a:pt x="210073" y="2746829"/>
                  <a:pt x="204630" y="2743200"/>
                </a:cubicBezTo>
                <a:cubicBezTo>
                  <a:pt x="202816" y="2737757"/>
                  <a:pt x="202369" y="2731646"/>
                  <a:pt x="199187" y="2726872"/>
                </a:cubicBezTo>
                <a:cubicBezTo>
                  <a:pt x="190804" y="2714299"/>
                  <a:pt x="178580" y="2707691"/>
                  <a:pt x="166530" y="2699658"/>
                </a:cubicBezTo>
                <a:cubicBezTo>
                  <a:pt x="161075" y="2683293"/>
                  <a:pt x="161925" y="2681068"/>
                  <a:pt x="150201" y="2667000"/>
                </a:cubicBezTo>
                <a:cubicBezTo>
                  <a:pt x="145273" y="2661087"/>
                  <a:pt x="138800" y="2656585"/>
                  <a:pt x="133872" y="2650672"/>
                </a:cubicBezTo>
                <a:cubicBezTo>
                  <a:pt x="129684" y="2645647"/>
                  <a:pt x="127003" y="2639507"/>
                  <a:pt x="122987" y="2634343"/>
                </a:cubicBezTo>
                <a:cubicBezTo>
                  <a:pt x="100492" y="2605421"/>
                  <a:pt x="100551" y="2606465"/>
                  <a:pt x="79444" y="2585358"/>
                </a:cubicBezTo>
                <a:cubicBezTo>
                  <a:pt x="75017" y="2572077"/>
                  <a:pt x="73666" y="2563251"/>
                  <a:pt x="63115" y="2552700"/>
                </a:cubicBezTo>
                <a:cubicBezTo>
                  <a:pt x="58490" y="2548075"/>
                  <a:pt x="52230" y="2545443"/>
                  <a:pt x="46787" y="2541815"/>
                </a:cubicBezTo>
                <a:cubicBezTo>
                  <a:pt x="45818" y="2536971"/>
                  <a:pt x="38784" y="2499556"/>
                  <a:pt x="35901" y="2492829"/>
                </a:cubicBezTo>
                <a:cubicBezTo>
                  <a:pt x="33248" y="2486639"/>
                  <a:pt x="10546" y="2457207"/>
                  <a:pt x="8687" y="2454729"/>
                </a:cubicBezTo>
                <a:cubicBezTo>
                  <a:pt x="-5054" y="2358545"/>
                  <a:pt x="-520" y="2405668"/>
                  <a:pt x="8687" y="2226129"/>
                </a:cubicBezTo>
                <a:cubicBezTo>
                  <a:pt x="9981" y="2200887"/>
                  <a:pt x="14996" y="2208068"/>
                  <a:pt x="25015" y="2188029"/>
                </a:cubicBezTo>
                <a:cubicBezTo>
                  <a:pt x="40767" y="2156523"/>
                  <a:pt x="15836" y="2186321"/>
                  <a:pt x="46787" y="2155372"/>
                </a:cubicBezTo>
                <a:cubicBezTo>
                  <a:pt x="48601" y="2148115"/>
                  <a:pt x="49283" y="2140476"/>
                  <a:pt x="52230" y="2133600"/>
                </a:cubicBezTo>
                <a:cubicBezTo>
                  <a:pt x="54807" y="2127588"/>
                  <a:pt x="59870" y="2122951"/>
                  <a:pt x="63115" y="2117272"/>
                </a:cubicBezTo>
                <a:cubicBezTo>
                  <a:pt x="67141" y="2110227"/>
                  <a:pt x="70706" y="2102915"/>
                  <a:pt x="74001" y="2095500"/>
                </a:cubicBezTo>
                <a:cubicBezTo>
                  <a:pt x="77969" y="2086572"/>
                  <a:pt x="81797" y="2077555"/>
                  <a:pt x="84887" y="2068286"/>
                </a:cubicBezTo>
                <a:cubicBezTo>
                  <a:pt x="87253" y="2061190"/>
                  <a:pt x="86810" y="2053115"/>
                  <a:pt x="90330" y="2046515"/>
                </a:cubicBezTo>
                <a:cubicBezTo>
                  <a:pt x="101462" y="2025642"/>
                  <a:pt x="128430" y="1986643"/>
                  <a:pt x="128430" y="1986643"/>
                </a:cubicBezTo>
                <a:cubicBezTo>
                  <a:pt x="132058" y="1973943"/>
                  <a:pt x="135520" y="1961194"/>
                  <a:pt x="139315" y="1948543"/>
                </a:cubicBezTo>
                <a:cubicBezTo>
                  <a:pt x="140964" y="1943048"/>
                  <a:pt x="143109" y="1937710"/>
                  <a:pt x="144758" y="1932215"/>
                </a:cubicBezTo>
                <a:cubicBezTo>
                  <a:pt x="148553" y="1919564"/>
                  <a:pt x="151849" y="1906766"/>
                  <a:pt x="155644" y="1894115"/>
                </a:cubicBezTo>
                <a:cubicBezTo>
                  <a:pt x="157293" y="1888620"/>
                  <a:pt x="158521" y="1882918"/>
                  <a:pt x="161087" y="1877786"/>
                </a:cubicBezTo>
                <a:cubicBezTo>
                  <a:pt x="164012" y="1871935"/>
                  <a:pt x="168344" y="1866901"/>
                  <a:pt x="171972" y="1861458"/>
                </a:cubicBezTo>
                <a:cubicBezTo>
                  <a:pt x="173786" y="1845129"/>
                  <a:pt x="176390" y="1828869"/>
                  <a:pt x="177415" y="1812472"/>
                </a:cubicBezTo>
                <a:cubicBezTo>
                  <a:pt x="193447" y="1555966"/>
                  <a:pt x="177468" y="1676028"/>
                  <a:pt x="193744" y="1562100"/>
                </a:cubicBezTo>
                <a:cubicBezTo>
                  <a:pt x="195558" y="1534886"/>
                  <a:pt x="195141" y="1507431"/>
                  <a:pt x="199187" y="1480458"/>
                </a:cubicBezTo>
                <a:cubicBezTo>
                  <a:pt x="200636" y="1470796"/>
                  <a:pt x="206642" y="1462391"/>
                  <a:pt x="210072" y="1453243"/>
                </a:cubicBezTo>
                <a:cubicBezTo>
                  <a:pt x="212086" y="1447871"/>
                  <a:pt x="213501" y="1442287"/>
                  <a:pt x="215515" y="1436915"/>
                </a:cubicBezTo>
                <a:cubicBezTo>
                  <a:pt x="218946" y="1427767"/>
                  <a:pt x="222970" y="1418848"/>
                  <a:pt x="226401" y="1409700"/>
                </a:cubicBezTo>
                <a:cubicBezTo>
                  <a:pt x="228415" y="1404328"/>
                  <a:pt x="228998" y="1398353"/>
                  <a:pt x="231844" y="1393372"/>
                </a:cubicBezTo>
                <a:cubicBezTo>
                  <a:pt x="236345" y="1385496"/>
                  <a:pt x="242729" y="1378857"/>
                  <a:pt x="248172" y="1371600"/>
                </a:cubicBezTo>
                <a:cubicBezTo>
                  <a:pt x="249986" y="1366157"/>
                  <a:pt x="251049" y="1360403"/>
                  <a:pt x="253615" y="1355272"/>
                </a:cubicBezTo>
                <a:cubicBezTo>
                  <a:pt x="257596" y="1347310"/>
                  <a:pt x="277129" y="1322106"/>
                  <a:pt x="280830" y="1317172"/>
                </a:cubicBezTo>
                <a:cubicBezTo>
                  <a:pt x="290829" y="1287169"/>
                  <a:pt x="279867" y="1311944"/>
                  <a:pt x="308044" y="1279072"/>
                </a:cubicBezTo>
                <a:cubicBezTo>
                  <a:pt x="353519" y="1226019"/>
                  <a:pt x="278630" y="1303043"/>
                  <a:pt x="335258" y="1246415"/>
                </a:cubicBezTo>
                <a:cubicBezTo>
                  <a:pt x="337072" y="1240972"/>
                  <a:pt x="338135" y="1235218"/>
                  <a:pt x="340701" y="1230086"/>
                </a:cubicBezTo>
                <a:cubicBezTo>
                  <a:pt x="350412" y="1210664"/>
                  <a:pt x="369824" y="1195520"/>
                  <a:pt x="384244" y="1181100"/>
                </a:cubicBezTo>
                <a:cubicBezTo>
                  <a:pt x="431959" y="1133384"/>
                  <a:pt x="373558" y="1193922"/>
                  <a:pt x="411458" y="1148443"/>
                </a:cubicBezTo>
                <a:cubicBezTo>
                  <a:pt x="438046" y="1116539"/>
                  <a:pt x="416595" y="1145691"/>
                  <a:pt x="444115" y="1121229"/>
                </a:cubicBezTo>
                <a:cubicBezTo>
                  <a:pt x="455621" y="1111001"/>
                  <a:pt x="465886" y="1099458"/>
                  <a:pt x="476772" y="1088572"/>
                </a:cubicBezTo>
                <a:lnTo>
                  <a:pt x="514872" y="1050472"/>
                </a:lnTo>
                <a:cubicBezTo>
                  <a:pt x="525758" y="1039586"/>
                  <a:pt x="538991" y="1030625"/>
                  <a:pt x="547530" y="1017815"/>
                </a:cubicBezTo>
                <a:cubicBezTo>
                  <a:pt x="557208" y="1003297"/>
                  <a:pt x="560234" y="996443"/>
                  <a:pt x="574744" y="985158"/>
                </a:cubicBezTo>
                <a:cubicBezTo>
                  <a:pt x="585071" y="977126"/>
                  <a:pt x="596182" y="970117"/>
                  <a:pt x="607401" y="963386"/>
                </a:cubicBezTo>
                <a:cubicBezTo>
                  <a:pt x="616472" y="957943"/>
                  <a:pt x="626152" y="953405"/>
                  <a:pt x="634615" y="947058"/>
                </a:cubicBezTo>
                <a:cubicBezTo>
                  <a:pt x="646124" y="938426"/>
                  <a:pt x="665807" y="912726"/>
                  <a:pt x="672715" y="903515"/>
                </a:cubicBezTo>
                <a:cubicBezTo>
                  <a:pt x="676640" y="898282"/>
                  <a:pt x="678975" y="891812"/>
                  <a:pt x="683601" y="887186"/>
                </a:cubicBezTo>
                <a:cubicBezTo>
                  <a:pt x="690351" y="880436"/>
                  <a:pt x="712431" y="866152"/>
                  <a:pt x="721701" y="859972"/>
                </a:cubicBezTo>
                <a:cubicBezTo>
                  <a:pt x="725330" y="852715"/>
                  <a:pt x="726850" y="843937"/>
                  <a:pt x="732587" y="838200"/>
                </a:cubicBezTo>
                <a:cubicBezTo>
                  <a:pt x="736644" y="834143"/>
                  <a:pt x="744858" y="836815"/>
                  <a:pt x="748915" y="832758"/>
                </a:cubicBezTo>
                <a:cubicBezTo>
                  <a:pt x="782545" y="799128"/>
                  <a:pt x="737836" y="818308"/>
                  <a:pt x="776130" y="805543"/>
                </a:cubicBezTo>
                <a:lnTo>
                  <a:pt x="825115" y="756558"/>
                </a:lnTo>
                <a:lnTo>
                  <a:pt x="857772" y="723900"/>
                </a:lnTo>
                <a:cubicBezTo>
                  <a:pt x="867337" y="695206"/>
                  <a:pt x="856893" y="718423"/>
                  <a:pt x="879544" y="691243"/>
                </a:cubicBezTo>
                <a:cubicBezTo>
                  <a:pt x="917441" y="645768"/>
                  <a:pt x="859045" y="706302"/>
                  <a:pt x="906758" y="658586"/>
                </a:cubicBezTo>
                <a:cubicBezTo>
                  <a:pt x="917069" y="627654"/>
                  <a:pt x="908145" y="646313"/>
                  <a:pt x="944858" y="609600"/>
                </a:cubicBezTo>
                <a:cubicBezTo>
                  <a:pt x="965809" y="588649"/>
                  <a:pt x="954786" y="597540"/>
                  <a:pt x="977515" y="582386"/>
                </a:cubicBezTo>
                <a:cubicBezTo>
                  <a:pt x="992269" y="560256"/>
                  <a:pt x="990146" y="561128"/>
                  <a:pt x="1015615" y="538843"/>
                </a:cubicBezTo>
                <a:cubicBezTo>
                  <a:pt x="1020538" y="534535"/>
                  <a:pt x="1026501" y="531586"/>
                  <a:pt x="1031944" y="527958"/>
                </a:cubicBezTo>
                <a:cubicBezTo>
                  <a:pt x="1055639" y="492416"/>
                  <a:pt x="1038207" y="516251"/>
                  <a:pt x="1091815" y="462643"/>
                </a:cubicBezTo>
                <a:lnTo>
                  <a:pt x="1124472" y="429986"/>
                </a:lnTo>
                <a:lnTo>
                  <a:pt x="1146244" y="408215"/>
                </a:lnTo>
                <a:lnTo>
                  <a:pt x="1162572" y="391886"/>
                </a:lnTo>
                <a:cubicBezTo>
                  <a:pt x="1164386" y="386443"/>
                  <a:pt x="1164833" y="380332"/>
                  <a:pt x="1168015" y="375558"/>
                </a:cubicBezTo>
                <a:cubicBezTo>
                  <a:pt x="1176397" y="362986"/>
                  <a:pt x="1188624" y="356376"/>
                  <a:pt x="1200672" y="348343"/>
                </a:cubicBezTo>
                <a:cubicBezTo>
                  <a:pt x="1212348" y="313318"/>
                  <a:pt x="1196962" y="351360"/>
                  <a:pt x="1222444" y="315686"/>
                </a:cubicBezTo>
                <a:cubicBezTo>
                  <a:pt x="1227160" y="309084"/>
                  <a:pt x="1230134" y="301373"/>
                  <a:pt x="1233330" y="293915"/>
                </a:cubicBezTo>
                <a:cubicBezTo>
                  <a:pt x="1235590" y="288642"/>
                  <a:pt x="1235590" y="282360"/>
                  <a:pt x="1238772" y="277586"/>
                </a:cubicBezTo>
                <a:cubicBezTo>
                  <a:pt x="1243042" y="271181"/>
                  <a:pt x="1249658" y="266701"/>
                  <a:pt x="1255101" y="261258"/>
                </a:cubicBezTo>
                <a:cubicBezTo>
                  <a:pt x="1260544" y="248558"/>
                  <a:pt x="1266299" y="235987"/>
                  <a:pt x="1271430" y="223158"/>
                </a:cubicBezTo>
                <a:cubicBezTo>
                  <a:pt x="1280557" y="200339"/>
                  <a:pt x="1274718" y="198099"/>
                  <a:pt x="1298644" y="174172"/>
                </a:cubicBezTo>
                <a:cubicBezTo>
                  <a:pt x="1304087" y="168729"/>
                  <a:pt x="1309059" y="162771"/>
                  <a:pt x="1314972" y="157843"/>
                </a:cubicBezTo>
                <a:cubicBezTo>
                  <a:pt x="1319997" y="153655"/>
                  <a:pt x="1326412" y="151304"/>
                  <a:pt x="1331301" y="146958"/>
                </a:cubicBezTo>
                <a:cubicBezTo>
                  <a:pt x="1342807" y="136730"/>
                  <a:pt x="1353072" y="125186"/>
                  <a:pt x="1363958" y="114300"/>
                </a:cubicBezTo>
                <a:lnTo>
                  <a:pt x="1396615" y="81643"/>
                </a:lnTo>
                <a:cubicBezTo>
                  <a:pt x="1400244" y="76200"/>
                  <a:pt x="1402393" y="69401"/>
                  <a:pt x="1407501" y="65315"/>
                </a:cubicBezTo>
                <a:cubicBezTo>
                  <a:pt x="1411981" y="61731"/>
                  <a:pt x="1418387" y="61686"/>
                  <a:pt x="1423830" y="59872"/>
                </a:cubicBezTo>
                <a:cubicBezTo>
                  <a:pt x="1429273" y="54429"/>
                  <a:pt x="1435888" y="49948"/>
                  <a:pt x="1440158" y="43543"/>
                </a:cubicBezTo>
                <a:cubicBezTo>
                  <a:pt x="1443340" y="38769"/>
                  <a:pt x="1441544" y="31272"/>
                  <a:pt x="1445601" y="27215"/>
                </a:cubicBezTo>
                <a:cubicBezTo>
                  <a:pt x="1449658" y="23158"/>
                  <a:pt x="1456487" y="23586"/>
                  <a:pt x="1461930" y="21772"/>
                </a:cubicBezTo>
                <a:cubicBezTo>
                  <a:pt x="1467373" y="18143"/>
                  <a:pt x="1472407" y="13811"/>
                  <a:pt x="1478258" y="10886"/>
                </a:cubicBezTo>
                <a:cubicBezTo>
                  <a:pt x="1486065" y="6982"/>
                  <a:pt x="1509384" y="1744"/>
                  <a:pt x="1516358" y="0"/>
                </a:cubicBezTo>
                <a:cubicBezTo>
                  <a:pt x="1543467" y="4518"/>
                  <a:pt x="1573435" y="8124"/>
                  <a:pt x="1598001" y="21772"/>
                </a:cubicBezTo>
                <a:cubicBezTo>
                  <a:pt x="1605931" y="26177"/>
                  <a:pt x="1611896" y="33599"/>
                  <a:pt x="1619772" y="38100"/>
                </a:cubicBezTo>
                <a:cubicBezTo>
                  <a:pt x="1624754" y="40947"/>
                  <a:pt x="1630729" y="41528"/>
                  <a:pt x="1636101" y="43543"/>
                </a:cubicBezTo>
                <a:cubicBezTo>
                  <a:pt x="1645249" y="46974"/>
                  <a:pt x="1653837" y="52059"/>
                  <a:pt x="1663315" y="54429"/>
                </a:cubicBezTo>
                <a:cubicBezTo>
                  <a:pt x="1675761" y="57541"/>
                  <a:pt x="1688735" y="57921"/>
                  <a:pt x="1701415" y="59872"/>
                </a:cubicBezTo>
                <a:cubicBezTo>
                  <a:pt x="1712322" y="61550"/>
                  <a:pt x="1723186" y="63501"/>
                  <a:pt x="1734072" y="65315"/>
                </a:cubicBezTo>
                <a:cubicBezTo>
                  <a:pt x="1771198" y="83876"/>
                  <a:pt x="1746445" y="74637"/>
                  <a:pt x="1804830" y="81643"/>
                </a:cubicBezTo>
                <a:lnTo>
                  <a:pt x="1891915" y="92529"/>
                </a:lnTo>
                <a:cubicBezTo>
                  <a:pt x="1898342" y="118236"/>
                  <a:pt x="1903708" y="71664"/>
                  <a:pt x="1908244" y="87086"/>
                </a:cubicBezTo>
                <a:close/>
              </a:path>
            </a:pathLst>
          </a:cu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36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043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0F12073-480D-4DB7-9691-68CAEBC040B1}"/>
              </a:ext>
            </a:extLst>
          </p:cNvPr>
          <p:cNvPicPr>
            <a:picLocks noChangeAspect="1"/>
          </p:cNvPicPr>
          <p:nvPr/>
        </p:nvPicPr>
        <p:blipFill>
          <a:blip r:embed="rId3"/>
          <a:stretch>
            <a:fillRect/>
          </a:stretch>
        </p:blipFill>
        <p:spPr>
          <a:xfrm>
            <a:off x="683568" y="4077072"/>
            <a:ext cx="4870550" cy="2272924"/>
          </a:xfrm>
          <a:prstGeom prst="rect">
            <a:avLst/>
          </a:prstGeom>
        </p:spPr>
      </p:pic>
      <p:graphicFrame>
        <p:nvGraphicFramePr>
          <p:cNvPr id="2" name="Object 8"/>
          <p:cNvGraphicFramePr>
            <a:graphicFrameLocks noChangeAspect="1"/>
          </p:cNvGraphicFramePr>
          <p:nvPr>
            <p:extLst/>
          </p:nvPr>
        </p:nvGraphicFramePr>
        <p:xfrm>
          <a:off x="323528" y="682515"/>
          <a:ext cx="4419600" cy="3230563"/>
        </p:xfrm>
        <a:graphic>
          <a:graphicData uri="http://schemas.openxmlformats.org/presentationml/2006/ole">
            <mc:AlternateContent xmlns:mc="http://schemas.openxmlformats.org/markup-compatibility/2006">
              <mc:Choice xmlns:v="urn:schemas-microsoft-com:vml" Requires="v">
                <p:oleObj spid="_x0000_s160929" name="Bitmap Image" r:id="rId4" imgW="3115110" imgH="2276793" progId="Paint.Picture">
                  <p:embed/>
                </p:oleObj>
              </mc:Choice>
              <mc:Fallback>
                <p:oleObj name="Bitmap Image" r:id="rId4" imgW="3115110" imgH="2276793" progId="Paint.Picture">
                  <p:embed/>
                  <p:pic>
                    <p:nvPicPr>
                      <p:cNvPr id="2"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682515"/>
                        <a:ext cx="4419600" cy="323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4"/>
          <p:cNvSpPr>
            <a:spLocks noChangeArrowheads="1"/>
          </p:cNvSpPr>
          <p:nvPr/>
        </p:nvSpPr>
        <p:spPr bwMode="auto">
          <a:xfrm>
            <a:off x="323528" y="193425"/>
            <a:ext cx="20649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algn="ctr" eaLnBrk="1" hangingPunct="1"/>
            <a:r>
              <a:rPr lang="tr-TR" altLang="en-US" sz="2400" dirty="0" err="1">
                <a:solidFill>
                  <a:srgbClr val="FF0000"/>
                </a:solidFill>
                <a:latin typeface="Comic Sans MS" panose="030F0702030302020204" pitchFamily="66" charset="0"/>
              </a:rPr>
              <a:t>Early</a:t>
            </a:r>
            <a:r>
              <a:rPr lang="tr-TR" altLang="en-US" sz="2400" dirty="0">
                <a:solidFill>
                  <a:srgbClr val="FF0000"/>
                </a:solidFill>
                <a:latin typeface="Comic Sans MS" panose="030F0702030302020204" pitchFamily="66" charset="0"/>
              </a:rPr>
              <a:t> </a:t>
            </a:r>
            <a:r>
              <a:rPr lang="tr-TR" altLang="en-US" sz="2400" dirty="0" err="1">
                <a:solidFill>
                  <a:srgbClr val="FF0000"/>
                </a:solidFill>
                <a:latin typeface="Comic Sans MS" panose="030F0702030302020204" pitchFamily="66" charset="0"/>
              </a:rPr>
              <a:t>Effect</a:t>
            </a:r>
            <a:endParaRPr lang="en-US" altLang="en-US" sz="2400" dirty="0">
              <a:solidFill>
                <a:srgbClr val="FF0000"/>
              </a:solidFill>
              <a:latin typeface="Comic Sans MS" panose="030F0702030302020204" pitchFamily="66" charset="0"/>
            </a:endParaRPr>
          </a:p>
        </p:txBody>
      </p:sp>
      <p:sp>
        <p:nvSpPr>
          <p:cNvPr id="7" name="Rectangle 2"/>
          <p:cNvSpPr txBox="1">
            <a:spLocks noChangeArrowheads="1"/>
          </p:cNvSpPr>
          <p:nvPr/>
        </p:nvSpPr>
        <p:spPr bwMode="auto">
          <a:xfrm>
            <a:off x="2699792" y="151616"/>
            <a:ext cx="3744416" cy="545282"/>
          </a:xfrm>
          <a:prstGeom prst="wedgeRoundRectCallout">
            <a:avLst>
              <a:gd name="adj1" fmla="val -66658"/>
              <a:gd name="adj2" fmla="val 185365"/>
              <a:gd name="adj3" fmla="val 16667"/>
            </a:avLst>
          </a:prstGeom>
          <a:solidFill>
            <a:schemeClr val="bg1"/>
          </a:solidFill>
          <a:ln w="28575">
            <a:solidFill>
              <a:schemeClr val="tx1"/>
            </a:solidFill>
            <a:prstDash val="dash"/>
          </a:ln>
          <a:effectLs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indent="-2462213" algn="l" eaLnBrk="1" hangingPunct="1"/>
            <a:r>
              <a:rPr lang="tr-TR" altLang="en-US" sz="2000" kern="0" dirty="0" err="1"/>
              <a:t>Ideal</a:t>
            </a:r>
            <a:r>
              <a:rPr lang="tr-TR" altLang="en-US" sz="2000" kern="0" dirty="0"/>
              <a:t>: </a:t>
            </a:r>
            <a:r>
              <a:rPr lang="tr-TR" altLang="en-US" sz="2000" kern="0" dirty="0" err="1"/>
              <a:t>Slope</a:t>
            </a:r>
            <a:r>
              <a:rPr lang="tr-TR" altLang="en-US" sz="2000" kern="0" dirty="0"/>
              <a:t> is </a:t>
            </a:r>
            <a:r>
              <a:rPr lang="tr-TR" altLang="en-US" sz="2000" kern="0" dirty="0" err="1"/>
              <a:t>zero</a:t>
            </a:r>
            <a:endParaRPr lang="th-TH" altLang="en-US" sz="2000" kern="0" dirty="0"/>
          </a:p>
        </p:txBody>
      </p:sp>
      <p:sp>
        <p:nvSpPr>
          <p:cNvPr id="8" name="Rectangle 2"/>
          <p:cNvSpPr txBox="1">
            <a:spLocks noChangeArrowheads="1"/>
          </p:cNvSpPr>
          <p:nvPr/>
        </p:nvSpPr>
        <p:spPr bwMode="auto">
          <a:xfrm>
            <a:off x="6095578" y="4298919"/>
            <a:ext cx="2868910" cy="1146305"/>
          </a:xfrm>
          <a:prstGeom prst="wedgeRoundRectCallout">
            <a:avLst>
              <a:gd name="adj1" fmla="val -78419"/>
              <a:gd name="adj2" fmla="val 9634"/>
              <a:gd name="adj3" fmla="val 16667"/>
            </a:avLst>
          </a:prstGeom>
          <a:solidFill>
            <a:schemeClr val="bg1"/>
          </a:solidFill>
          <a:ln w="28575">
            <a:solidFill>
              <a:schemeClr val="tx1"/>
            </a:solidFill>
            <a:prstDash val="dash"/>
          </a:ln>
          <a:effectLst/>
          <a:extLst/>
        </p:spPr>
        <p:txBody>
          <a:bodyPr vert="horz" wrap="square" lIns="72000" tIns="180000" rIns="72000" bIns="18000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algn="l" eaLnBrk="1" hangingPunct="1"/>
            <a:r>
              <a:rPr lang="tr-TR" altLang="en-US" sz="1600" kern="0" dirty="0" err="1"/>
              <a:t>Reallity</a:t>
            </a:r>
            <a:r>
              <a:rPr lang="tr-TR" altLang="en-US" sz="1600" kern="0" dirty="0"/>
              <a:t>: </a:t>
            </a:r>
            <a:r>
              <a:rPr lang="tr-TR" altLang="en-US" sz="1600" kern="0" dirty="0" err="1"/>
              <a:t>Slope</a:t>
            </a:r>
            <a:r>
              <a:rPr lang="tr-TR" altLang="en-US" sz="1600" kern="0" dirty="0"/>
              <a:t> is not </a:t>
            </a:r>
            <a:r>
              <a:rPr lang="tr-TR" altLang="en-US" sz="1600" kern="0" dirty="0" err="1"/>
              <a:t>zero</a:t>
            </a:r>
            <a:r>
              <a:rPr lang="tr-TR" altLang="en-US" sz="1600" kern="0" dirty="0"/>
              <a:t>. </a:t>
            </a:r>
            <a:r>
              <a:rPr lang="tr-TR" altLang="en-US" sz="1600" kern="0" dirty="0" err="1"/>
              <a:t>This</a:t>
            </a:r>
            <a:r>
              <a:rPr lang="tr-TR" altLang="en-US" sz="1600" kern="0" dirty="0"/>
              <a:t> </a:t>
            </a:r>
            <a:r>
              <a:rPr lang="tr-TR" altLang="en-US" sz="1600" kern="0" dirty="0" err="1"/>
              <a:t>nonlinear</a:t>
            </a:r>
            <a:r>
              <a:rPr lang="tr-TR" altLang="en-US" sz="1600" kern="0" dirty="0"/>
              <a:t> </a:t>
            </a:r>
            <a:r>
              <a:rPr lang="tr-TR" altLang="en-US" sz="1600" kern="0" dirty="0" err="1"/>
              <a:t>behaviour</a:t>
            </a:r>
            <a:r>
              <a:rPr lang="tr-TR" altLang="en-US" sz="1600" kern="0" dirty="0"/>
              <a:t> is </a:t>
            </a:r>
            <a:r>
              <a:rPr lang="tr-TR" altLang="en-US" sz="1600" kern="0" dirty="0" err="1"/>
              <a:t>modeled</a:t>
            </a:r>
            <a:r>
              <a:rPr lang="tr-TR" altLang="en-US" sz="1600" kern="0" dirty="0"/>
              <a:t> </a:t>
            </a:r>
            <a:r>
              <a:rPr lang="tr-TR" altLang="en-US" sz="1600" kern="0" dirty="0" err="1"/>
              <a:t>by</a:t>
            </a:r>
            <a:r>
              <a:rPr lang="tr-TR" altLang="en-US" sz="1600" kern="0" dirty="0"/>
              <a:t> ‘</a:t>
            </a:r>
            <a:r>
              <a:rPr lang="tr-TR" altLang="en-US" sz="1600" kern="0" dirty="0" err="1"/>
              <a:t>Early</a:t>
            </a:r>
            <a:r>
              <a:rPr lang="tr-TR" altLang="en-US" sz="1600" kern="0" dirty="0"/>
              <a:t> </a:t>
            </a:r>
            <a:r>
              <a:rPr lang="tr-TR" altLang="en-US" sz="1600" kern="0" dirty="0" err="1"/>
              <a:t>Voltage</a:t>
            </a:r>
            <a:r>
              <a:rPr lang="tr-TR" altLang="en-US" sz="1600" kern="0" dirty="0"/>
              <a:t>’ (V</a:t>
            </a:r>
            <a:r>
              <a:rPr lang="tr-TR" altLang="en-US" sz="1600" kern="0" baseline="-25000" dirty="0"/>
              <a:t>A</a:t>
            </a:r>
            <a:r>
              <a:rPr lang="tr-TR" altLang="en-US" sz="1600" kern="0" dirty="0"/>
              <a:t>).</a:t>
            </a:r>
            <a:endParaRPr lang="th-TH" altLang="en-US" sz="1600" kern="0" dirty="0"/>
          </a:p>
        </p:txBody>
      </p:sp>
      <mc:AlternateContent xmlns:mc="http://schemas.openxmlformats.org/markup-compatibility/2006" xmlns:a14="http://schemas.microsoft.com/office/drawing/2010/main">
        <mc:Choice Requires="a14">
          <p:sp>
            <p:nvSpPr>
              <p:cNvPr id="9" name="Object 3">
                <a:extLst>
                  <a:ext uri="{FF2B5EF4-FFF2-40B4-BE49-F238E27FC236}">
                    <a16:creationId xmlns:a16="http://schemas.microsoft.com/office/drawing/2014/main" id="{382EEB39-4992-49CA-81EB-847A8311D6AA}"/>
                  </a:ext>
                </a:extLst>
              </p:cNvPr>
              <p:cNvSpPr txBox="1"/>
              <p:nvPr/>
            </p:nvSpPr>
            <p:spPr bwMode="auto">
              <a:xfrm>
                <a:off x="5940152" y="722821"/>
                <a:ext cx="3238500" cy="2437096"/>
              </a:xfrm>
              <a:prstGeom prst="rect">
                <a:avLst/>
              </a:prstGeom>
              <a:noFill/>
              <a:ln>
                <a:noFill/>
              </a:ln>
              <a:effec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𝐼</m:t>
                          </m:r>
                        </m:e>
                        <m:sub>
                          <m:r>
                            <a:rPr lang="en-GB" i="1">
                              <a:solidFill>
                                <a:srgbClr val="000000"/>
                              </a:solidFill>
                              <a:latin typeface="Cambria Math" panose="02040503050406030204" pitchFamily="18" charset="0"/>
                            </a:rPr>
                            <m:t>𝐶</m:t>
                          </m:r>
                        </m:sub>
                      </m:sSub>
                      <m:r>
                        <a:rPr lang="en-GB" i="1">
                          <a:solidFill>
                            <a:srgbClr val="000000"/>
                          </a:solidFill>
                          <a:latin typeface="Cambria Math" panose="02040503050406030204" pitchFamily="18" charset="0"/>
                        </a:rPr>
                        <m:t>=</m:t>
                      </m:r>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𝐼</m:t>
                          </m:r>
                        </m:e>
                        <m:sub>
                          <m:r>
                            <a:rPr lang="en-GB" i="1">
                              <a:solidFill>
                                <a:srgbClr val="000000"/>
                              </a:solidFill>
                              <a:latin typeface="Cambria Math" panose="02040503050406030204" pitchFamily="18" charset="0"/>
                            </a:rPr>
                            <m:t>𝑆</m:t>
                          </m:r>
                        </m:sub>
                      </m:sSub>
                      <m:func>
                        <m:funcPr>
                          <m:ctrlPr>
                            <a:rPr lang="en-GB" i="1">
                              <a:solidFill>
                                <a:srgbClr val="000000"/>
                              </a:solidFill>
                              <a:latin typeface="Cambria Math" panose="02040503050406030204" pitchFamily="18" charset="0"/>
                            </a:rPr>
                          </m:ctrlPr>
                        </m:funcPr>
                        <m:fName>
                          <m:r>
                            <m:rPr>
                              <m:sty m:val="p"/>
                            </m:rPr>
                            <a:rPr lang="en-GB" i="0">
                              <a:solidFill>
                                <a:srgbClr val="000000"/>
                              </a:solidFill>
                              <a:latin typeface="Cambria Math" panose="02040503050406030204" pitchFamily="18" charset="0"/>
                            </a:rPr>
                            <m:t>exp</m:t>
                          </m:r>
                        </m:fName>
                        <m:e>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𝑉</m:t>
                                  </m:r>
                                </m:e>
                                <m:sub>
                                  <m:r>
                                    <a:rPr lang="tr-TR" b="0" i="1" smtClean="0">
                                      <a:solidFill>
                                        <a:srgbClr val="000000"/>
                                      </a:solidFill>
                                      <a:latin typeface="Cambria Math" panose="02040503050406030204" pitchFamily="18" charset="0"/>
                                    </a:rPr>
                                    <m:t>𝐵</m:t>
                                  </m:r>
                                  <m:r>
                                    <a:rPr lang="en-GB" i="1">
                                      <a:solidFill>
                                        <a:srgbClr val="000000"/>
                                      </a:solidFill>
                                      <a:latin typeface="Cambria Math" panose="02040503050406030204" pitchFamily="18" charset="0"/>
                                    </a:rPr>
                                    <m:t>𝐸</m:t>
                                  </m:r>
                                </m:sub>
                              </m:sSub>
                            </m:num>
                            <m:den>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𝑉</m:t>
                                  </m:r>
                                </m:e>
                                <m:sub>
                                  <m:r>
                                    <a:rPr lang="en-GB" i="1">
                                      <a:solidFill>
                                        <a:srgbClr val="000000"/>
                                      </a:solidFill>
                                      <a:latin typeface="Cambria Math" panose="02040503050406030204" pitchFamily="18" charset="0"/>
                                    </a:rPr>
                                    <m:t>𝑇</m:t>
                                  </m:r>
                                </m:sub>
                              </m:sSub>
                            </m:den>
                          </m:f>
                        </m:e>
                      </m:func>
                    </m:oMath>
                  </m:oMathPara>
                </a14:m>
                <a:endParaRPr lang="tr-TR"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𝐼</m:t>
                          </m:r>
                        </m:e>
                        <m:sub>
                          <m:r>
                            <a:rPr lang="en-GB" i="1">
                              <a:solidFill>
                                <a:srgbClr val="000000"/>
                              </a:solidFill>
                              <a:latin typeface="Cambria Math" panose="02040503050406030204" pitchFamily="18" charset="0"/>
                            </a:rPr>
                            <m:t>𝐵</m:t>
                          </m:r>
                        </m:sub>
                      </m:sSub>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𝐼</m:t>
                              </m:r>
                            </m:e>
                            <m:sub>
                              <m:r>
                                <a:rPr lang="en-GB" i="1">
                                  <a:solidFill>
                                    <a:srgbClr val="000000"/>
                                  </a:solidFill>
                                  <a:latin typeface="Cambria Math" panose="02040503050406030204" pitchFamily="18" charset="0"/>
                                </a:rPr>
                                <m:t>𝑆</m:t>
                              </m:r>
                            </m:sub>
                          </m:sSub>
                        </m:num>
                        <m:den>
                          <m:r>
                            <a:rPr lang="en-GB" i="1">
                              <a:solidFill>
                                <a:srgbClr val="000000"/>
                              </a:solidFill>
                              <a:latin typeface="Cambria Math" panose="02040503050406030204" pitchFamily="18" charset="0"/>
                            </a:rPr>
                            <m:t>𝛽</m:t>
                          </m:r>
                        </m:den>
                      </m:f>
                      <m:func>
                        <m:funcPr>
                          <m:ctrlPr>
                            <a:rPr lang="en-GB" i="1">
                              <a:solidFill>
                                <a:srgbClr val="000000"/>
                              </a:solidFill>
                              <a:latin typeface="Cambria Math" panose="02040503050406030204" pitchFamily="18" charset="0"/>
                            </a:rPr>
                          </m:ctrlPr>
                        </m:funcPr>
                        <m:fName>
                          <m:r>
                            <m:rPr>
                              <m:sty m:val="p"/>
                            </m:rPr>
                            <a:rPr lang="en-GB">
                              <a:solidFill>
                                <a:srgbClr val="000000"/>
                              </a:solidFill>
                              <a:latin typeface="Cambria Math" panose="02040503050406030204" pitchFamily="18" charset="0"/>
                            </a:rPr>
                            <m:t>exp</m:t>
                          </m:r>
                        </m:fName>
                        <m:e>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𝑉</m:t>
                                  </m:r>
                                </m:e>
                                <m:sub>
                                  <m:r>
                                    <a:rPr lang="tr-TR" i="1">
                                      <a:solidFill>
                                        <a:srgbClr val="000000"/>
                                      </a:solidFill>
                                      <a:latin typeface="Cambria Math" panose="02040503050406030204" pitchFamily="18" charset="0"/>
                                    </a:rPr>
                                    <m:t>𝐵</m:t>
                                  </m:r>
                                  <m:r>
                                    <a:rPr lang="en-GB" i="1">
                                      <a:solidFill>
                                        <a:srgbClr val="000000"/>
                                      </a:solidFill>
                                      <a:latin typeface="Cambria Math" panose="02040503050406030204" pitchFamily="18" charset="0"/>
                                    </a:rPr>
                                    <m:t>𝐸</m:t>
                                  </m:r>
                                </m:sub>
                              </m:sSub>
                            </m:num>
                            <m:den>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𝑉</m:t>
                                  </m:r>
                                </m:e>
                                <m:sub>
                                  <m:r>
                                    <a:rPr lang="en-GB" i="1">
                                      <a:solidFill>
                                        <a:srgbClr val="000000"/>
                                      </a:solidFill>
                                      <a:latin typeface="Cambria Math" panose="02040503050406030204" pitchFamily="18" charset="0"/>
                                    </a:rPr>
                                    <m:t>𝑇</m:t>
                                  </m:r>
                                </m:sub>
                              </m:sSub>
                            </m:den>
                          </m:f>
                        </m:e>
                      </m:func>
                    </m:oMath>
                  </m:oMathPara>
                </a14:m>
                <a:endParaRPr lang="tr-TR"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𝐼</m:t>
                          </m:r>
                        </m:e>
                        <m:sub>
                          <m:r>
                            <a:rPr lang="en-GB" i="1">
                              <a:solidFill>
                                <a:srgbClr val="000000"/>
                              </a:solidFill>
                              <a:latin typeface="Cambria Math" panose="02040503050406030204" pitchFamily="18" charset="0"/>
                            </a:rPr>
                            <m:t>𝐸</m:t>
                          </m:r>
                        </m:sub>
                      </m:sSub>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r>
                            <a:rPr lang="en-GB" i="1">
                              <a:solidFill>
                                <a:srgbClr val="000000"/>
                              </a:solidFill>
                              <a:latin typeface="Cambria Math" panose="02040503050406030204" pitchFamily="18" charset="0"/>
                            </a:rPr>
                            <m:t>𝛽</m:t>
                          </m:r>
                          <m:r>
                            <a:rPr lang="en-GB" i="1">
                              <a:solidFill>
                                <a:srgbClr val="000000"/>
                              </a:solidFill>
                              <a:latin typeface="Cambria Math" panose="02040503050406030204" pitchFamily="18" charset="0"/>
                            </a:rPr>
                            <m:t>+1</m:t>
                          </m:r>
                        </m:num>
                        <m:den>
                          <m:r>
                            <a:rPr lang="en-GB" i="1">
                              <a:solidFill>
                                <a:srgbClr val="000000"/>
                              </a:solidFill>
                              <a:latin typeface="Cambria Math" panose="02040503050406030204" pitchFamily="18" charset="0"/>
                            </a:rPr>
                            <m:t>𝛽</m:t>
                          </m:r>
                        </m:den>
                      </m:f>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𝐼</m:t>
                          </m:r>
                        </m:e>
                        <m:sub>
                          <m:r>
                            <a:rPr lang="en-GB" i="1">
                              <a:solidFill>
                                <a:srgbClr val="000000"/>
                              </a:solidFill>
                              <a:latin typeface="Cambria Math" panose="02040503050406030204" pitchFamily="18" charset="0"/>
                            </a:rPr>
                            <m:t>𝑆</m:t>
                          </m:r>
                        </m:sub>
                      </m:sSub>
                      <m:func>
                        <m:funcPr>
                          <m:ctrlPr>
                            <a:rPr lang="en-GB" i="1">
                              <a:solidFill>
                                <a:srgbClr val="000000"/>
                              </a:solidFill>
                              <a:latin typeface="Cambria Math" panose="02040503050406030204" pitchFamily="18" charset="0"/>
                            </a:rPr>
                          </m:ctrlPr>
                        </m:funcPr>
                        <m:fName>
                          <m:r>
                            <m:rPr>
                              <m:sty m:val="p"/>
                            </m:rPr>
                            <a:rPr lang="en-GB">
                              <a:solidFill>
                                <a:srgbClr val="000000"/>
                              </a:solidFill>
                              <a:latin typeface="Cambria Math" panose="02040503050406030204" pitchFamily="18" charset="0"/>
                            </a:rPr>
                            <m:t>exp</m:t>
                          </m:r>
                        </m:fName>
                        <m:e>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𝑉</m:t>
                                  </m:r>
                                </m:e>
                                <m:sub>
                                  <m:r>
                                    <a:rPr lang="tr-TR" i="1">
                                      <a:solidFill>
                                        <a:srgbClr val="000000"/>
                                      </a:solidFill>
                                      <a:latin typeface="Cambria Math" panose="02040503050406030204" pitchFamily="18" charset="0"/>
                                    </a:rPr>
                                    <m:t>𝐵</m:t>
                                  </m:r>
                                  <m:r>
                                    <a:rPr lang="en-GB" i="1">
                                      <a:solidFill>
                                        <a:srgbClr val="000000"/>
                                      </a:solidFill>
                                      <a:latin typeface="Cambria Math" panose="02040503050406030204" pitchFamily="18" charset="0"/>
                                    </a:rPr>
                                    <m:t>𝐸</m:t>
                                  </m:r>
                                </m:sub>
                              </m:sSub>
                            </m:num>
                            <m:den>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𝑉</m:t>
                                  </m:r>
                                </m:e>
                                <m:sub>
                                  <m:r>
                                    <a:rPr lang="en-GB" i="1">
                                      <a:solidFill>
                                        <a:srgbClr val="000000"/>
                                      </a:solidFill>
                                      <a:latin typeface="Cambria Math" panose="02040503050406030204" pitchFamily="18" charset="0"/>
                                    </a:rPr>
                                    <m:t>𝑇</m:t>
                                  </m:r>
                                </m:sub>
                              </m:sSub>
                            </m:den>
                          </m:f>
                        </m:e>
                      </m:func>
                    </m:oMath>
                  </m:oMathPara>
                </a14:m>
                <a:endParaRPr lang="tr-TR"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𝐼</m:t>
                          </m:r>
                        </m:e>
                        <m:sub>
                          <m:r>
                            <a:rPr lang="en-GB" i="1">
                              <a:solidFill>
                                <a:srgbClr val="000000"/>
                              </a:solidFill>
                              <a:latin typeface="Cambria Math" panose="02040503050406030204" pitchFamily="18" charset="0"/>
                            </a:rPr>
                            <m:t>𝐶</m:t>
                          </m:r>
                        </m:sub>
                      </m:sSub>
                      <m:r>
                        <a:rPr lang="en-GB" i="1">
                          <a:solidFill>
                            <a:srgbClr val="000000"/>
                          </a:solidFill>
                          <a:latin typeface="Cambria Math" panose="02040503050406030204" pitchFamily="18" charset="0"/>
                        </a:rPr>
                        <m:t>=</m:t>
                      </m:r>
                      <m:d>
                        <m:dPr>
                          <m:ctrlPr>
                            <a:rPr lang="en-GB" i="1">
                              <a:solidFill>
                                <a:srgbClr val="000000"/>
                              </a:solidFill>
                              <a:latin typeface="Cambria Math" panose="02040503050406030204" pitchFamily="18" charset="0"/>
                            </a:rPr>
                          </m:ctrlPr>
                        </m:dPr>
                        <m:e>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𝐼</m:t>
                              </m:r>
                            </m:e>
                            <m:sub>
                              <m:r>
                                <a:rPr lang="en-GB" i="1">
                                  <a:solidFill>
                                    <a:srgbClr val="000000"/>
                                  </a:solidFill>
                                  <a:latin typeface="Cambria Math" panose="02040503050406030204" pitchFamily="18" charset="0"/>
                                </a:rPr>
                                <m:t>𝑆</m:t>
                              </m:r>
                            </m:sub>
                          </m:sSub>
                          <m:func>
                            <m:funcPr>
                              <m:ctrlPr>
                                <a:rPr lang="en-GB" i="1">
                                  <a:solidFill>
                                    <a:srgbClr val="000000"/>
                                  </a:solidFill>
                                  <a:latin typeface="Cambria Math" panose="02040503050406030204" pitchFamily="18" charset="0"/>
                                </a:rPr>
                              </m:ctrlPr>
                            </m:funcPr>
                            <m:fName>
                              <m:r>
                                <m:rPr>
                                  <m:sty m:val="p"/>
                                </m:rPr>
                                <a:rPr lang="en-GB" i="0">
                                  <a:solidFill>
                                    <a:srgbClr val="000000"/>
                                  </a:solidFill>
                                  <a:latin typeface="Cambria Math" panose="02040503050406030204" pitchFamily="18" charset="0"/>
                                </a:rPr>
                                <m:t>exp</m:t>
                              </m:r>
                            </m:fName>
                            <m:e>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𝑉</m:t>
                                      </m:r>
                                    </m:e>
                                    <m:sub>
                                      <m:r>
                                        <a:rPr lang="tr-TR" b="0" i="1" smtClean="0">
                                          <a:solidFill>
                                            <a:srgbClr val="000000"/>
                                          </a:solidFill>
                                          <a:latin typeface="Cambria Math" panose="02040503050406030204" pitchFamily="18" charset="0"/>
                                        </a:rPr>
                                        <m:t>𝐵</m:t>
                                      </m:r>
                                      <m:r>
                                        <a:rPr lang="en-GB" i="1">
                                          <a:solidFill>
                                            <a:srgbClr val="000000"/>
                                          </a:solidFill>
                                          <a:latin typeface="Cambria Math" panose="02040503050406030204" pitchFamily="18" charset="0"/>
                                        </a:rPr>
                                        <m:t>𝐸</m:t>
                                      </m:r>
                                    </m:sub>
                                  </m:sSub>
                                </m:num>
                                <m:den>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𝑉</m:t>
                                      </m:r>
                                    </m:e>
                                    <m:sub>
                                      <m:r>
                                        <a:rPr lang="en-GB" i="1">
                                          <a:solidFill>
                                            <a:srgbClr val="000000"/>
                                          </a:solidFill>
                                          <a:latin typeface="Cambria Math" panose="02040503050406030204" pitchFamily="18" charset="0"/>
                                        </a:rPr>
                                        <m:t>𝑇</m:t>
                                      </m:r>
                                    </m:sub>
                                  </m:sSub>
                                </m:den>
                              </m:f>
                            </m:e>
                          </m:func>
                        </m:e>
                      </m:d>
                      <m:d>
                        <m:dPr>
                          <m:ctrlPr>
                            <a:rPr lang="en-GB" i="1">
                              <a:solidFill>
                                <a:srgbClr val="000000"/>
                              </a:solidFill>
                              <a:latin typeface="Cambria Math" panose="02040503050406030204" pitchFamily="18" charset="0"/>
                            </a:rPr>
                          </m:ctrlPr>
                        </m:dPr>
                        <m:e>
                          <m:r>
                            <a:rPr lang="en-GB" i="1">
                              <a:solidFill>
                                <a:srgbClr val="000000"/>
                              </a:solidFill>
                              <a:latin typeface="Cambria Math" panose="02040503050406030204" pitchFamily="18" charset="0"/>
                            </a:rPr>
                            <m:t>1+</m:t>
                          </m:r>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𝑉</m:t>
                                  </m:r>
                                </m:e>
                                <m:sub>
                                  <m:r>
                                    <a:rPr lang="tr-TR" b="0" i="1" smtClean="0">
                                      <a:solidFill>
                                        <a:srgbClr val="000000"/>
                                      </a:solidFill>
                                      <a:latin typeface="Cambria Math" panose="02040503050406030204" pitchFamily="18" charset="0"/>
                                    </a:rPr>
                                    <m:t>𝐶</m:t>
                                  </m:r>
                                  <m:r>
                                    <a:rPr lang="en-GB" i="1">
                                      <a:solidFill>
                                        <a:srgbClr val="000000"/>
                                      </a:solidFill>
                                      <a:latin typeface="Cambria Math" panose="02040503050406030204" pitchFamily="18" charset="0"/>
                                    </a:rPr>
                                    <m:t>𝐸</m:t>
                                  </m:r>
                                </m:sub>
                              </m:sSub>
                            </m:num>
                            <m:den>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𝑉</m:t>
                                  </m:r>
                                </m:e>
                                <m:sub>
                                  <m:r>
                                    <a:rPr lang="en-GB" i="1">
                                      <a:solidFill>
                                        <a:srgbClr val="000000"/>
                                      </a:solidFill>
                                      <a:latin typeface="Cambria Math" panose="02040503050406030204" pitchFamily="18" charset="0"/>
                                    </a:rPr>
                                    <m:t>𝐴</m:t>
                                  </m:r>
                                </m:sub>
                              </m:sSub>
                            </m:den>
                          </m:f>
                        </m:e>
                      </m:d>
                    </m:oMath>
                  </m:oMathPara>
                </a14:m>
                <a:endParaRPr lang="en-GB" dirty="0"/>
              </a:p>
            </p:txBody>
          </p:sp>
        </mc:Choice>
        <mc:Fallback xmlns="">
          <p:sp>
            <p:nvSpPr>
              <p:cNvPr id="9" name="Object 3">
                <a:extLst>
                  <a:ext uri="{FF2B5EF4-FFF2-40B4-BE49-F238E27FC236}">
                    <a16:creationId xmlns:a16="http://schemas.microsoft.com/office/drawing/2014/main" id="{382EEB39-4992-49CA-81EB-847A8311D6AA}"/>
                  </a:ext>
                </a:extLst>
              </p:cNvPr>
              <p:cNvSpPr txBox="1">
                <a:spLocks noRot="1" noChangeAspect="1" noMove="1" noResize="1" noEditPoints="1" noAdjustHandles="1" noChangeArrowheads="1" noChangeShapeType="1" noTextEdit="1"/>
              </p:cNvSpPr>
              <p:nvPr/>
            </p:nvSpPr>
            <p:spPr bwMode="auto">
              <a:xfrm>
                <a:off x="5940152" y="722821"/>
                <a:ext cx="3238500" cy="2437096"/>
              </a:xfrm>
              <a:prstGeom prst="rect">
                <a:avLst/>
              </a:prstGeom>
              <a:blipFill>
                <a:blip r:embed="rId6"/>
                <a:stretch>
                  <a:fillRect/>
                </a:stretch>
              </a:blipFill>
              <a:ln>
                <a:noFill/>
              </a:ln>
              <a:effectLst/>
            </p:spPr>
            <p:txBody>
              <a:bodyPr/>
              <a:lstStyle/>
              <a:p>
                <a:r>
                  <a:rPr lang="en-GB">
                    <a:noFill/>
                  </a:rPr>
                  <a:t> </a:t>
                </a:r>
              </a:p>
            </p:txBody>
          </p:sp>
        </mc:Fallback>
      </mc:AlternateContent>
      <p:sp>
        <p:nvSpPr>
          <p:cNvPr id="11" name="AutoShape 9">
            <a:extLst>
              <a:ext uri="{FF2B5EF4-FFF2-40B4-BE49-F238E27FC236}">
                <a16:creationId xmlns:a16="http://schemas.microsoft.com/office/drawing/2014/main" id="{3F5B060E-FDB5-46E1-8339-BD01C0B9B6B3}"/>
              </a:ext>
            </a:extLst>
          </p:cNvPr>
          <p:cNvSpPr>
            <a:spLocks noChangeArrowheads="1"/>
          </p:cNvSpPr>
          <p:nvPr/>
        </p:nvSpPr>
        <p:spPr bwMode="auto">
          <a:xfrm>
            <a:off x="5604558" y="2708919"/>
            <a:ext cx="457200" cy="176113"/>
          </a:xfrm>
          <a:prstGeom prst="rightArrow">
            <a:avLst>
              <a:gd name="adj1" fmla="val 50000"/>
              <a:gd name="adj2" fmla="val 50000"/>
            </a:avLst>
          </a:prstGeom>
          <a:solidFill>
            <a:schemeClr val="tx1"/>
          </a:solidFill>
          <a:ln w="9525">
            <a:solidFill>
              <a:schemeClr val="tx1"/>
            </a:solidFill>
            <a:miter lim="800000"/>
            <a:headEnd/>
            <a:tailEnd/>
          </a:ln>
          <a:effec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GB" altLang="en-US"/>
          </a:p>
        </p:txBody>
      </p:sp>
      <p:sp>
        <p:nvSpPr>
          <p:cNvPr id="12" name="Text Box 4">
            <a:extLst>
              <a:ext uri="{FF2B5EF4-FFF2-40B4-BE49-F238E27FC236}">
                <a16:creationId xmlns:a16="http://schemas.microsoft.com/office/drawing/2014/main" id="{F5648914-BC18-4219-A9E2-3A8DA5D106DC}"/>
              </a:ext>
            </a:extLst>
          </p:cNvPr>
          <p:cNvSpPr txBox="1">
            <a:spLocks noChangeArrowheads="1"/>
          </p:cNvSpPr>
          <p:nvPr/>
        </p:nvSpPr>
        <p:spPr bwMode="auto">
          <a:xfrm>
            <a:off x="3864706" y="2528310"/>
            <a:ext cx="1905000" cy="45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r>
              <a:rPr lang="en-US" altLang="en-US" sz="2000" i="1" dirty="0"/>
              <a:t>  </a:t>
            </a:r>
            <a:r>
              <a:rPr lang="en-US" altLang="en-US" i="1" dirty="0"/>
              <a:t>Early Effect</a:t>
            </a:r>
          </a:p>
        </p:txBody>
      </p:sp>
    </p:spTree>
    <p:extLst>
      <p:ext uri="{BB962C8B-B14F-4D97-AF65-F5344CB8AC3E}">
        <p14:creationId xmlns:p14="http://schemas.microsoft.com/office/powerpoint/2010/main" val="1794816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ctrTitle"/>
          </p:nvPr>
        </p:nvSpPr>
        <p:spPr>
          <a:xfrm>
            <a:off x="467544" y="764704"/>
            <a:ext cx="7772400" cy="648072"/>
          </a:xfrm>
        </p:spPr>
        <p:txBody>
          <a:bodyPr/>
          <a:lstStyle/>
          <a:p>
            <a:pPr eaLnBrk="1" hangingPunct="1"/>
            <a:r>
              <a:rPr lang="en-US" altLang="en-US" sz="3600" b="1" dirty="0">
                <a:solidFill>
                  <a:schemeClr val="tx1"/>
                </a:solidFill>
              </a:rPr>
              <a:t>DC Biasing Circuits</a:t>
            </a:r>
            <a:r>
              <a:rPr lang="tr-TR" altLang="en-US" sz="3600" b="1" dirty="0">
                <a:solidFill>
                  <a:schemeClr val="tx1"/>
                </a:solidFill>
              </a:rPr>
              <a:t> of </a:t>
            </a:r>
            <a:r>
              <a:rPr lang="tr-TR" altLang="en-US" sz="3600" b="1" dirty="0" err="1">
                <a:solidFill>
                  <a:schemeClr val="tx1"/>
                </a:solidFill>
              </a:rPr>
              <a:t>BJTs</a:t>
            </a:r>
            <a:endParaRPr lang="th-TH" altLang="en-US" sz="3600" b="1" dirty="0">
              <a:solidFill>
                <a:schemeClr val="tx1"/>
              </a:solidFill>
            </a:endParaRPr>
          </a:p>
        </p:txBody>
      </p:sp>
      <p:graphicFrame>
        <p:nvGraphicFramePr>
          <p:cNvPr id="6" name="Object 6"/>
          <p:cNvGraphicFramePr>
            <a:graphicFrameLocks noChangeAspect="1"/>
          </p:cNvGraphicFramePr>
          <p:nvPr>
            <p:extLst>
              <p:ext uri="{D42A27DB-BD31-4B8C-83A1-F6EECF244321}">
                <p14:modId xmlns:p14="http://schemas.microsoft.com/office/powerpoint/2010/main" val="2956505300"/>
              </p:ext>
            </p:extLst>
          </p:nvPr>
        </p:nvGraphicFramePr>
        <p:xfrm>
          <a:off x="467544" y="2060848"/>
          <a:ext cx="4394298" cy="2419053"/>
        </p:xfrm>
        <a:graphic>
          <a:graphicData uri="http://schemas.openxmlformats.org/presentationml/2006/ole">
            <mc:AlternateContent xmlns:mc="http://schemas.openxmlformats.org/markup-compatibility/2006">
              <mc:Choice xmlns:v="urn:schemas-microsoft-com:vml" Requires="v">
                <p:oleObj spid="_x0000_s255042" name="Visio" r:id="rId3" imgW="3111398" imgH="1713586" progId="Visio.Drawing.6">
                  <p:embed/>
                </p:oleObj>
              </mc:Choice>
              <mc:Fallback>
                <p:oleObj name="Visio" r:id="rId3" imgW="3111398" imgH="171358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2060848"/>
                        <a:ext cx="4394298" cy="2419053"/>
                      </a:xfrm>
                      <a:prstGeom prst="rect">
                        <a:avLst/>
                      </a:prstGeom>
                      <a:noFill/>
                      <a:ln>
                        <a:noFill/>
                      </a:ln>
                      <a:effec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3753081329"/>
              </p:ext>
            </p:extLst>
          </p:nvPr>
        </p:nvGraphicFramePr>
        <p:xfrm>
          <a:off x="4324822" y="1988840"/>
          <a:ext cx="4648200" cy="4430713"/>
        </p:xfrm>
        <a:graphic>
          <a:graphicData uri="http://schemas.openxmlformats.org/presentationml/2006/ole">
            <mc:AlternateContent xmlns:mc="http://schemas.openxmlformats.org/markup-compatibility/2006">
              <mc:Choice xmlns:v="urn:schemas-microsoft-com:vml" Requires="v">
                <p:oleObj spid="_x0000_s255043" name="Visio" r:id="rId5" imgW="1797406" imgH="1713586" progId="Visio.Drawing.6">
                  <p:embed/>
                </p:oleObj>
              </mc:Choice>
              <mc:Fallback>
                <p:oleObj name="Visio" r:id="rId5" imgW="1797406" imgH="1713586"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4822" y="1988840"/>
                        <a:ext cx="4648200" cy="443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03232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algn="l" eaLnBrk="1" hangingPunct="1"/>
            <a:r>
              <a:rPr lang="en-US" altLang="en-US" dirty="0">
                <a:solidFill>
                  <a:schemeClr val="tx1"/>
                </a:solidFill>
                <a:effectLst>
                  <a:outerShdw blurRad="38100" dist="38100" dir="2700000" algn="tl">
                    <a:srgbClr val="000000">
                      <a:alpha val="43137"/>
                    </a:srgbClr>
                  </a:outerShdw>
                </a:effectLst>
              </a:rPr>
              <a:t>Objectives</a:t>
            </a:r>
            <a:endParaRPr lang="th-TH" altLang="en-US" dirty="0">
              <a:solidFill>
                <a:schemeClr val="tx1"/>
              </a:solidFill>
              <a:effectLst>
                <a:outerShdw blurRad="38100" dist="38100" dir="2700000" algn="tl">
                  <a:srgbClr val="000000">
                    <a:alpha val="43137"/>
                  </a:srgbClr>
                </a:outerShdw>
              </a:effectLst>
            </a:endParaRPr>
          </a:p>
        </p:txBody>
      </p:sp>
      <p:sp>
        <p:nvSpPr>
          <p:cNvPr id="4100" name="Rectangle 3"/>
          <p:cNvSpPr>
            <a:spLocks noGrp="1" noChangeArrowheads="1"/>
          </p:cNvSpPr>
          <p:nvPr>
            <p:ph type="body" idx="1"/>
          </p:nvPr>
        </p:nvSpPr>
        <p:spPr>
          <a:xfrm>
            <a:off x="477813" y="980728"/>
            <a:ext cx="8229600" cy="4525963"/>
          </a:xfrm>
        </p:spPr>
        <p:txBody>
          <a:bodyPr/>
          <a:lstStyle/>
          <a:p>
            <a:pPr eaLnBrk="1" hangingPunct="1"/>
            <a:r>
              <a:rPr lang="en-US" altLang="en-US" sz="2400" dirty="0"/>
              <a:t>State the purpose of </a:t>
            </a:r>
            <a:r>
              <a:rPr lang="tr-TR" altLang="en-US" sz="2400" dirty="0"/>
              <a:t>DC</a:t>
            </a:r>
            <a:r>
              <a:rPr lang="en-US" altLang="en-US" sz="2400" dirty="0"/>
              <a:t> biasing circuits.</a:t>
            </a:r>
          </a:p>
          <a:p>
            <a:pPr eaLnBrk="1" hangingPunct="1"/>
            <a:r>
              <a:rPr lang="en-US" altLang="en-US" sz="2400" dirty="0"/>
              <a:t>Plot the </a:t>
            </a:r>
            <a:r>
              <a:rPr lang="tr-TR" altLang="en-US" sz="2400" dirty="0"/>
              <a:t>DC</a:t>
            </a:r>
            <a:r>
              <a:rPr lang="en-US" altLang="en-US" sz="2400" dirty="0"/>
              <a:t> load line </a:t>
            </a:r>
            <a:r>
              <a:rPr lang="tr-TR" altLang="en-US" sz="2400" dirty="0" err="1"/>
              <a:t>for</a:t>
            </a:r>
            <a:r>
              <a:rPr lang="tr-TR" altLang="en-US" sz="2400" dirty="0"/>
              <a:t> </a:t>
            </a:r>
            <a:r>
              <a:rPr lang="tr-TR" altLang="en-US" sz="2400" dirty="0" err="1"/>
              <a:t>the</a:t>
            </a:r>
            <a:r>
              <a:rPr lang="tr-TR" altLang="en-US" sz="2400" dirty="0"/>
              <a:t> </a:t>
            </a:r>
            <a:r>
              <a:rPr lang="en-US" altLang="en-US" sz="2400" dirty="0"/>
              <a:t>given the value of </a:t>
            </a:r>
            <a:r>
              <a:rPr lang="en-US" altLang="en-US" sz="2400" i="1" dirty="0"/>
              <a:t>V</a:t>
            </a:r>
            <a:r>
              <a:rPr lang="en-US" altLang="en-US" sz="2400" i="1" baseline="-25000" dirty="0"/>
              <a:t>CC</a:t>
            </a:r>
            <a:r>
              <a:rPr lang="en-US" altLang="en-US" sz="2400" dirty="0"/>
              <a:t> </a:t>
            </a:r>
            <a:r>
              <a:rPr lang="tr-TR" altLang="en-US" sz="2400" dirty="0"/>
              <a:t>.</a:t>
            </a:r>
            <a:endParaRPr lang="en-US" altLang="en-US" sz="2400" dirty="0"/>
          </a:p>
          <a:p>
            <a:pPr eaLnBrk="1" hangingPunct="1"/>
            <a:r>
              <a:rPr lang="en-US" altLang="en-US" sz="2400" dirty="0"/>
              <a:t>Describe the Q-point of an amplifier.</a:t>
            </a:r>
          </a:p>
          <a:p>
            <a:pPr eaLnBrk="1" hangingPunct="1"/>
            <a:r>
              <a:rPr lang="en-US" altLang="en-US" sz="2400" dirty="0"/>
              <a:t>Describe and analyze the operations of various bias circuits:</a:t>
            </a:r>
          </a:p>
          <a:p>
            <a:pPr lvl="1" eaLnBrk="1" hangingPunct="1"/>
            <a:r>
              <a:rPr lang="en-US" altLang="en-US" sz="2000" dirty="0"/>
              <a:t>base-bias circuits</a:t>
            </a:r>
          </a:p>
          <a:p>
            <a:pPr lvl="1" eaLnBrk="1" hangingPunct="1"/>
            <a:r>
              <a:rPr lang="en-US" altLang="en-US" sz="2000" dirty="0"/>
              <a:t>voltage-divider bias circuits</a:t>
            </a:r>
          </a:p>
          <a:p>
            <a:pPr lvl="1" eaLnBrk="1" hangingPunct="1"/>
            <a:r>
              <a:rPr lang="en-US" altLang="en-US" sz="2000" dirty="0"/>
              <a:t>emitter-bias circuits</a:t>
            </a:r>
          </a:p>
          <a:p>
            <a:pPr lvl="1" eaLnBrk="1" hangingPunct="1"/>
            <a:r>
              <a:rPr lang="en-US" altLang="en-US" sz="2000" dirty="0"/>
              <a:t>collector-feedback bias circuits</a:t>
            </a:r>
          </a:p>
          <a:p>
            <a:pPr lvl="1" eaLnBrk="1" hangingPunct="1"/>
            <a:r>
              <a:rPr lang="en-US" altLang="en-US" sz="2000" dirty="0"/>
              <a:t>emitter-feedback bias circuits</a:t>
            </a:r>
            <a:endParaRPr lang="th-TH" altLang="en-US" sz="2000" dirty="0"/>
          </a:p>
        </p:txBody>
      </p:sp>
    </p:spTree>
    <p:extLst>
      <p:ext uri="{BB962C8B-B14F-4D97-AF65-F5344CB8AC3E}">
        <p14:creationId xmlns:p14="http://schemas.microsoft.com/office/powerpoint/2010/main" val="1279774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lgn="l" eaLnBrk="1" hangingPunct="1"/>
            <a:r>
              <a:rPr lang="en-US" altLang="en-US" dirty="0">
                <a:effectLst>
                  <a:outerShdw blurRad="38100" dist="38100" dir="2700000" algn="tl">
                    <a:srgbClr val="000000">
                      <a:alpha val="43137"/>
                    </a:srgbClr>
                  </a:outerShdw>
                </a:effectLst>
              </a:rPr>
              <a:t>A generic </a:t>
            </a:r>
            <a:r>
              <a:rPr lang="tr-TR" altLang="en-US" dirty="0">
                <a:effectLst>
                  <a:outerShdw blurRad="38100" dist="38100" dir="2700000" algn="tl">
                    <a:srgbClr val="000000">
                      <a:alpha val="43137"/>
                    </a:srgbClr>
                  </a:outerShdw>
                </a:effectLst>
              </a:rPr>
              <a:t>DC</a:t>
            </a:r>
            <a:r>
              <a:rPr lang="en-US" altLang="en-US" dirty="0">
                <a:effectLst>
                  <a:outerShdw blurRad="38100" dist="38100" dir="2700000" algn="tl">
                    <a:srgbClr val="000000">
                      <a:alpha val="43137"/>
                    </a:srgbClr>
                  </a:outerShdw>
                </a:effectLst>
              </a:rPr>
              <a:t> load line.</a:t>
            </a:r>
            <a:endParaRPr lang="th-TH" altLang="en-US" dirty="0">
              <a:effectLst>
                <a:outerShdw blurRad="38100" dist="38100" dir="2700000" algn="tl">
                  <a:srgbClr val="000000">
                    <a:alpha val="43137"/>
                  </a:srgbClr>
                </a:outerShdw>
              </a:effectLst>
            </a:endParaRPr>
          </a:p>
        </p:txBody>
      </p:sp>
      <p:graphicFrame>
        <p:nvGraphicFramePr>
          <p:cNvPr id="6148" name="Object 3"/>
          <p:cNvGraphicFramePr>
            <a:graphicFrameLocks noChangeAspect="1"/>
          </p:cNvGraphicFramePr>
          <p:nvPr>
            <p:extLst>
              <p:ext uri="{D42A27DB-BD31-4B8C-83A1-F6EECF244321}">
                <p14:modId xmlns:p14="http://schemas.microsoft.com/office/powerpoint/2010/main" val="586838695"/>
              </p:ext>
            </p:extLst>
          </p:nvPr>
        </p:nvGraphicFramePr>
        <p:xfrm>
          <a:off x="323528" y="2780928"/>
          <a:ext cx="6400800" cy="3683000"/>
        </p:xfrm>
        <a:graphic>
          <a:graphicData uri="http://schemas.openxmlformats.org/presentationml/2006/ole">
            <mc:AlternateContent xmlns:mc="http://schemas.openxmlformats.org/markup-compatibility/2006">
              <mc:Choice xmlns:v="urn:schemas-microsoft-com:vml" Requires="v">
                <p:oleObj spid="_x0000_s158302" name="Visio" r:id="rId3" imgW="1749247" imgH="1007059" progId="Visio.Drawing.6">
                  <p:embed/>
                </p:oleObj>
              </mc:Choice>
              <mc:Fallback>
                <p:oleObj name="Visio" r:id="rId3" imgW="1749247" imgH="1007059"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780928"/>
                        <a:ext cx="6400800"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9" name="Object 4"/>
          <p:cNvGraphicFramePr>
            <a:graphicFrameLocks noChangeAspect="1"/>
          </p:cNvGraphicFramePr>
          <p:nvPr>
            <p:extLst>
              <p:ext uri="{D42A27DB-BD31-4B8C-83A1-F6EECF244321}">
                <p14:modId xmlns:p14="http://schemas.microsoft.com/office/powerpoint/2010/main" val="3044387364"/>
              </p:ext>
            </p:extLst>
          </p:nvPr>
        </p:nvGraphicFramePr>
        <p:xfrm>
          <a:off x="899592" y="1844824"/>
          <a:ext cx="1752600" cy="815975"/>
        </p:xfrm>
        <a:graphic>
          <a:graphicData uri="http://schemas.openxmlformats.org/presentationml/2006/ole">
            <mc:AlternateContent xmlns:mc="http://schemas.openxmlformats.org/markup-compatibility/2006">
              <mc:Choice xmlns:v="urn:schemas-microsoft-com:vml" Requires="v">
                <p:oleObj spid="_x0000_s158303" name="Equation" r:id="rId5" imgW="927100" imgH="431800" progId="Equation.DSMT4">
                  <p:embed/>
                </p:oleObj>
              </mc:Choice>
              <mc:Fallback>
                <p:oleObj name="Equation" r:id="rId5" imgW="9271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2" y="1844824"/>
                        <a:ext cx="1752600" cy="81597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4254439850"/>
              </p:ext>
            </p:extLst>
          </p:nvPr>
        </p:nvGraphicFramePr>
        <p:xfrm>
          <a:off x="3779912" y="1271602"/>
          <a:ext cx="4517504" cy="3113794"/>
        </p:xfrm>
        <a:graphic>
          <a:graphicData uri="http://schemas.openxmlformats.org/presentationml/2006/ole">
            <mc:AlternateContent xmlns:mc="http://schemas.openxmlformats.org/markup-compatibility/2006">
              <mc:Choice xmlns:v="urn:schemas-microsoft-com:vml" Requires="v">
                <p:oleObj spid="_x0000_s158304" name="Bitmap Image" r:id="rId7" imgW="3648584" imgH="2514286" progId="Paint.Picture">
                  <p:embed/>
                </p:oleObj>
              </mc:Choice>
              <mc:Fallback>
                <p:oleObj name="Bitmap Image" r:id="rId7" imgW="3648584" imgH="2514286"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9912" y="1271602"/>
                        <a:ext cx="4517504" cy="311379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236054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algn="l" eaLnBrk="1" hangingPunct="1"/>
            <a:r>
              <a:rPr lang="en-US" altLang="en-US" dirty="0">
                <a:effectLst>
                  <a:outerShdw blurRad="38100" dist="38100" dir="2700000" algn="tl">
                    <a:srgbClr val="000000">
                      <a:alpha val="43137"/>
                    </a:srgbClr>
                  </a:outerShdw>
                </a:effectLst>
              </a:rPr>
              <a:t>Example</a:t>
            </a:r>
            <a:endParaRPr lang="th-TH" altLang="en-US" dirty="0">
              <a:effectLst>
                <a:outerShdw blurRad="38100" dist="38100" dir="2700000" algn="tl">
                  <a:srgbClr val="000000">
                    <a:alpha val="43137"/>
                  </a:srgbClr>
                </a:outerShdw>
              </a:effectLst>
            </a:endParaRPr>
          </a:p>
        </p:txBody>
      </p:sp>
      <p:graphicFrame>
        <p:nvGraphicFramePr>
          <p:cNvPr id="7172" name="Object 3"/>
          <p:cNvGraphicFramePr>
            <a:graphicFrameLocks noChangeAspect="1"/>
          </p:cNvGraphicFramePr>
          <p:nvPr>
            <p:extLst>
              <p:ext uri="{D42A27DB-BD31-4B8C-83A1-F6EECF244321}">
                <p14:modId xmlns:p14="http://schemas.microsoft.com/office/powerpoint/2010/main" val="947293700"/>
              </p:ext>
            </p:extLst>
          </p:nvPr>
        </p:nvGraphicFramePr>
        <p:xfrm>
          <a:off x="539552" y="1844824"/>
          <a:ext cx="8229600" cy="4103687"/>
        </p:xfrm>
        <a:graphic>
          <a:graphicData uri="http://schemas.openxmlformats.org/presentationml/2006/ole">
            <mc:AlternateContent xmlns:mc="http://schemas.openxmlformats.org/markup-compatibility/2006">
              <mc:Choice xmlns:v="urn:schemas-microsoft-com:vml" Requires="v">
                <p:oleObj spid="_x0000_s67516" name="Visio" r:id="rId3" imgW="3435401" imgH="1713586" progId="Visio.Drawing.6">
                  <p:embed/>
                </p:oleObj>
              </mc:Choice>
              <mc:Fallback>
                <p:oleObj name="Visio" r:id="rId3" imgW="3435401" imgH="171358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844824"/>
                        <a:ext cx="8229600" cy="410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3" name="Text Box 4"/>
          <p:cNvSpPr txBox="1">
            <a:spLocks noChangeArrowheads="1"/>
          </p:cNvSpPr>
          <p:nvPr/>
        </p:nvSpPr>
        <p:spPr bwMode="auto">
          <a:xfrm>
            <a:off x="457200" y="865202"/>
            <a:ext cx="7315200" cy="400110"/>
          </a:xfrm>
          <a:prstGeom prst="rect">
            <a:avLst/>
          </a:prstGeom>
          <a:noFill/>
          <a:ln>
            <a:noFill/>
          </a:ln>
          <a:effec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thaiDist">
              <a:spcBef>
                <a:spcPct val="50000"/>
              </a:spcBef>
              <a:buFontTx/>
              <a:buNone/>
            </a:pPr>
            <a:r>
              <a:rPr lang="en-US" altLang="en-US" sz="2000" dirty="0">
                <a:solidFill>
                  <a:srgbClr val="000000"/>
                </a:solidFill>
                <a:latin typeface="Comic Sans MS" panose="030F0702030302020204" pitchFamily="66" charset="0"/>
              </a:rPr>
              <a:t>Plot the </a:t>
            </a:r>
            <a:r>
              <a:rPr lang="tr-TR" altLang="en-US" sz="2000" dirty="0">
                <a:solidFill>
                  <a:srgbClr val="000000"/>
                </a:solidFill>
                <a:latin typeface="Comic Sans MS" panose="030F0702030302020204" pitchFamily="66" charset="0"/>
              </a:rPr>
              <a:t>DC</a:t>
            </a:r>
            <a:r>
              <a:rPr lang="en-US" altLang="en-US" sz="2000" dirty="0">
                <a:solidFill>
                  <a:srgbClr val="000000"/>
                </a:solidFill>
                <a:latin typeface="Comic Sans MS" panose="030F0702030302020204" pitchFamily="66" charset="0"/>
              </a:rPr>
              <a:t> load line for the circuit shown in Fig</a:t>
            </a:r>
            <a:r>
              <a:rPr lang="tr-TR" altLang="en-US" sz="2000" dirty="0" err="1">
                <a:solidFill>
                  <a:srgbClr val="000000"/>
                </a:solidFill>
                <a:latin typeface="Comic Sans MS" panose="030F0702030302020204" pitchFamily="66" charset="0"/>
              </a:rPr>
              <a:t>ure</a:t>
            </a:r>
            <a:r>
              <a:rPr lang="tr-TR" altLang="en-US" sz="2000" dirty="0">
                <a:solidFill>
                  <a:srgbClr val="000000"/>
                </a:solidFill>
                <a:latin typeface="Comic Sans MS" panose="030F0702030302020204" pitchFamily="66" charset="0"/>
              </a:rPr>
              <a:t>.</a:t>
            </a:r>
            <a:endParaRPr lang="th-TH" altLang="en-US" sz="2000" dirty="0">
              <a:solidFill>
                <a:srgbClr val="000000"/>
              </a:solidFill>
              <a:latin typeface="Comic Sans MS" panose="030F0702030302020204" pitchFamily="66" charset="0"/>
            </a:endParaRPr>
          </a:p>
        </p:txBody>
      </p:sp>
      <p:graphicFrame>
        <p:nvGraphicFramePr>
          <p:cNvPr id="5" name="Object 28"/>
          <p:cNvGraphicFramePr>
            <a:graphicFrameLocks noChangeAspect="1"/>
          </p:cNvGraphicFramePr>
          <p:nvPr>
            <p:extLst>
              <p:ext uri="{D42A27DB-BD31-4B8C-83A1-F6EECF244321}">
                <p14:modId xmlns:p14="http://schemas.microsoft.com/office/powerpoint/2010/main" val="2053982993"/>
              </p:ext>
            </p:extLst>
          </p:nvPr>
        </p:nvGraphicFramePr>
        <p:xfrm>
          <a:off x="5808712" y="1763668"/>
          <a:ext cx="2286000" cy="501650"/>
        </p:xfrm>
        <a:graphic>
          <a:graphicData uri="http://schemas.openxmlformats.org/presentationml/2006/ole">
            <mc:AlternateContent xmlns:mc="http://schemas.openxmlformats.org/markup-compatibility/2006">
              <mc:Choice xmlns:v="urn:schemas-microsoft-com:vml" Requires="v">
                <p:oleObj spid="_x0000_s67517" name="Equation" r:id="rId5" imgW="1040948" imgH="228501" progId="Equation.DSMT4">
                  <p:embed/>
                </p:oleObj>
              </mc:Choice>
              <mc:Fallback>
                <p:oleObj name="Equation" r:id="rId5" imgW="104094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8712" y="1763668"/>
                        <a:ext cx="2286000" cy="50165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6870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Rectangle 5"/>
          <p:cNvSpPr>
            <a:spLocks noChangeArrowheads="1"/>
          </p:cNvSpPr>
          <p:nvPr/>
        </p:nvSpPr>
        <p:spPr bwMode="auto">
          <a:xfrm>
            <a:off x="533400" y="1066800"/>
            <a:ext cx="4110608"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200" dirty="0">
                <a:latin typeface="Comic Sans MS" panose="030F0702030302020204" pitchFamily="66" charset="0"/>
              </a:rPr>
              <a:t>The transistor was probably the most </a:t>
            </a:r>
            <a:r>
              <a:rPr lang="en-US" altLang="en-US" sz="2200" b="1" dirty="0">
                <a:latin typeface="Comic Sans MS" panose="030F0702030302020204" pitchFamily="66" charset="0"/>
              </a:rPr>
              <a:t>important invention of the 20th Century.</a:t>
            </a:r>
          </a:p>
          <a:p>
            <a:endParaRPr lang="en-US" altLang="en-US" sz="2200" b="1" dirty="0">
              <a:latin typeface="Comic Sans MS" panose="030F0702030302020204" pitchFamily="66" charset="0"/>
            </a:endParaRPr>
          </a:p>
          <a:p>
            <a:r>
              <a:rPr lang="en-US" altLang="en-US" sz="2200" b="1" dirty="0">
                <a:latin typeface="Comic Sans MS" panose="030F0702030302020204" pitchFamily="66" charset="0"/>
              </a:rPr>
              <a:t>T</a:t>
            </a:r>
            <a:r>
              <a:rPr lang="en-US" altLang="en-US" sz="2200" dirty="0">
                <a:latin typeface="Comic Sans MS" panose="030F0702030302020204" pitchFamily="66" charset="0"/>
              </a:rPr>
              <a:t>he story behind the invention is one of clashing egos and top secret research. </a:t>
            </a:r>
          </a:p>
        </p:txBody>
      </p:sp>
      <p:sp>
        <p:nvSpPr>
          <p:cNvPr id="124947" name="Rectangle 19"/>
          <p:cNvSpPr>
            <a:spLocks noChangeArrowheads="1"/>
          </p:cNvSpPr>
          <p:nvPr/>
        </p:nvSpPr>
        <p:spPr bwMode="auto">
          <a:xfrm>
            <a:off x="533400" y="287338"/>
            <a:ext cx="27368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rgbClr val="FF0000"/>
                </a:solidFill>
                <a:latin typeface="Comic Sans MS" panose="030F0702030302020204" pitchFamily="66" charset="0"/>
              </a:rPr>
              <a:t>First - BJTs</a:t>
            </a:r>
          </a:p>
        </p:txBody>
      </p:sp>
      <p:sp>
        <p:nvSpPr>
          <p:cNvPr id="124948" name="Rectangle 20"/>
          <p:cNvSpPr>
            <a:spLocks noChangeArrowheads="1"/>
          </p:cNvSpPr>
          <p:nvPr/>
        </p:nvSpPr>
        <p:spPr bwMode="auto">
          <a:xfrm>
            <a:off x="381000" y="5943600"/>
            <a:ext cx="8356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a:solidFill>
                  <a:srgbClr val="FF0000"/>
                </a:solidFill>
                <a:latin typeface="Comic Sans MS" panose="030F0702030302020204" pitchFamily="66" charset="0"/>
              </a:rPr>
              <a:t>Reference:</a:t>
            </a:r>
          </a:p>
          <a:p>
            <a:r>
              <a:rPr lang="en-US" altLang="en-US" sz="1400">
                <a:solidFill>
                  <a:srgbClr val="FF0000"/>
                </a:solidFill>
              </a:rPr>
              <a:t>Bell Labs Museum</a:t>
            </a:r>
            <a:endParaRPr lang="en-US" altLang="en-US" sz="1400">
              <a:solidFill>
                <a:srgbClr val="FF0000"/>
              </a:solidFill>
              <a:latin typeface="Comic Sans MS" panose="030F0702030302020204" pitchFamily="66" charset="0"/>
            </a:endParaRPr>
          </a:p>
          <a:p>
            <a:r>
              <a:rPr lang="en-US" altLang="en-US" sz="1400">
                <a:solidFill>
                  <a:srgbClr val="FF0000"/>
                </a:solidFill>
                <a:latin typeface="Comic Sans MS" panose="030F0702030302020204" pitchFamily="66" charset="0"/>
              </a:rPr>
              <a:t>B. G. Streetman &amp; S. Banerjee ‘Solid State Electronic Devices’, Prentice Hall 1999.</a:t>
            </a:r>
          </a:p>
        </p:txBody>
      </p:sp>
      <p:graphicFrame>
        <p:nvGraphicFramePr>
          <p:cNvPr id="124949" name="Object 21"/>
          <p:cNvGraphicFramePr>
            <a:graphicFrameLocks noChangeAspect="1"/>
          </p:cNvGraphicFramePr>
          <p:nvPr/>
        </p:nvGraphicFramePr>
        <p:xfrm>
          <a:off x="4724400" y="1143000"/>
          <a:ext cx="3800475" cy="4524375"/>
        </p:xfrm>
        <a:graphic>
          <a:graphicData uri="http://schemas.openxmlformats.org/presentationml/2006/ole">
            <mc:AlternateContent xmlns:mc="http://schemas.openxmlformats.org/markup-compatibility/2006">
              <mc:Choice xmlns:v="urn:schemas-microsoft-com:vml" Requires="v">
                <p:oleObj spid="_x0000_s57940" name="Bitmap Image" r:id="rId4" imgW="3801006" imgH="4525007" progId="Paint.Picture">
                  <p:embed/>
                </p:oleObj>
              </mc:Choice>
              <mc:Fallback>
                <p:oleObj name="Bitmap Image" r:id="rId4" imgW="3801006" imgH="452500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1143000"/>
                        <a:ext cx="3800475"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87030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algn="l" eaLnBrk="1" hangingPunct="1"/>
            <a:r>
              <a:rPr lang="en-US" altLang="en-US" dirty="0">
                <a:effectLst>
                  <a:outerShdw blurRad="38100" dist="38100" dir="2700000" algn="tl">
                    <a:srgbClr val="000000">
                      <a:alpha val="43137"/>
                    </a:srgbClr>
                  </a:outerShdw>
                </a:effectLst>
              </a:rPr>
              <a:t>Example</a:t>
            </a:r>
            <a:endParaRPr lang="th-TH" altLang="en-US" dirty="0">
              <a:effectLst>
                <a:outerShdw blurRad="38100" dist="38100" dir="2700000" algn="tl">
                  <a:srgbClr val="000000">
                    <a:alpha val="43137"/>
                  </a:srgbClr>
                </a:outerShdw>
              </a:effectLst>
            </a:endParaRPr>
          </a:p>
        </p:txBody>
      </p:sp>
      <p:sp>
        <p:nvSpPr>
          <p:cNvPr id="8196" name="Text Box 4"/>
          <p:cNvSpPr txBox="1">
            <a:spLocks noChangeArrowheads="1"/>
          </p:cNvSpPr>
          <p:nvPr/>
        </p:nvSpPr>
        <p:spPr bwMode="auto">
          <a:xfrm>
            <a:off x="457200" y="881271"/>
            <a:ext cx="7315200" cy="707886"/>
          </a:xfrm>
          <a:prstGeom prst="rect">
            <a:avLst/>
          </a:prstGeom>
          <a:noFill/>
          <a:ln>
            <a:noFill/>
          </a:ln>
          <a:effec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thaiDist">
              <a:spcBef>
                <a:spcPct val="50000"/>
              </a:spcBef>
              <a:buFontTx/>
              <a:buNone/>
            </a:pPr>
            <a:r>
              <a:rPr lang="en-US" altLang="en-US" sz="2000" dirty="0">
                <a:solidFill>
                  <a:srgbClr val="000000"/>
                </a:solidFill>
                <a:latin typeface="Comic Sans MS" panose="030F0702030302020204" pitchFamily="66" charset="0"/>
              </a:rPr>
              <a:t>Plot the </a:t>
            </a:r>
            <a:r>
              <a:rPr lang="tr-TR" altLang="en-US" sz="2000" dirty="0">
                <a:solidFill>
                  <a:srgbClr val="000000"/>
                </a:solidFill>
                <a:latin typeface="Comic Sans MS" panose="030F0702030302020204" pitchFamily="66" charset="0"/>
              </a:rPr>
              <a:t>DC</a:t>
            </a:r>
            <a:r>
              <a:rPr lang="en-US" altLang="en-US" sz="2000" dirty="0">
                <a:solidFill>
                  <a:srgbClr val="000000"/>
                </a:solidFill>
                <a:latin typeface="Comic Sans MS" panose="030F0702030302020204" pitchFamily="66" charset="0"/>
              </a:rPr>
              <a:t> load line for the circuit shown in Fig.</a:t>
            </a:r>
            <a:r>
              <a:rPr lang="tr-TR" altLang="en-US" sz="2000" dirty="0">
                <a:solidFill>
                  <a:srgbClr val="000000"/>
                </a:solidFill>
                <a:latin typeface="Comic Sans MS" panose="030F0702030302020204" pitchFamily="66" charset="0"/>
              </a:rPr>
              <a:t> </a:t>
            </a:r>
            <a:r>
              <a:rPr lang="en-US" altLang="en-US" sz="2000" dirty="0">
                <a:solidFill>
                  <a:srgbClr val="000000"/>
                </a:solidFill>
                <a:latin typeface="Comic Sans MS" panose="030F0702030302020204" pitchFamily="66" charset="0"/>
              </a:rPr>
              <a:t>Then, find the values of </a:t>
            </a:r>
            <a:r>
              <a:rPr lang="en-US" altLang="en-US" sz="2000" i="1" dirty="0">
                <a:solidFill>
                  <a:srgbClr val="000000"/>
                </a:solidFill>
                <a:latin typeface="Comic Sans MS" panose="030F0702030302020204" pitchFamily="66" charset="0"/>
              </a:rPr>
              <a:t>V</a:t>
            </a:r>
            <a:r>
              <a:rPr lang="en-US" altLang="en-US" sz="2000" i="1" baseline="-25000" dirty="0">
                <a:solidFill>
                  <a:srgbClr val="000000"/>
                </a:solidFill>
                <a:latin typeface="Comic Sans MS" panose="030F0702030302020204" pitchFamily="66" charset="0"/>
              </a:rPr>
              <a:t>CE</a:t>
            </a:r>
            <a:r>
              <a:rPr lang="en-US" altLang="en-US" sz="2000" dirty="0">
                <a:solidFill>
                  <a:srgbClr val="000000"/>
                </a:solidFill>
                <a:latin typeface="Comic Sans MS" panose="030F0702030302020204" pitchFamily="66" charset="0"/>
              </a:rPr>
              <a:t> for </a:t>
            </a: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C</a:t>
            </a:r>
            <a:r>
              <a:rPr lang="en-US" altLang="en-US" sz="2000" dirty="0">
                <a:solidFill>
                  <a:srgbClr val="000000"/>
                </a:solidFill>
                <a:latin typeface="Comic Sans MS" panose="030F0702030302020204" pitchFamily="66" charset="0"/>
              </a:rPr>
              <a:t> = 1, 2, 5 mA respectively.</a:t>
            </a:r>
            <a:endParaRPr lang="th-TH" altLang="en-US" sz="2000" dirty="0">
              <a:solidFill>
                <a:srgbClr val="000000"/>
              </a:solidFill>
              <a:latin typeface="Comic Sans MS" panose="030F0702030302020204" pitchFamily="66" charset="0"/>
            </a:endParaRPr>
          </a:p>
        </p:txBody>
      </p:sp>
      <p:graphicFrame>
        <p:nvGraphicFramePr>
          <p:cNvPr id="8197" name="Object 6"/>
          <p:cNvGraphicFramePr>
            <a:graphicFrameLocks noChangeAspect="1"/>
          </p:cNvGraphicFramePr>
          <p:nvPr>
            <p:extLst>
              <p:ext uri="{D42A27DB-BD31-4B8C-83A1-F6EECF244321}">
                <p14:modId xmlns:p14="http://schemas.microsoft.com/office/powerpoint/2010/main" val="3085526254"/>
              </p:ext>
            </p:extLst>
          </p:nvPr>
        </p:nvGraphicFramePr>
        <p:xfrm>
          <a:off x="609600" y="2047415"/>
          <a:ext cx="7010400" cy="3859213"/>
        </p:xfrm>
        <a:graphic>
          <a:graphicData uri="http://schemas.openxmlformats.org/presentationml/2006/ole">
            <mc:AlternateContent xmlns:mc="http://schemas.openxmlformats.org/markup-compatibility/2006">
              <mc:Choice xmlns:v="urn:schemas-microsoft-com:vml" Requires="v">
                <p:oleObj spid="_x0000_s249924" name="Visio" r:id="rId3" imgW="3111398" imgH="1713586" progId="Visio.Drawing.6">
                  <p:embed/>
                </p:oleObj>
              </mc:Choice>
              <mc:Fallback>
                <p:oleObj name="Visio" r:id="rId3" imgW="3111398" imgH="171358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047415"/>
                        <a:ext cx="7010400" cy="385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71" name="Group 27"/>
          <p:cNvGraphicFramePr>
            <a:graphicFrameLocks noGrp="1"/>
          </p:cNvGraphicFramePr>
          <p:nvPr>
            <p:extLst>
              <p:ext uri="{D42A27DB-BD31-4B8C-83A1-F6EECF244321}">
                <p14:modId xmlns:p14="http://schemas.microsoft.com/office/powerpoint/2010/main" val="2210619486"/>
              </p:ext>
            </p:extLst>
          </p:nvPr>
        </p:nvGraphicFramePr>
        <p:xfrm>
          <a:off x="5580112" y="2392318"/>
          <a:ext cx="2819400" cy="1584704"/>
        </p:xfrm>
        <a:graphic>
          <a:graphicData uri="http://schemas.openxmlformats.org/drawingml/2006/table">
            <a:tbl>
              <a:tblPr/>
              <a:tblGrid>
                <a:gridCol w="14097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96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1" u="none" strike="noStrike" cap="none" normalizeH="0" baseline="0" dirty="0">
                          <a:ln>
                            <a:noFill/>
                          </a:ln>
                          <a:solidFill>
                            <a:schemeClr val="tx1"/>
                          </a:solidFill>
                          <a:effectLst/>
                          <a:latin typeface="Verdana" pitchFamily="34" charset="0"/>
                          <a:cs typeface="Angsana New" pitchFamily="18" charset="-34"/>
                        </a:rPr>
                        <a:t>I</a:t>
                      </a:r>
                      <a:r>
                        <a:rPr kumimoji="0" lang="en-US" sz="2000" b="1" i="1" u="none" strike="noStrike" cap="none" normalizeH="0" baseline="-25000" dirty="0">
                          <a:ln>
                            <a:noFill/>
                          </a:ln>
                          <a:solidFill>
                            <a:schemeClr val="tx1"/>
                          </a:solidFill>
                          <a:effectLst/>
                          <a:latin typeface="Verdana" pitchFamily="34" charset="0"/>
                          <a:cs typeface="Angsana New" pitchFamily="18" charset="-34"/>
                        </a:rPr>
                        <a:t>C</a:t>
                      </a:r>
                      <a:r>
                        <a:rPr kumimoji="0" lang="en-US" sz="2000" b="1" i="0" u="none" strike="noStrike" cap="none" normalizeH="0" baseline="0" dirty="0">
                          <a:ln>
                            <a:noFill/>
                          </a:ln>
                          <a:solidFill>
                            <a:schemeClr val="tx1"/>
                          </a:solidFill>
                          <a:effectLst/>
                          <a:latin typeface="Verdana" pitchFamily="34" charset="0"/>
                          <a:cs typeface="Angsana New" pitchFamily="18" charset="-34"/>
                        </a:rPr>
                        <a:t> (mA)</a:t>
                      </a:r>
                      <a:endParaRPr kumimoji="0" lang="th-TH" sz="2000" b="1" i="0" u="none" strike="noStrike" cap="none" normalizeH="0" baseline="0" dirty="0">
                        <a:ln>
                          <a:noFill/>
                        </a:ln>
                        <a:solidFill>
                          <a:schemeClr val="tx1"/>
                        </a:solidFill>
                        <a:effectLst/>
                        <a:latin typeface="Verdana" pitchFamily="34" charset="0"/>
                        <a:cs typeface="Angsana New" pitchFamily="18" charset="-34"/>
                      </a:endParaRPr>
                    </a:p>
                  </a:txBody>
                  <a:tcPr marT="45688" marB="456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00">
                            <a:gamma/>
                            <a:shade val="46275"/>
                            <a:invGamma/>
                          </a:srgbClr>
                        </a:gs>
                        <a:gs pos="50000">
                          <a:srgbClr val="FFFF00"/>
                        </a:gs>
                        <a:gs pos="100000">
                          <a:srgbClr val="FFFF00">
                            <a:gamma/>
                            <a:shade val="46275"/>
                            <a:invGamma/>
                          </a:srgbClr>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1" u="none" strike="noStrike" cap="none" normalizeH="0" baseline="0" dirty="0">
                          <a:ln>
                            <a:noFill/>
                          </a:ln>
                          <a:solidFill>
                            <a:schemeClr val="tx1"/>
                          </a:solidFill>
                          <a:effectLst/>
                          <a:latin typeface="Verdana" pitchFamily="34" charset="0"/>
                          <a:cs typeface="Angsana New" pitchFamily="18" charset="-34"/>
                        </a:rPr>
                        <a:t>V</a:t>
                      </a:r>
                      <a:r>
                        <a:rPr kumimoji="0" lang="en-US" sz="2000" b="1" i="1" u="none" strike="noStrike" cap="none" normalizeH="0" baseline="-25000" dirty="0">
                          <a:ln>
                            <a:noFill/>
                          </a:ln>
                          <a:solidFill>
                            <a:schemeClr val="tx1"/>
                          </a:solidFill>
                          <a:effectLst/>
                          <a:latin typeface="Verdana" pitchFamily="34" charset="0"/>
                          <a:cs typeface="Angsana New" pitchFamily="18" charset="-34"/>
                        </a:rPr>
                        <a:t>CE</a:t>
                      </a:r>
                      <a:r>
                        <a:rPr kumimoji="0" lang="en-US" sz="2000" b="1" i="0" u="none" strike="noStrike" cap="none" normalizeH="0" baseline="0" dirty="0">
                          <a:ln>
                            <a:noFill/>
                          </a:ln>
                          <a:solidFill>
                            <a:schemeClr val="tx1"/>
                          </a:solidFill>
                          <a:effectLst/>
                          <a:latin typeface="Verdana" pitchFamily="34" charset="0"/>
                          <a:cs typeface="Angsana New" pitchFamily="18" charset="-34"/>
                        </a:rPr>
                        <a:t> (V)</a:t>
                      </a:r>
                      <a:endParaRPr kumimoji="0" lang="th-TH" sz="2000" b="1" i="0" u="none" strike="noStrike" cap="none" normalizeH="0" baseline="0" dirty="0">
                        <a:ln>
                          <a:noFill/>
                        </a:ln>
                        <a:solidFill>
                          <a:schemeClr val="tx1"/>
                        </a:solidFill>
                        <a:effectLst/>
                        <a:latin typeface="Verdana" pitchFamily="34" charset="0"/>
                        <a:cs typeface="Angsana New" pitchFamily="18" charset="-34"/>
                      </a:endParaRPr>
                    </a:p>
                  </a:txBody>
                  <a:tcPr marT="45688" marB="456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00">
                            <a:gamma/>
                            <a:shade val="46275"/>
                            <a:invGamma/>
                          </a:srgbClr>
                        </a:gs>
                        <a:gs pos="50000">
                          <a:srgbClr val="FFFF00"/>
                        </a:gs>
                        <a:gs pos="100000">
                          <a:srgbClr val="FFFF00">
                            <a:gamma/>
                            <a:shade val="46275"/>
                            <a:invGamma/>
                          </a:srgbClr>
                        </a:gs>
                      </a:gsLst>
                      <a:lin ang="5400000" scaled="1"/>
                    </a:gradFill>
                  </a:tcPr>
                </a:tc>
                <a:extLst>
                  <a:ext uri="{0D108BD9-81ED-4DB2-BD59-A6C34878D82A}">
                    <a16:rowId xmlns:a16="http://schemas.microsoft.com/office/drawing/2014/main" val="10000"/>
                  </a:ext>
                </a:extLst>
              </a:tr>
              <a:tr h="396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Verdana" pitchFamily="34" charset="0"/>
                          <a:cs typeface="Angsana New" pitchFamily="18" charset="-34"/>
                        </a:rPr>
                        <a:t>1</a:t>
                      </a:r>
                      <a:endParaRPr kumimoji="0" lang="th-TH" sz="2000" b="0" i="0" u="none" strike="noStrike" cap="none" normalizeH="0" baseline="0">
                        <a:ln>
                          <a:noFill/>
                        </a:ln>
                        <a:solidFill>
                          <a:schemeClr val="tx1"/>
                        </a:solidFill>
                        <a:effectLst/>
                        <a:latin typeface="Verdana" pitchFamily="34" charset="0"/>
                        <a:cs typeface="Angsana New" pitchFamily="18" charset="-34"/>
                      </a:endParaRPr>
                    </a:p>
                  </a:txBody>
                  <a:tcPr marT="45688" marB="456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Verdana" pitchFamily="34" charset="0"/>
                          <a:cs typeface="Angsana New" pitchFamily="18" charset="-34"/>
                        </a:rPr>
                        <a:t>9</a:t>
                      </a:r>
                      <a:endParaRPr kumimoji="0" lang="th-TH" sz="2000" b="0" i="0" u="none" strike="noStrike" cap="none" normalizeH="0" baseline="0">
                        <a:ln>
                          <a:noFill/>
                        </a:ln>
                        <a:solidFill>
                          <a:schemeClr val="tx1"/>
                        </a:solidFill>
                        <a:effectLst/>
                        <a:latin typeface="Verdana" pitchFamily="34" charset="0"/>
                        <a:cs typeface="Angsana New" pitchFamily="18" charset="-34"/>
                      </a:endParaRPr>
                    </a:p>
                  </a:txBody>
                  <a:tcPr marT="45688" marB="456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Verdana" pitchFamily="34" charset="0"/>
                          <a:cs typeface="Angsana New" pitchFamily="18" charset="-34"/>
                        </a:rPr>
                        <a:t>2</a:t>
                      </a:r>
                      <a:endParaRPr kumimoji="0" lang="th-TH" sz="2000" b="0" i="0" u="none" strike="noStrike" cap="none" normalizeH="0" baseline="0">
                        <a:ln>
                          <a:noFill/>
                        </a:ln>
                        <a:solidFill>
                          <a:schemeClr val="tx1"/>
                        </a:solidFill>
                        <a:effectLst/>
                        <a:latin typeface="Verdana" pitchFamily="34" charset="0"/>
                        <a:cs typeface="Angsana New" pitchFamily="18" charset="-34"/>
                      </a:endParaRPr>
                    </a:p>
                  </a:txBody>
                  <a:tcPr marT="45688" marB="456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Verdana" pitchFamily="34" charset="0"/>
                          <a:cs typeface="Angsana New" pitchFamily="18" charset="-34"/>
                        </a:rPr>
                        <a:t>8</a:t>
                      </a:r>
                      <a:endParaRPr kumimoji="0" lang="th-TH" sz="2000" b="0" i="0" u="none" strike="noStrike" cap="none" normalizeH="0" baseline="0">
                        <a:ln>
                          <a:noFill/>
                        </a:ln>
                        <a:solidFill>
                          <a:schemeClr val="tx1"/>
                        </a:solidFill>
                        <a:effectLst/>
                        <a:latin typeface="Verdana" pitchFamily="34" charset="0"/>
                        <a:cs typeface="Angsana New" pitchFamily="18" charset="-34"/>
                      </a:endParaRPr>
                    </a:p>
                  </a:txBody>
                  <a:tcPr marT="45688" marB="456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Verdana" pitchFamily="34" charset="0"/>
                          <a:cs typeface="Angsana New" pitchFamily="18" charset="-34"/>
                        </a:rPr>
                        <a:t>5</a:t>
                      </a:r>
                      <a:endParaRPr kumimoji="0" lang="th-TH" sz="2000" b="0" i="0" u="none" strike="noStrike" cap="none" normalizeH="0" baseline="0" dirty="0">
                        <a:ln>
                          <a:noFill/>
                        </a:ln>
                        <a:solidFill>
                          <a:schemeClr val="tx1"/>
                        </a:solidFill>
                        <a:effectLst/>
                        <a:latin typeface="Verdana" pitchFamily="34" charset="0"/>
                        <a:cs typeface="Angsana New" pitchFamily="18" charset="-34"/>
                      </a:endParaRPr>
                    </a:p>
                  </a:txBody>
                  <a:tcPr marT="45688" marB="456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Verdana" pitchFamily="34" charset="0"/>
                          <a:cs typeface="Angsana New" pitchFamily="18" charset="-34"/>
                        </a:rPr>
                        <a:t>5</a:t>
                      </a:r>
                      <a:endParaRPr kumimoji="0" lang="th-TH" sz="2000" b="0" i="0" u="none" strike="noStrike" cap="none" normalizeH="0" baseline="0" dirty="0">
                        <a:ln>
                          <a:noFill/>
                        </a:ln>
                        <a:solidFill>
                          <a:schemeClr val="tx1"/>
                        </a:solidFill>
                        <a:effectLst/>
                        <a:latin typeface="Verdana" pitchFamily="34" charset="0"/>
                        <a:cs typeface="Angsana New" pitchFamily="18" charset="-34"/>
                      </a:endParaRPr>
                    </a:p>
                  </a:txBody>
                  <a:tcPr marT="45688" marB="456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8215" name="Object 28"/>
          <p:cNvGraphicFramePr>
            <a:graphicFrameLocks noChangeAspect="1"/>
          </p:cNvGraphicFramePr>
          <p:nvPr>
            <p:extLst>
              <p:ext uri="{D42A27DB-BD31-4B8C-83A1-F6EECF244321}">
                <p14:modId xmlns:p14="http://schemas.microsoft.com/office/powerpoint/2010/main" val="3164362413"/>
              </p:ext>
            </p:extLst>
          </p:nvPr>
        </p:nvGraphicFramePr>
        <p:xfrm>
          <a:off x="5808712" y="1763668"/>
          <a:ext cx="2286000" cy="501650"/>
        </p:xfrm>
        <a:graphic>
          <a:graphicData uri="http://schemas.openxmlformats.org/presentationml/2006/ole">
            <mc:AlternateContent xmlns:mc="http://schemas.openxmlformats.org/markup-compatibility/2006">
              <mc:Choice xmlns:v="urn:schemas-microsoft-com:vml" Requires="v">
                <p:oleObj spid="_x0000_s249925" name="Equation" r:id="rId5" imgW="1040948" imgH="228501" progId="Equation.DSMT4">
                  <p:embed/>
                </p:oleObj>
              </mc:Choice>
              <mc:Fallback>
                <p:oleObj name="Equation" r:id="rId5" imgW="104094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8712" y="1763668"/>
                        <a:ext cx="2286000" cy="50165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 name="Straight Arrow Connector 2"/>
          <p:cNvCxnSpPr/>
          <p:nvPr/>
        </p:nvCxnSpPr>
        <p:spPr>
          <a:xfrm flipH="1" flipV="1">
            <a:off x="5580112" y="4437112"/>
            <a:ext cx="1152128" cy="72008"/>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165676" y="4860676"/>
            <a:ext cx="638572" cy="14728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340507" y="4948238"/>
            <a:ext cx="679765" cy="343467"/>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 Box 4"/>
          <p:cNvSpPr txBox="1">
            <a:spLocks noChangeArrowheads="1"/>
          </p:cNvSpPr>
          <p:nvPr/>
        </p:nvSpPr>
        <p:spPr bwMode="auto">
          <a:xfrm>
            <a:off x="6732240" y="4260769"/>
            <a:ext cx="2318556" cy="783193"/>
          </a:xfrm>
          <a:prstGeom prst="flowChartAlternateProcess">
            <a:avLst/>
          </a:prstGeom>
          <a:solidFill>
            <a:srgbClr val="FFFF00"/>
          </a:solidFill>
          <a:ln>
            <a:noFill/>
          </a:ln>
          <a:effectLst/>
        </p:spPr>
        <p:txBody>
          <a:bodyPr wrap="square">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thaiDist">
              <a:spcBef>
                <a:spcPct val="50000"/>
              </a:spcBef>
              <a:buFontTx/>
              <a:buNone/>
            </a:pPr>
            <a:r>
              <a:rPr lang="tr-TR" altLang="en-US" sz="2000" dirty="0" err="1">
                <a:solidFill>
                  <a:srgbClr val="000000"/>
                </a:solidFill>
                <a:latin typeface="Comic Sans MS" panose="030F0702030302020204" pitchFamily="66" charset="0"/>
              </a:rPr>
              <a:t>Different</a:t>
            </a:r>
            <a:r>
              <a:rPr lang="tr-TR" altLang="en-US" sz="2000" dirty="0">
                <a:solidFill>
                  <a:srgbClr val="000000"/>
                </a:solidFill>
                <a:latin typeface="Comic Sans MS" panose="030F0702030302020204" pitchFamily="66" charset="0"/>
              </a:rPr>
              <a:t> </a:t>
            </a:r>
            <a:r>
              <a:rPr lang="tr-TR" altLang="en-US" sz="2000" dirty="0" err="1">
                <a:solidFill>
                  <a:srgbClr val="000000"/>
                </a:solidFill>
                <a:latin typeface="Comic Sans MS" panose="030F0702030302020204" pitchFamily="66" charset="0"/>
              </a:rPr>
              <a:t>operating</a:t>
            </a:r>
            <a:r>
              <a:rPr lang="tr-TR" altLang="en-US" sz="2000" dirty="0">
                <a:solidFill>
                  <a:srgbClr val="000000"/>
                </a:solidFill>
                <a:latin typeface="Comic Sans MS" panose="030F0702030302020204" pitchFamily="66" charset="0"/>
              </a:rPr>
              <a:t> </a:t>
            </a:r>
            <a:r>
              <a:rPr lang="tr-TR" altLang="en-US" sz="2000" dirty="0" err="1">
                <a:solidFill>
                  <a:srgbClr val="000000"/>
                </a:solidFill>
                <a:latin typeface="Comic Sans MS" panose="030F0702030302020204" pitchFamily="66" charset="0"/>
              </a:rPr>
              <a:t>points</a:t>
            </a:r>
            <a:endParaRPr lang="th-TH" altLang="en-US" sz="2000" dirty="0">
              <a:solidFill>
                <a:srgbClr val="000000"/>
              </a:solidFill>
              <a:latin typeface="Comic Sans MS" panose="030F0702030302020204" pitchFamily="66" charset="0"/>
            </a:endParaRPr>
          </a:p>
        </p:txBody>
      </p:sp>
    </p:spTree>
    <p:extLst>
      <p:ext uri="{BB962C8B-B14F-4D97-AF65-F5344CB8AC3E}">
        <p14:creationId xmlns:p14="http://schemas.microsoft.com/office/powerpoint/2010/main" val="706687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323528" y="294147"/>
            <a:ext cx="8229600" cy="411162"/>
          </a:xfrm>
        </p:spPr>
        <p:txBody>
          <a:bodyPr/>
          <a:lstStyle/>
          <a:p>
            <a:pPr marL="2462213" indent="-2462213" algn="l" eaLnBrk="1" hangingPunct="1"/>
            <a:r>
              <a:rPr lang="en-US" altLang="en-US" dirty="0">
                <a:effectLst>
                  <a:outerShdw blurRad="38100" dist="38100" dir="2700000" algn="tl">
                    <a:srgbClr val="000000">
                      <a:alpha val="43137"/>
                    </a:srgbClr>
                  </a:outerShdw>
                </a:effectLst>
              </a:rPr>
              <a:t>Optimum Q-point with amplifier operation.</a:t>
            </a:r>
            <a:endParaRPr lang="th-TH" altLang="en-US" dirty="0">
              <a:effectLst>
                <a:outerShdw blurRad="38100" dist="38100" dir="2700000" algn="tl">
                  <a:srgbClr val="000000">
                    <a:alpha val="43137"/>
                  </a:srgbClr>
                </a:outerShdw>
              </a:effectLst>
            </a:endParaRPr>
          </a:p>
        </p:txBody>
      </p:sp>
      <p:graphicFrame>
        <p:nvGraphicFramePr>
          <p:cNvPr id="9220" name="Object 25"/>
          <p:cNvGraphicFramePr>
            <a:graphicFrameLocks noChangeAspect="1"/>
          </p:cNvGraphicFramePr>
          <p:nvPr>
            <p:extLst>
              <p:ext uri="{D42A27DB-BD31-4B8C-83A1-F6EECF244321}">
                <p14:modId xmlns:p14="http://schemas.microsoft.com/office/powerpoint/2010/main" val="3462822348"/>
              </p:ext>
            </p:extLst>
          </p:nvPr>
        </p:nvGraphicFramePr>
        <p:xfrm>
          <a:off x="3295328" y="908720"/>
          <a:ext cx="1143000" cy="490538"/>
        </p:xfrm>
        <a:graphic>
          <a:graphicData uri="http://schemas.openxmlformats.org/presentationml/2006/ole">
            <mc:AlternateContent xmlns:mc="http://schemas.openxmlformats.org/markup-compatibility/2006">
              <mc:Choice xmlns:v="urn:schemas-microsoft-com:vml" Requires="v">
                <p:oleObj spid="_x0000_s155234" name="Equation" r:id="rId3" imgW="533169" imgH="228501" progId="Equation.DSMT4">
                  <p:embed/>
                </p:oleObj>
              </mc:Choice>
              <mc:Fallback>
                <p:oleObj name="Equation" r:id="rId3" imgW="533169"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5328" y="908720"/>
                        <a:ext cx="1143000" cy="49053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 name="Object 27"/>
          <p:cNvGraphicFramePr>
            <a:graphicFrameLocks noChangeAspect="1"/>
          </p:cNvGraphicFramePr>
          <p:nvPr>
            <p:extLst>
              <p:ext uri="{D42A27DB-BD31-4B8C-83A1-F6EECF244321}">
                <p14:modId xmlns:p14="http://schemas.microsoft.com/office/powerpoint/2010/main" val="1897841710"/>
              </p:ext>
            </p:extLst>
          </p:nvPr>
        </p:nvGraphicFramePr>
        <p:xfrm>
          <a:off x="4499992" y="915070"/>
          <a:ext cx="2209800" cy="484188"/>
        </p:xfrm>
        <a:graphic>
          <a:graphicData uri="http://schemas.openxmlformats.org/presentationml/2006/ole">
            <mc:AlternateContent xmlns:mc="http://schemas.openxmlformats.org/markup-compatibility/2006">
              <mc:Choice xmlns:v="urn:schemas-microsoft-com:vml" Requires="v">
                <p:oleObj spid="_x0000_s155235" name="Equation" r:id="rId5" imgW="1040948" imgH="228501" progId="Equation.DSMT4">
                  <p:embed/>
                </p:oleObj>
              </mc:Choice>
              <mc:Fallback>
                <p:oleObj name="Equation" r:id="rId5" imgW="104094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9992" y="915070"/>
                        <a:ext cx="2209800" cy="48418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2" name="Object 28"/>
          <p:cNvGraphicFramePr>
            <a:graphicFrameLocks noChangeAspect="1"/>
          </p:cNvGraphicFramePr>
          <p:nvPr>
            <p:extLst>
              <p:ext uri="{D42A27DB-BD31-4B8C-83A1-F6EECF244321}">
                <p14:modId xmlns:p14="http://schemas.microsoft.com/office/powerpoint/2010/main" val="1024290092"/>
              </p:ext>
            </p:extLst>
          </p:nvPr>
        </p:nvGraphicFramePr>
        <p:xfrm>
          <a:off x="914400" y="1064989"/>
          <a:ext cx="7924800" cy="5106988"/>
        </p:xfrm>
        <a:graphic>
          <a:graphicData uri="http://schemas.openxmlformats.org/presentationml/2006/ole">
            <mc:AlternateContent xmlns:mc="http://schemas.openxmlformats.org/markup-compatibility/2006">
              <mc:Choice xmlns:v="urn:schemas-microsoft-com:vml" Requires="v">
                <p:oleObj spid="_x0000_s155236" name="Visio" r:id="rId7" imgW="2884322" imgH="1858670" progId="Visio.Drawing.6">
                  <p:embed/>
                </p:oleObj>
              </mc:Choice>
              <mc:Fallback>
                <p:oleObj name="Visio" r:id="rId7" imgW="2884322" imgH="1858670"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1064989"/>
                        <a:ext cx="7924800" cy="510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5"/>
          <p:cNvSpPr/>
          <p:nvPr/>
        </p:nvSpPr>
        <p:spPr>
          <a:xfrm>
            <a:off x="3672000" y="2610000"/>
            <a:ext cx="144016" cy="14401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p:cNvSpPr/>
          <p:nvPr/>
        </p:nvSpPr>
        <p:spPr>
          <a:xfrm>
            <a:off x="5148000" y="3960000"/>
            <a:ext cx="144016" cy="14401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299609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323528" y="294147"/>
            <a:ext cx="8229600" cy="411162"/>
          </a:xfrm>
        </p:spPr>
        <p:txBody>
          <a:bodyPr/>
          <a:lstStyle/>
          <a:p>
            <a:pPr marL="2462213" indent="-2462213" algn="l" eaLnBrk="1" hangingPunct="1"/>
            <a:r>
              <a:rPr lang="en-US" altLang="en-US" dirty="0">
                <a:effectLst>
                  <a:outerShdw blurRad="38100" dist="38100" dir="2700000" algn="tl">
                    <a:srgbClr val="000000">
                      <a:alpha val="43137"/>
                    </a:srgbClr>
                  </a:outerShdw>
                </a:effectLst>
              </a:rPr>
              <a:t>Q-point </a:t>
            </a:r>
            <a:r>
              <a:rPr lang="tr-TR" altLang="en-US" dirty="0">
                <a:effectLst>
                  <a:outerShdw blurRad="38100" dist="38100" dir="2700000" algn="tl">
                    <a:srgbClr val="000000">
                      <a:alpha val="43137"/>
                    </a:srgbClr>
                  </a:outerShdw>
                </a:effectLst>
              </a:rPr>
              <a:t>is not at optimum </a:t>
            </a:r>
            <a:r>
              <a:rPr lang="tr-TR" altLang="en-US" dirty="0" err="1">
                <a:effectLst>
                  <a:outerShdw blurRad="38100" dist="38100" dir="2700000" algn="tl">
                    <a:srgbClr val="000000">
                      <a:alpha val="43137"/>
                    </a:srgbClr>
                  </a:outerShdw>
                </a:effectLst>
              </a:rPr>
              <a:t>location</a:t>
            </a:r>
            <a:endParaRPr lang="th-TH" altLang="en-US" dirty="0">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2132856"/>
            <a:ext cx="4199015" cy="3502496"/>
          </a:xfrm>
          <a:prstGeom prst="rect">
            <a:avLst/>
          </a:prstGeom>
        </p:spPr>
      </p:pic>
      <p:sp>
        <p:nvSpPr>
          <p:cNvPr id="7" name="Rectangle 2"/>
          <p:cNvSpPr txBox="1">
            <a:spLocks noChangeArrowheads="1"/>
          </p:cNvSpPr>
          <p:nvPr/>
        </p:nvSpPr>
        <p:spPr bwMode="auto">
          <a:xfrm>
            <a:off x="645003" y="3984290"/>
            <a:ext cx="1296144" cy="411162"/>
          </a:xfrm>
          <a:prstGeom prst="wedgeRoundRectCallout">
            <a:avLst>
              <a:gd name="adj1" fmla="val 69683"/>
              <a:gd name="adj2" fmla="val -173794"/>
              <a:gd name="adj3" fmla="val 16667"/>
            </a:avLst>
          </a:prstGeom>
          <a:solidFill>
            <a:schemeClr val="bg1"/>
          </a:solidFill>
          <a:ln w="28575">
            <a:solidFill>
              <a:schemeClr val="tx1"/>
            </a:solidFill>
            <a:prstDash val="dash"/>
          </a:ln>
          <a:effectLs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marL="2462213" indent="-2462213" algn="l" eaLnBrk="1" hangingPunct="1"/>
            <a:r>
              <a:rPr lang="tr-TR" altLang="en-US" sz="2000" kern="0" dirty="0" err="1"/>
              <a:t>Clipping</a:t>
            </a:r>
            <a:endParaRPr lang="th-TH" altLang="en-US" sz="2000" kern="0" dirty="0"/>
          </a:p>
        </p:txBody>
      </p:sp>
      <p:sp>
        <p:nvSpPr>
          <p:cNvPr id="8" name="Rectangle 2"/>
          <p:cNvSpPr txBox="1">
            <a:spLocks noChangeArrowheads="1"/>
          </p:cNvSpPr>
          <p:nvPr/>
        </p:nvSpPr>
        <p:spPr bwMode="auto">
          <a:xfrm>
            <a:off x="1177380" y="5411837"/>
            <a:ext cx="1258466" cy="411162"/>
          </a:xfrm>
          <a:prstGeom prst="wedgeRoundRectCallout">
            <a:avLst>
              <a:gd name="adj1" fmla="val 106152"/>
              <a:gd name="adj2" fmla="val -78813"/>
              <a:gd name="adj3" fmla="val 16667"/>
            </a:avLst>
          </a:prstGeom>
          <a:solidFill>
            <a:schemeClr val="bg1"/>
          </a:solidFill>
          <a:ln w="28575">
            <a:solidFill>
              <a:schemeClr val="tx1"/>
            </a:solidFill>
            <a:prstDash val="dash"/>
          </a:ln>
          <a:effectLst/>
          <a:extLst/>
        </p:spPr>
        <p:txBody>
          <a:bodyPr vert="horz" wrap="square" lIns="91440" tIns="45720" rIns="91440" bIns="45720" numCol="1" anchor="ctr" anchorCtr="0" compatLnSpc="1">
            <a:prstTxWarp prst="textNoShape">
              <a:avLst/>
            </a:prstTxWarp>
          </a:bodyPr>
          <a:lstStyle>
            <a:defPPr>
              <a:defRPr lang="tr-TR"/>
            </a:defPPr>
            <a:lvl1pPr marL="2462213" indent="-2462213" eaLnBrk="1" hangingPunct="1">
              <a:defRPr sz="2000" kern="0">
                <a:solidFill>
                  <a:schemeClr val="tx2"/>
                </a:solidFill>
                <a:latin typeface="Comic Sans MS" panose="030F0702030302020204" pitchFamily="66" charset="0"/>
                <a:ea typeface="+mj-ea"/>
                <a:cs typeface="+mj-cs"/>
              </a:defRPr>
            </a:lvl1pPr>
            <a:lvl2pPr algn="ctr" eaLnBrk="0" hangingPunct="0">
              <a:defRPr sz="4400">
                <a:solidFill>
                  <a:schemeClr val="tx2"/>
                </a:solidFill>
                <a:latin typeface="Verdana" pitchFamily="34" charset="0"/>
                <a:cs typeface="Angsana New" pitchFamily="18" charset="-34"/>
              </a:defRPr>
            </a:lvl2pPr>
            <a:lvl3pPr algn="ctr" eaLnBrk="0" hangingPunct="0">
              <a:defRPr sz="4400">
                <a:solidFill>
                  <a:schemeClr val="tx2"/>
                </a:solidFill>
                <a:latin typeface="Verdana" pitchFamily="34" charset="0"/>
                <a:cs typeface="Angsana New" pitchFamily="18" charset="-34"/>
              </a:defRPr>
            </a:lvl3pPr>
            <a:lvl4pPr algn="ctr" eaLnBrk="0" hangingPunct="0">
              <a:defRPr sz="4400">
                <a:solidFill>
                  <a:schemeClr val="tx2"/>
                </a:solidFill>
                <a:latin typeface="Verdana" pitchFamily="34" charset="0"/>
                <a:cs typeface="Angsana New" pitchFamily="18" charset="-34"/>
              </a:defRPr>
            </a:lvl4pPr>
            <a:lvl5pPr algn="ctr" eaLnBrk="0" hangingPunct="0">
              <a:defRPr sz="4400">
                <a:solidFill>
                  <a:schemeClr val="tx2"/>
                </a:solidFill>
                <a:latin typeface="Verdana" pitchFamily="34" charset="0"/>
                <a:cs typeface="Angsana New" pitchFamily="18" charset="-34"/>
              </a:defRPr>
            </a:lvl5pPr>
            <a:lvl6pPr marL="457200" algn="ctr" fontAlgn="base">
              <a:spcBef>
                <a:spcPct val="0"/>
              </a:spcBef>
              <a:spcAft>
                <a:spcPct val="0"/>
              </a:spcAft>
              <a:defRPr sz="4400">
                <a:solidFill>
                  <a:schemeClr val="tx2"/>
                </a:solidFill>
                <a:latin typeface="Verdana" pitchFamily="34" charset="0"/>
                <a:cs typeface="Angsana New" pitchFamily="18" charset="-34"/>
              </a:defRPr>
            </a:lvl6pPr>
            <a:lvl7pPr marL="914400" algn="ctr" fontAlgn="base">
              <a:spcBef>
                <a:spcPct val="0"/>
              </a:spcBef>
              <a:spcAft>
                <a:spcPct val="0"/>
              </a:spcAft>
              <a:defRPr sz="4400">
                <a:solidFill>
                  <a:schemeClr val="tx2"/>
                </a:solidFill>
                <a:latin typeface="Verdana" pitchFamily="34" charset="0"/>
                <a:cs typeface="Angsana New" pitchFamily="18" charset="-34"/>
              </a:defRPr>
            </a:lvl7pPr>
            <a:lvl8pPr marL="1371600" algn="ctr" fontAlgn="base">
              <a:spcBef>
                <a:spcPct val="0"/>
              </a:spcBef>
              <a:spcAft>
                <a:spcPct val="0"/>
              </a:spcAft>
              <a:defRPr sz="4400">
                <a:solidFill>
                  <a:schemeClr val="tx2"/>
                </a:solidFill>
                <a:latin typeface="Verdana" pitchFamily="34" charset="0"/>
                <a:cs typeface="Angsana New" pitchFamily="18" charset="-34"/>
              </a:defRPr>
            </a:lvl8pPr>
            <a:lvl9pPr marL="1828800" algn="ctr" fontAlgn="base">
              <a:spcBef>
                <a:spcPct val="0"/>
              </a:spcBef>
              <a:spcAft>
                <a:spcPct val="0"/>
              </a:spcAft>
              <a:defRPr sz="4400">
                <a:solidFill>
                  <a:schemeClr val="tx2"/>
                </a:solidFill>
                <a:latin typeface="Verdana" pitchFamily="34" charset="0"/>
                <a:cs typeface="Angsana New" pitchFamily="18" charset="-34"/>
              </a:defRPr>
            </a:lvl9pPr>
          </a:lstStyle>
          <a:p>
            <a:r>
              <a:rPr lang="tr-TR" altLang="en-US" dirty="0" err="1"/>
              <a:t>Clipping</a:t>
            </a:r>
            <a:endParaRPr lang="th-TH" altLang="en-US" dirty="0"/>
          </a:p>
        </p:txBody>
      </p:sp>
      <p:sp>
        <p:nvSpPr>
          <p:cNvPr id="6" name="Rectangle 2"/>
          <p:cNvSpPr txBox="1">
            <a:spLocks noChangeArrowheads="1"/>
          </p:cNvSpPr>
          <p:nvPr/>
        </p:nvSpPr>
        <p:spPr bwMode="auto">
          <a:xfrm>
            <a:off x="5220072" y="910890"/>
            <a:ext cx="3744416" cy="1119176"/>
          </a:xfrm>
          <a:prstGeom prst="wedgeRoundRectCallout">
            <a:avLst>
              <a:gd name="adj1" fmla="val -60427"/>
              <a:gd name="adj2" fmla="val 128014"/>
              <a:gd name="adj3" fmla="val 16667"/>
            </a:avLst>
          </a:prstGeom>
          <a:solidFill>
            <a:schemeClr val="bg1"/>
          </a:solidFill>
          <a:ln w="28575">
            <a:solidFill>
              <a:schemeClr val="tx1"/>
            </a:solidFill>
            <a:prstDash val="dash"/>
          </a:ln>
          <a:effectLs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indent="-2462213" algn="l" eaLnBrk="1" hangingPunct="1"/>
            <a:r>
              <a:rPr lang="tr-TR" altLang="en-US" sz="2000" kern="0" dirty="0" err="1"/>
              <a:t>Amplitude</a:t>
            </a:r>
            <a:r>
              <a:rPr lang="tr-TR" altLang="en-US" sz="2000" kern="0" dirty="0"/>
              <a:t> of </a:t>
            </a:r>
            <a:r>
              <a:rPr lang="tr-TR" altLang="en-US" sz="2000" kern="0" dirty="0" err="1"/>
              <a:t>input</a:t>
            </a:r>
            <a:r>
              <a:rPr lang="tr-TR" altLang="en-US" sz="2000" kern="0" dirty="0"/>
              <a:t> </a:t>
            </a:r>
            <a:r>
              <a:rPr lang="tr-TR" altLang="en-US" sz="2000" kern="0" dirty="0" err="1"/>
              <a:t>signal</a:t>
            </a:r>
            <a:r>
              <a:rPr lang="tr-TR" altLang="en-US" sz="2000" kern="0" dirty="0"/>
              <a:t> can not be </a:t>
            </a:r>
            <a:r>
              <a:rPr lang="en-US" sz="2000" b="1" dirty="0"/>
              <a:t>too great</a:t>
            </a:r>
            <a:endParaRPr lang="th-TH" altLang="en-US" sz="2000" kern="0" dirty="0"/>
          </a:p>
        </p:txBody>
      </p:sp>
      <p:sp>
        <p:nvSpPr>
          <p:cNvPr id="9" name="Rectangle 2"/>
          <p:cNvSpPr txBox="1">
            <a:spLocks noChangeArrowheads="1"/>
          </p:cNvSpPr>
          <p:nvPr/>
        </p:nvSpPr>
        <p:spPr bwMode="auto">
          <a:xfrm>
            <a:off x="3419872" y="1394333"/>
            <a:ext cx="1224136" cy="687128"/>
          </a:xfrm>
          <a:prstGeom prst="wedgeRoundRectCallout">
            <a:avLst>
              <a:gd name="adj1" fmla="val -60946"/>
              <a:gd name="adj2" fmla="val 159435"/>
              <a:gd name="adj3" fmla="val 16667"/>
            </a:avLst>
          </a:prstGeom>
          <a:solidFill>
            <a:schemeClr val="bg1"/>
          </a:solidFill>
          <a:ln w="28575">
            <a:solidFill>
              <a:schemeClr val="tx1"/>
            </a:solidFill>
            <a:prstDash val="dash"/>
          </a:ln>
          <a:effectLst/>
          <a:extLst/>
        </p:spPr>
        <p:txBody>
          <a:bodyPr vert="horz" wrap="square" lIns="36000" tIns="36000" rIns="36000" bIns="3600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indent="-2462213" algn="l" eaLnBrk="1" hangingPunct="1"/>
            <a:r>
              <a:rPr lang="tr-TR" altLang="en-US" sz="2000" kern="0" dirty="0" err="1"/>
              <a:t>Min</a:t>
            </a:r>
            <a:r>
              <a:rPr lang="tr-TR" altLang="en-US" sz="2000" kern="0" dirty="0"/>
              <a:t> </a:t>
            </a:r>
            <a:r>
              <a:rPr lang="tr-TR" altLang="en-US" sz="2000" kern="0" dirty="0" err="1"/>
              <a:t>V</a:t>
            </a:r>
            <a:r>
              <a:rPr lang="tr-TR" altLang="en-US" sz="2000" kern="0" baseline="-25000" dirty="0" err="1"/>
              <a:t>ce</a:t>
            </a:r>
            <a:r>
              <a:rPr lang="tr-TR" altLang="en-US" sz="2000" kern="0" dirty="0"/>
              <a:t> </a:t>
            </a:r>
            <a:r>
              <a:rPr lang="tr-TR" altLang="en-US" sz="2000" kern="0" dirty="0" err="1"/>
              <a:t>voltage</a:t>
            </a:r>
            <a:endParaRPr lang="th-TH" altLang="en-US" sz="2000" kern="0" dirty="0"/>
          </a:p>
        </p:txBody>
      </p:sp>
      <p:sp>
        <p:nvSpPr>
          <p:cNvPr id="3" name="Oval 2"/>
          <p:cNvSpPr>
            <a:spLocks noChangeAspect="1"/>
          </p:cNvSpPr>
          <p:nvPr/>
        </p:nvSpPr>
        <p:spPr>
          <a:xfrm>
            <a:off x="3186000" y="2916000"/>
            <a:ext cx="144016" cy="14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Rectangle 2"/>
          <p:cNvSpPr txBox="1">
            <a:spLocks noChangeArrowheads="1"/>
          </p:cNvSpPr>
          <p:nvPr/>
        </p:nvSpPr>
        <p:spPr bwMode="auto">
          <a:xfrm>
            <a:off x="462422" y="2572436"/>
            <a:ext cx="1224136" cy="687128"/>
          </a:xfrm>
          <a:prstGeom prst="wedgeRoundRectCallout">
            <a:avLst>
              <a:gd name="adj1" fmla="val 158997"/>
              <a:gd name="adj2" fmla="val -441"/>
              <a:gd name="adj3" fmla="val 16667"/>
            </a:avLst>
          </a:prstGeom>
          <a:solidFill>
            <a:schemeClr val="bg1"/>
          </a:solidFill>
          <a:ln w="28575">
            <a:solidFill>
              <a:schemeClr val="tx1"/>
            </a:solidFill>
            <a:prstDash val="dash"/>
          </a:ln>
          <a:effectLst/>
          <a:extLst/>
        </p:spPr>
        <p:txBody>
          <a:bodyPr vert="horz" wrap="square" lIns="36000" tIns="36000" rIns="36000" bIns="3600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indent="-2462213" algn="l" eaLnBrk="1" hangingPunct="1"/>
            <a:r>
              <a:rPr lang="tr-TR" altLang="en-US" sz="2000" kern="0" dirty="0" err="1"/>
              <a:t>Max</a:t>
            </a:r>
            <a:r>
              <a:rPr lang="tr-TR" altLang="en-US" sz="2000" kern="0" dirty="0"/>
              <a:t> </a:t>
            </a:r>
            <a:r>
              <a:rPr lang="tr-TR" altLang="en-US" sz="2000" kern="0" dirty="0" err="1"/>
              <a:t>I</a:t>
            </a:r>
            <a:r>
              <a:rPr lang="tr-TR" altLang="en-US" sz="2000" kern="0" baseline="-25000" dirty="0" err="1"/>
              <a:t>c</a:t>
            </a:r>
            <a:r>
              <a:rPr lang="tr-TR" altLang="en-US" sz="2000" kern="0" dirty="0"/>
              <a:t> </a:t>
            </a:r>
            <a:r>
              <a:rPr lang="tr-TR" altLang="en-US" sz="2000" kern="0" dirty="0" err="1"/>
              <a:t>current</a:t>
            </a:r>
            <a:endParaRPr lang="th-TH" altLang="en-US" sz="2000" kern="0" dirty="0"/>
          </a:p>
        </p:txBody>
      </p:sp>
      <p:sp>
        <p:nvSpPr>
          <p:cNvPr id="11" name="Oval 10">
            <a:extLst>
              <a:ext uri="{FF2B5EF4-FFF2-40B4-BE49-F238E27FC236}">
                <a16:creationId xmlns:a16="http://schemas.microsoft.com/office/drawing/2014/main" id="{00B70C8E-3FFE-4302-84D8-C76B9521950B}"/>
              </a:ext>
            </a:extLst>
          </p:cNvPr>
          <p:cNvSpPr>
            <a:spLocks noChangeAspect="1"/>
          </p:cNvSpPr>
          <p:nvPr/>
        </p:nvSpPr>
        <p:spPr>
          <a:xfrm>
            <a:off x="3419872" y="3140984"/>
            <a:ext cx="144016" cy="14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a:extLst>
              <a:ext uri="{FF2B5EF4-FFF2-40B4-BE49-F238E27FC236}">
                <a16:creationId xmlns:a16="http://schemas.microsoft.com/office/drawing/2014/main" id="{E14B6D38-7BE6-4DBF-97B1-2C02D4F5C16B}"/>
              </a:ext>
            </a:extLst>
          </p:cNvPr>
          <p:cNvSpPr>
            <a:spLocks noChangeAspect="1"/>
          </p:cNvSpPr>
          <p:nvPr/>
        </p:nvSpPr>
        <p:spPr>
          <a:xfrm>
            <a:off x="3959932" y="3573016"/>
            <a:ext cx="144016" cy="14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413261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457200" y="274637"/>
            <a:ext cx="8229600" cy="586433"/>
          </a:xfrm>
        </p:spPr>
        <p:txBody>
          <a:bodyPr/>
          <a:lstStyle/>
          <a:p>
            <a:pPr algn="l" eaLnBrk="1" hangingPunct="1"/>
            <a:r>
              <a:rPr lang="tr-TR" altLang="en-US" dirty="0">
                <a:effectLst>
                  <a:outerShdw blurRad="38100" dist="38100" dir="2700000" algn="tl">
                    <a:srgbClr val="000000">
                      <a:alpha val="43137"/>
                    </a:srgbClr>
                  </a:outerShdw>
                </a:effectLst>
              </a:rPr>
              <a:t>BIAS CIRCUITS</a:t>
            </a:r>
            <a:endParaRPr lang="th-TH" altLang="en-US" dirty="0">
              <a:effectLst>
                <a:outerShdw blurRad="38100" dist="38100" dir="2700000" algn="tl">
                  <a:srgbClr val="000000">
                    <a:alpha val="43137"/>
                  </a:srgbClr>
                </a:outerShdw>
              </a:effectLst>
            </a:endParaRPr>
          </a:p>
        </p:txBody>
      </p:sp>
      <p:graphicFrame>
        <p:nvGraphicFramePr>
          <p:cNvPr id="10244" name="Object 7"/>
          <p:cNvGraphicFramePr>
            <a:graphicFrameLocks noChangeAspect="1"/>
          </p:cNvGraphicFramePr>
          <p:nvPr>
            <p:extLst>
              <p:ext uri="{D42A27DB-BD31-4B8C-83A1-F6EECF244321}">
                <p14:modId xmlns:p14="http://schemas.microsoft.com/office/powerpoint/2010/main" val="447437687"/>
              </p:ext>
            </p:extLst>
          </p:nvPr>
        </p:nvGraphicFramePr>
        <p:xfrm>
          <a:off x="6049888" y="2274540"/>
          <a:ext cx="1905000" cy="898525"/>
        </p:xfrm>
        <a:graphic>
          <a:graphicData uri="http://schemas.openxmlformats.org/presentationml/2006/ole">
            <mc:AlternateContent xmlns:mc="http://schemas.openxmlformats.org/markup-compatibility/2006">
              <mc:Choice xmlns:v="urn:schemas-microsoft-com:vml" Requires="v">
                <p:oleObj spid="_x0000_s251014" name="Equation" r:id="rId3" imgW="914400" imgH="431800" progId="Equation.DSMT4">
                  <p:embed/>
                </p:oleObj>
              </mc:Choice>
              <mc:Fallback>
                <p:oleObj name="Equation" r:id="rId3" imgW="9144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9888" y="2274540"/>
                        <a:ext cx="1905000" cy="8985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5" name="Object 8"/>
          <p:cNvGraphicFramePr>
            <a:graphicFrameLocks noChangeAspect="1"/>
          </p:cNvGraphicFramePr>
          <p:nvPr>
            <p:extLst>
              <p:ext uri="{D42A27DB-BD31-4B8C-83A1-F6EECF244321}">
                <p14:modId xmlns:p14="http://schemas.microsoft.com/office/powerpoint/2010/main" val="863675791"/>
              </p:ext>
            </p:extLst>
          </p:nvPr>
        </p:nvGraphicFramePr>
        <p:xfrm>
          <a:off x="6049888" y="3493740"/>
          <a:ext cx="1219200" cy="522288"/>
        </p:xfrm>
        <a:graphic>
          <a:graphicData uri="http://schemas.openxmlformats.org/presentationml/2006/ole">
            <mc:AlternateContent xmlns:mc="http://schemas.openxmlformats.org/markup-compatibility/2006">
              <mc:Choice xmlns:v="urn:schemas-microsoft-com:vml" Requires="v">
                <p:oleObj spid="_x0000_s251015" name="Equation" r:id="rId5" imgW="533169" imgH="228501" progId="Equation.DSMT4">
                  <p:embed/>
                </p:oleObj>
              </mc:Choice>
              <mc:Fallback>
                <p:oleObj name="Equation" r:id="rId5" imgW="533169"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9888" y="3493740"/>
                        <a:ext cx="1219200" cy="52228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6" name="Object 9"/>
          <p:cNvGraphicFramePr>
            <a:graphicFrameLocks noChangeAspect="1"/>
          </p:cNvGraphicFramePr>
          <p:nvPr>
            <p:extLst>
              <p:ext uri="{D42A27DB-BD31-4B8C-83A1-F6EECF244321}">
                <p14:modId xmlns:p14="http://schemas.microsoft.com/office/powerpoint/2010/main" val="2651811681"/>
              </p:ext>
            </p:extLst>
          </p:nvPr>
        </p:nvGraphicFramePr>
        <p:xfrm>
          <a:off x="6049888" y="4484340"/>
          <a:ext cx="2362200" cy="519113"/>
        </p:xfrm>
        <a:graphic>
          <a:graphicData uri="http://schemas.openxmlformats.org/presentationml/2006/ole">
            <mc:AlternateContent xmlns:mc="http://schemas.openxmlformats.org/markup-compatibility/2006">
              <mc:Choice xmlns:v="urn:schemas-microsoft-com:vml" Requires="v">
                <p:oleObj spid="_x0000_s251016" name="Equation" r:id="rId7" imgW="1040948" imgH="228501" progId="Equation.DSMT4">
                  <p:embed/>
                </p:oleObj>
              </mc:Choice>
              <mc:Fallback>
                <p:oleObj name="Equation" r:id="rId7" imgW="1040948"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9888" y="4484340"/>
                        <a:ext cx="2362200" cy="519113"/>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7" name="Object 10"/>
          <p:cNvGraphicFramePr>
            <a:graphicFrameLocks noChangeAspect="1"/>
          </p:cNvGraphicFramePr>
          <p:nvPr>
            <p:extLst>
              <p:ext uri="{D42A27DB-BD31-4B8C-83A1-F6EECF244321}">
                <p14:modId xmlns:p14="http://schemas.microsoft.com/office/powerpoint/2010/main" val="2140153916"/>
              </p:ext>
            </p:extLst>
          </p:nvPr>
        </p:nvGraphicFramePr>
        <p:xfrm>
          <a:off x="426205" y="1527175"/>
          <a:ext cx="5334000" cy="5084762"/>
        </p:xfrm>
        <a:graphic>
          <a:graphicData uri="http://schemas.openxmlformats.org/presentationml/2006/ole">
            <mc:AlternateContent xmlns:mc="http://schemas.openxmlformats.org/markup-compatibility/2006">
              <mc:Choice xmlns:v="urn:schemas-microsoft-com:vml" Requires="v">
                <p:oleObj spid="_x0000_s251017" name="Visio" r:id="rId9" imgW="1797406" imgH="1713586" progId="Visio.Drawing.6">
                  <p:embed/>
                </p:oleObj>
              </mc:Choice>
              <mc:Fallback>
                <p:oleObj name="Visio" r:id="rId9" imgW="1797406" imgH="1713586"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205" y="1527175"/>
                        <a:ext cx="5334000" cy="508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8" name="Text Box 11"/>
          <p:cNvSpPr txBox="1">
            <a:spLocks noChangeArrowheads="1"/>
          </p:cNvSpPr>
          <p:nvPr/>
        </p:nvSpPr>
        <p:spPr bwMode="auto">
          <a:xfrm>
            <a:off x="5364088" y="5589240"/>
            <a:ext cx="3657600" cy="461665"/>
          </a:xfrm>
          <a:prstGeom prst="rect">
            <a:avLst/>
          </a:prstGeom>
          <a:solidFill>
            <a:srgbClr val="FFFF00"/>
          </a:solidFill>
          <a:ln w="3810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400" dirty="0">
                <a:solidFill>
                  <a:srgbClr val="000000"/>
                </a:solidFill>
                <a:latin typeface="Symbol" panose="05050102010706020507" pitchFamily="18" charset="2"/>
              </a:rPr>
              <a:t>b</a:t>
            </a:r>
            <a:r>
              <a:rPr lang="en-US" altLang="en-US" sz="2400" dirty="0">
                <a:solidFill>
                  <a:srgbClr val="000000"/>
                </a:solidFill>
                <a:latin typeface="Arial" panose="020B0604020202020204" pitchFamily="34" charset="0"/>
              </a:rPr>
              <a:t> = </a:t>
            </a:r>
            <a:r>
              <a:rPr lang="tr-TR" altLang="en-US" sz="2400" dirty="0">
                <a:solidFill>
                  <a:srgbClr val="000000"/>
                </a:solidFill>
                <a:latin typeface="Arial" panose="020B0604020202020204" pitchFamily="34" charset="0"/>
              </a:rPr>
              <a:t>DC</a:t>
            </a:r>
            <a:r>
              <a:rPr lang="en-US" altLang="en-US" sz="2400" dirty="0">
                <a:solidFill>
                  <a:srgbClr val="000000"/>
                </a:solidFill>
                <a:latin typeface="Arial" panose="020B0604020202020204" pitchFamily="34" charset="0"/>
              </a:rPr>
              <a:t> current gain = </a:t>
            </a:r>
            <a:r>
              <a:rPr lang="en-US" altLang="en-US" sz="2400" i="1" dirty="0">
                <a:solidFill>
                  <a:srgbClr val="000000"/>
                </a:solidFill>
                <a:latin typeface="Arial" panose="020B0604020202020204" pitchFamily="34" charset="0"/>
              </a:rPr>
              <a:t>h</a:t>
            </a:r>
            <a:r>
              <a:rPr lang="en-US" altLang="en-US" sz="2400" i="1" baseline="-25000" dirty="0">
                <a:solidFill>
                  <a:srgbClr val="000000"/>
                </a:solidFill>
                <a:latin typeface="Arial" panose="020B0604020202020204" pitchFamily="34" charset="0"/>
              </a:rPr>
              <a:t>FE</a:t>
            </a:r>
            <a:endParaRPr lang="th-TH" altLang="en-US" sz="2400" i="1" baseline="-25000" dirty="0">
              <a:solidFill>
                <a:srgbClr val="000000"/>
              </a:solidFill>
              <a:latin typeface="Arial" panose="020B0604020202020204" pitchFamily="34" charset="0"/>
            </a:endParaRPr>
          </a:p>
        </p:txBody>
      </p:sp>
      <p:sp>
        <p:nvSpPr>
          <p:cNvPr id="3" name="Rectangle 2"/>
          <p:cNvSpPr/>
          <p:nvPr/>
        </p:nvSpPr>
        <p:spPr>
          <a:xfrm>
            <a:off x="390708" y="861070"/>
            <a:ext cx="4251485" cy="523220"/>
          </a:xfrm>
          <a:prstGeom prst="rect">
            <a:avLst/>
          </a:prstGeom>
        </p:spPr>
        <p:txBody>
          <a:bodyPr wrap="none">
            <a:spAutoFit/>
          </a:bodyPr>
          <a:lstStyle/>
          <a:p>
            <a:r>
              <a:rPr lang="tr-TR" altLang="en-US" sz="2800" kern="0" dirty="0">
                <a:solidFill>
                  <a:srgbClr val="000000"/>
                </a:solidFill>
                <a:effectLst>
                  <a:outerShdw blurRad="38100" dist="38100" dir="2700000" algn="tl">
                    <a:srgbClr val="000000">
                      <a:alpha val="43137"/>
                    </a:srgbClr>
                  </a:outerShdw>
                </a:effectLst>
                <a:latin typeface="Comic Sans MS" panose="030F0702030302020204" pitchFamily="66" charset="0"/>
                <a:ea typeface="+mj-ea"/>
              </a:rPr>
              <a:t>1. </a:t>
            </a:r>
            <a:r>
              <a:rPr lang="en-US" altLang="en-US" sz="2800" kern="0" dirty="0">
                <a:solidFill>
                  <a:srgbClr val="000000"/>
                </a:solidFill>
                <a:effectLst>
                  <a:outerShdw blurRad="38100" dist="38100" dir="2700000" algn="tl">
                    <a:srgbClr val="000000">
                      <a:alpha val="43137"/>
                    </a:srgbClr>
                  </a:outerShdw>
                </a:effectLst>
                <a:latin typeface="Comic Sans MS" panose="030F0702030302020204" pitchFamily="66" charset="0"/>
                <a:ea typeface="+mj-ea"/>
              </a:rPr>
              <a:t>Base bias (fixed bias).</a:t>
            </a:r>
            <a:endParaRPr lang="en-US" dirty="0"/>
          </a:p>
        </p:txBody>
      </p:sp>
      <p:sp>
        <p:nvSpPr>
          <p:cNvPr id="2" name="Flowchart: Alternate Process 1"/>
          <p:cNvSpPr/>
          <p:nvPr/>
        </p:nvSpPr>
        <p:spPr>
          <a:xfrm>
            <a:off x="7304597" y="145981"/>
            <a:ext cx="1594792" cy="715089"/>
          </a:xfrm>
          <a:prstGeom prst="flowChartAlternateProcess">
            <a:avLst/>
          </a:prstGeom>
          <a:solidFill>
            <a:srgbClr val="FF3300"/>
          </a:solidFill>
          <a:ln w="28575">
            <a:noFill/>
            <a:prstDash val="dashDot"/>
          </a:ln>
        </p:spPr>
        <p:txBody>
          <a:bodyPr wrap="square">
            <a:spAutoFit/>
          </a:bodyPr>
          <a:lstStyle/>
          <a:p>
            <a:r>
              <a:rPr lang="tr-TR" altLang="en-US" dirty="0">
                <a:latin typeface="Comic Sans MS" panose="030F0702030302020204" pitchFamily="66" charset="0"/>
              </a:rPr>
              <a:t>Assumption:</a:t>
            </a:r>
          </a:p>
          <a:p>
            <a:r>
              <a:rPr lang="en-US" altLang="en-US" dirty="0">
                <a:latin typeface="Comic Sans MS" panose="030F0702030302020204" pitchFamily="66" charset="0"/>
              </a:rPr>
              <a:t>|V</a:t>
            </a:r>
            <a:r>
              <a:rPr lang="en-US" altLang="en-US" baseline="-25000" dirty="0">
                <a:latin typeface="Comic Sans MS" panose="030F0702030302020204" pitchFamily="66" charset="0"/>
              </a:rPr>
              <a:t>BE</a:t>
            </a:r>
            <a:r>
              <a:rPr lang="en-US" altLang="en-US" dirty="0">
                <a:latin typeface="Comic Sans MS" panose="030F0702030302020204" pitchFamily="66" charset="0"/>
              </a:rPr>
              <a:t>| = 0.7V </a:t>
            </a:r>
            <a:endParaRPr lang="en-US" dirty="0"/>
          </a:p>
        </p:txBody>
      </p:sp>
    </p:spTree>
    <p:extLst>
      <p:ext uri="{BB962C8B-B14F-4D97-AF65-F5344CB8AC3E}">
        <p14:creationId xmlns:p14="http://schemas.microsoft.com/office/powerpoint/2010/main" val="4099998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8" name="Object 7"/>
          <p:cNvGraphicFramePr>
            <a:graphicFrameLocks noChangeAspect="1"/>
          </p:cNvGraphicFramePr>
          <p:nvPr>
            <p:extLst>
              <p:ext uri="{D42A27DB-BD31-4B8C-83A1-F6EECF244321}">
                <p14:modId xmlns:p14="http://schemas.microsoft.com/office/powerpoint/2010/main" val="2550205210"/>
              </p:ext>
            </p:extLst>
          </p:nvPr>
        </p:nvGraphicFramePr>
        <p:xfrm>
          <a:off x="498475" y="1500336"/>
          <a:ext cx="4454525" cy="4953000"/>
        </p:xfrm>
        <a:graphic>
          <a:graphicData uri="http://schemas.openxmlformats.org/presentationml/2006/ole">
            <mc:AlternateContent xmlns:mc="http://schemas.openxmlformats.org/markup-compatibility/2006">
              <mc:Choice xmlns:v="urn:schemas-microsoft-com:vml" Requires="v">
                <p:oleObj spid="_x0000_s252038" name="Visio" r:id="rId3" imgW="1519733" imgH="1689202" progId="Visio.Drawing.6">
                  <p:embed/>
                </p:oleObj>
              </mc:Choice>
              <mc:Fallback>
                <p:oleObj name="Visio" r:id="rId3" imgW="1519733" imgH="1689202"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75" y="1500336"/>
                        <a:ext cx="445452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9" name="Object 8"/>
          <p:cNvGraphicFramePr>
            <a:graphicFrameLocks noChangeAspect="1"/>
          </p:cNvGraphicFramePr>
          <p:nvPr>
            <p:extLst>
              <p:ext uri="{D42A27DB-BD31-4B8C-83A1-F6EECF244321}">
                <p14:modId xmlns:p14="http://schemas.microsoft.com/office/powerpoint/2010/main" val="2025975885"/>
              </p:ext>
            </p:extLst>
          </p:nvPr>
        </p:nvGraphicFramePr>
        <p:xfrm>
          <a:off x="5105400" y="1899815"/>
          <a:ext cx="3276600" cy="1189038"/>
        </p:xfrm>
        <a:graphic>
          <a:graphicData uri="http://schemas.openxmlformats.org/presentationml/2006/ole">
            <mc:AlternateContent xmlns:mc="http://schemas.openxmlformats.org/markup-compatibility/2006">
              <mc:Choice xmlns:v="urn:schemas-microsoft-com:vml" Requires="v">
                <p:oleObj spid="_x0000_s252039" name="Equation" r:id="rId5" imgW="1816100" imgH="660400" progId="Equation.DSMT4">
                  <p:embed/>
                </p:oleObj>
              </mc:Choice>
              <mc:Fallback>
                <p:oleObj name="Equation" r:id="rId5" imgW="1816100" imgH="660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1899815"/>
                        <a:ext cx="3276600" cy="118903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0" name="Object 9"/>
          <p:cNvGraphicFramePr>
            <a:graphicFrameLocks noChangeAspect="1"/>
          </p:cNvGraphicFramePr>
          <p:nvPr>
            <p:extLst>
              <p:ext uri="{D42A27DB-BD31-4B8C-83A1-F6EECF244321}">
                <p14:modId xmlns:p14="http://schemas.microsoft.com/office/powerpoint/2010/main" val="2053057557"/>
              </p:ext>
            </p:extLst>
          </p:nvPr>
        </p:nvGraphicFramePr>
        <p:xfrm>
          <a:off x="5105400" y="3395240"/>
          <a:ext cx="3429000" cy="809625"/>
        </p:xfrm>
        <a:graphic>
          <a:graphicData uri="http://schemas.openxmlformats.org/presentationml/2006/ole">
            <mc:AlternateContent xmlns:mc="http://schemas.openxmlformats.org/markup-compatibility/2006">
              <mc:Choice xmlns:v="urn:schemas-microsoft-com:vml" Requires="v">
                <p:oleObj spid="_x0000_s252040" name="Equation" r:id="rId7" imgW="1828800" imgH="431800" progId="Equation.DSMT4">
                  <p:embed/>
                </p:oleObj>
              </mc:Choice>
              <mc:Fallback>
                <p:oleObj name="Equation" r:id="rId7" imgW="18288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3395240"/>
                        <a:ext cx="3429000" cy="8096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1" name="Object 10"/>
          <p:cNvGraphicFramePr>
            <a:graphicFrameLocks noChangeAspect="1"/>
          </p:cNvGraphicFramePr>
          <p:nvPr>
            <p:extLst>
              <p:ext uri="{D42A27DB-BD31-4B8C-83A1-F6EECF244321}">
                <p14:modId xmlns:p14="http://schemas.microsoft.com/office/powerpoint/2010/main" val="3333501030"/>
              </p:ext>
            </p:extLst>
          </p:nvPr>
        </p:nvGraphicFramePr>
        <p:xfrm>
          <a:off x="5105400" y="4566815"/>
          <a:ext cx="3352800" cy="1243013"/>
        </p:xfrm>
        <a:graphic>
          <a:graphicData uri="http://schemas.openxmlformats.org/presentationml/2006/ole">
            <mc:AlternateContent xmlns:mc="http://schemas.openxmlformats.org/markup-compatibility/2006">
              <mc:Choice xmlns:v="urn:schemas-microsoft-com:vml" Requires="v">
                <p:oleObj spid="_x0000_s252041" name="Equation" r:id="rId9" imgW="1816100" imgH="673100" progId="Equation.DSMT4">
                  <p:embed/>
                </p:oleObj>
              </mc:Choice>
              <mc:Fallback>
                <p:oleObj name="Equation" r:id="rId9" imgW="1816100" imgH="6731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5400" y="4566815"/>
                        <a:ext cx="3352800" cy="1243013"/>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7"/>
          <p:cNvSpPr txBox="1">
            <a:spLocks noChangeArrowheads="1"/>
          </p:cNvSpPr>
          <p:nvPr/>
        </p:nvSpPr>
        <p:spPr bwMode="auto">
          <a:xfrm>
            <a:off x="475716" y="739125"/>
            <a:ext cx="7315200" cy="707886"/>
          </a:xfrm>
          <a:prstGeom prst="rect">
            <a:avLst/>
          </a:prstGeom>
          <a:noFill/>
          <a:ln>
            <a:noFill/>
          </a:ln>
          <a:effec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dirty="0">
                <a:solidFill>
                  <a:srgbClr val="000000"/>
                </a:solidFill>
                <a:latin typeface="Comic Sans MS" panose="030F0702030302020204" pitchFamily="66" charset="0"/>
              </a:rPr>
              <a:t>Construct the </a:t>
            </a:r>
            <a:r>
              <a:rPr lang="tr-TR" altLang="en-US" sz="2000" dirty="0">
                <a:solidFill>
                  <a:srgbClr val="000000"/>
                </a:solidFill>
                <a:latin typeface="Comic Sans MS" panose="030F0702030302020204" pitchFamily="66" charset="0"/>
              </a:rPr>
              <a:t>DC</a:t>
            </a:r>
            <a:r>
              <a:rPr lang="en-US" altLang="en-US" sz="2000" dirty="0">
                <a:solidFill>
                  <a:srgbClr val="000000"/>
                </a:solidFill>
                <a:latin typeface="Comic Sans MS" panose="030F0702030302020204" pitchFamily="66" charset="0"/>
              </a:rPr>
              <a:t> load line for the circuit and plot the Q-point</a:t>
            </a:r>
            <a:r>
              <a:rPr lang="tr-TR" altLang="en-US" sz="2000" dirty="0">
                <a:solidFill>
                  <a:srgbClr val="000000"/>
                </a:solidFill>
                <a:latin typeface="Comic Sans MS" panose="030F0702030302020204" pitchFamily="66" charset="0"/>
              </a:rPr>
              <a:t>.</a:t>
            </a:r>
            <a:r>
              <a:rPr lang="en-US" altLang="en-US" sz="2000" dirty="0">
                <a:solidFill>
                  <a:srgbClr val="000000"/>
                </a:solidFill>
                <a:latin typeface="Comic Sans MS" panose="030F0702030302020204" pitchFamily="66" charset="0"/>
              </a:rPr>
              <a:t> </a:t>
            </a:r>
            <a:r>
              <a:rPr lang="tr-TR" altLang="en-US" sz="2000" dirty="0">
                <a:solidFill>
                  <a:srgbClr val="000000"/>
                </a:solidFill>
                <a:latin typeface="Comic Sans MS" panose="030F0702030302020204" pitchFamily="66" charset="0"/>
              </a:rPr>
              <a:t>D</a:t>
            </a:r>
            <a:r>
              <a:rPr lang="en-US" altLang="en-US" sz="2000" dirty="0" err="1">
                <a:solidFill>
                  <a:srgbClr val="000000"/>
                </a:solidFill>
                <a:latin typeface="Comic Sans MS" panose="030F0702030302020204" pitchFamily="66" charset="0"/>
              </a:rPr>
              <a:t>etermine</a:t>
            </a:r>
            <a:r>
              <a:rPr lang="en-US" altLang="en-US" sz="2000" dirty="0">
                <a:solidFill>
                  <a:srgbClr val="000000"/>
                </a:solidFill>
                <a:latin typeface="Comic Sans MS" panose="030F0702030302020204" pitchFamily="66" charset="0"/>
              </a:rPr>
              <a:t> whether the circuit is midpoint biased.</a:t>
            </a:r>
            <a:endParaRPr lang="th-TH" altLang="en-US" sz="2000" dirty="0">
              <a:solidFill>
                <a:srgbClr val="000000"/>
              </a:solidFill>
              <a:latin typeface="Comic Sans MS" panose="030F0702030302020204" pitchFamily="66" charset="0"/>
            </a:endParaRPr>
          </a:p>
        </p:txBody>
      </p:sp>
      <p:sp>
        <p:nvSpPr>
          <p:cNvPr id="10" name="Rectangle 2"/>
          <p:cNvSpPr>
            <a:spLocks noGrp="1" noChangeArrowheads="1"/>
          </p:cNvSpPr>
          <p:nvPr>
            <p:ph type="title"/>
          </p:nvPr>
        </p:nvSpPr>
        <p:spPr>
          <a:xfrm>
            <a:off x="457200" y="274638"/>
            <a:ext cx="8229600" cy="411162"/>
          </a:xfrm>
        </p:spPr>
        <p:txBody>
          <a:bodyPr/>
          <a:lstStyle/>
          <a:p>
            <a:pPr algn="l" eaLnBrk="1" hangingPunct="1"/>
            <a:r>
              <a:rPr lang="en-US" altLang="en-US" dirty="0">
                <a:effectLst>
                  <a:outerShdw blurRad="38100" dist="38100" dir="2700000" algn="tl">
                    <a:srgbClr val="000000">
                      <a:alpha val="43137"/>
                    </a:srgbClr>
                  </a:outerShdw>
                </a:effectLst>
              </a:rPr>
              <a:t>Example</a:t>
            </a:r>
            <a:endParaRPr lang="th-TH"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5747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3" name="Object 8"/>
          <p:cNvGraphicFramePr>
            <a:graphicFrameLocks noChangeAspect="1"/>
          </p:cNvGraphicFramePr>
          <p:nvPr>
            <p:extLst>
              <p:ext uri="{D42A27DB-BD31-4B8C-83A1-F6EECF244321}">
                <p14:modId xmlns:p14="http://schemas.microsoft.com/office/powerpoint/2010/main" val="108341976"/>
              </p:ext>
            </p:extLst>
          </p:nvPr>
        </p:nvGraphicFramePr>
        <p:xfrm>
          <a:off x="683568" y="2074713"/>
          <a:ext cx="5257800" cy="3986213"/>
        </p:xfrm>
        <a:graphic>
          <a:graphicData uri="http://schemas.openxmlformats.org/presentationml/2006/ole">
            <mc:AlternateContent xmlns:mc="http://schemas.openxmlformats.org/markup-compatibility/2006">
              <mc:Choice xmlns:v="urn:schemas-microsoft-com:vml" Requires="v">
                <p:oleObj spid="_x0000_s260136" name="Visio" r:id="rId3" imgW="1654759" imgH="1253338" progId="Visio.Drawing.6">
                  <p:embed/>
                </p:oleObj>
              </mc:Choice>
              <mc:Fallback>
                <p:oleObj name="Visio" r:id="rId3" imgW="1654759" imgH="1253338"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074713"/>
                        <a:ext cx="5257800" cy="398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4" name="Object 9"/>
          <p:cNvGraphicFramePr>
            <a:graphicFrameLocks noChangeAspect="1"/>
          </p:cNvGraphicFramePr>
          <p:nvPr/>
        </p:nvGraphicFramePr>
        <p:xfrm>
          <a:off x="4578350" y="2895600"/>
          <a:ext cx="3346450" cy="868363"/>
        </p:xfrm>
        <a:graphic>
          <a:graphicData uri="http://schemas.openxmlformats.org/presentationml/2006/ole">
            <mc:AlternateContent xmlns:mc="http://schemas.openxmlformats.org/markup-compatibility/2006">
              <mc:Choice xmlns:v="urn:schemas-microsoft-com:vml" Requires="v">
                <p:oleObj spid="_x0000_s260137" name="Equation" r:id="rId5" imgW="1663700" imgH="431800" progId="Equation.DSMT4">
                  <p:embed/>
                </p:oleObj>
              </mc:Choice>
              <mc:Fallback>
                <p:oleObj name="Equation" r:id="rId5" imgW="16637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8350" y="2895600"/>
                        <a:ext cx="3346450" cy="868363"/>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5" name="Object 10"/>
          <p:cNvGraphicFramePr>
            <a:graphicFrameLocks noChangeAspect="1"/>
          </p:cNvGraphicFramePr>
          <p:nvPr/>
        </p:nvGraphicFramePr>
        <p:xfrm>
          <a:off x="4572000" y="4038600"/>
          <a:ext cx="2362200" cy="525463"/>
        </p:xfrm>
        <a:graphic>
          <a:graphicData uri="http://schemas.openxmlformats.org/presentationml/2006/ole">
            <mc:AlternateContent xmlns:mc="http://schemas.openxmlformats.org/markup-compatibility/2006">
              <mc:Choice xmlns:v="urn:schemas-microsoft-com:vml" Requires="v">
                <p:oleObj spid="_x0000_s260138" name="Equation" r:id="rId7" imgW="1143000" imgH="254000" progId="Equation.DSMT4">
                  <p:embed/>
                </p:oleObj>
              </mc:Choice>
              <mc:Fallback>
                <p:oleObj name="Equation" r:id="rId7" imgW="1143000" imgH="2540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038600"/>
                        <a:ext cx="2362200" cy="525463"/>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1"/>
          <p:cNvSpPr txBox="1">
            <a:spLocks noChangeArrowheads="1"/>
          </p:cNvSpPr>
          <p:nvPr/>
        </p:nvSpPr>
        <p:spPr bwMode="auto">
          <a:xfrm>
            <a:off x="4578350" y="4762425"/>
            <a:ext cx="3657600" cy="366713"/>
          </a:xfrm>
          <a:prstGeom prst="rect">
            <a:avLst/>
          </a:prstGeom>
          <a:solidFill>
            <a:srgbClr val="FFFF00"/>
          </a:solidFill>
          <a:ln>
            <a:noFill/>
          </a:ln>
          <a:effectLst/>
          <a:extLst>
            <a:ext uri="{91240B29-F687-4F45-9708-019B960494DF}">
              <a14:hiddenLine xmlns:a14="http://schemas.microsoft.com/office/drawing/2010/main" w="381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1800" dirty="0">
                <a:solidFill>
                  <a:srgbClr val="000000"/>
                </a:solidFill>
              </a:rPr>
              <a:t>The circuit is midpoint biased.</a:t>
            </a:r>
            <a:endParaRPr lang="th-TH" altLang="en-US" sz="1800" dirty="0">
              <a:solidFill>
                <a:srgbClr val="000000"/>
              </a:solidFill>
            </a:endParaRPr>
          </a:p>
        </p:txBody>
      </p:sp>
      <p:sp>
        <p:nvSpPr>
          <p:cNvPr id="10" name="Rectangle 2"/>
          <p:cNvSpPr>
            <a:spLocks noGrp="1" noChangeArrowheads="1"/>
          </p:cNvSpPr>
          <p:nvPr>
            <p:ph type="title"/>
          </p:nvPr>
        </p:nvSpPr>
        <p:spPr>
          <a:xfrm>
            <a:off x="457200" y="274637"/>
            <a:ext cx="8229600" cy="961368"/>
          </a:xfrm>
        </p:spPr>
        <p:txBody>
          <a:bodyPr/>
          <a:lstStyle/>
          <a:p>
            <a:pPr algn="l" eaLnBrk="1" hangingPunct="1"/>
            <a:r>
              <a:rPr lang="en-US" altLang="en-US" dirty="0">
                <a:effectLst>
                  <a:outerShdw blurRad="38100" dist="38100" dir="2700000" algn="tl">
                    <a:srgbClr val="000000">
                      <a:alpha val="43137"/>
                    </a:srgbClr>
                  </a:outerShdw>
                </a:effectLst>
              </a:rPr>
              <a:t>Example</a:t>
            </a:r>
            <a:br>
              <a:rPr lang="tr-TR" altLang="en-US" dirty="0">
                <a:effectLst>
                  <a:outerShdw blurRad="38100" dist="38100" dir="2700000" algn="tl">
                    <a:srgbClr val="000000">
                      <a:alpha val="43137"/>
                    </a:srgbClr>
                  </a:outerShdw>
                </a:effectLst>
              </a:rPr>
            </a:br>
            <a:r>
              <a:rPr lang="en-US" altLang="en-US" sz="2400" dirty="0">
                <a:solidFill>
                  <a:srgbClr val="000000"/>
                </a:solidFill>
              </a:rPr>
              <a:t>Construct the </a:t>
            </a:r>
            <a:r>
              <a:rPr lang="tr-TR" altLang="en-US" sz="2400" dirty="0">
                <a:solidFill>
                  <a:srgbClr val="000000"/>
                </a:solidFill>
              </a:rPr>
              <a:t>DC</a:t>
            </a:r>
            <a:r>
              <a:rPr lang="en-US" altLang="en-US" sz="2400" dirty="0">
                <a:solidFill>
                  <a:srgbClr val="000000"/>
                </a:solidFill>
              </a:rPr>
              <a:t> load line for the circuit</a:t>
            </a:r>
            <a:endParaRPr lang="th-TH" altLang="en-US" sz="2400" dirty="0"/>
          </a:p>
        </p:txBody>
      </p:sp>
      <p:sp>
        <p:nvSpPr>
          <p:cNvPr id="2" name="Oval 1"/>
          <p:cNvSpPr/>
          <p:nvPr/>
        </p:nvSpPr>
        <p:spPr>
          <a:xfrm>
            <a:off x="2171999" y="3931555"/>
            <a:ext cx="792088" cy="739552"/>
          </a:xfrm>
          <a:prstGeom prst="ellipse">
            <a:avLst/>
          </a:prstGeom>
          <a:noFill/>
          <a:ln w="381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Object 9"/>
          <p:cNvGraphicFramePr>
            <a:graphicFrameLocks noChangeAspect="1"/>
          </p:cNvGraphicFramePr>
          <p:nvPr>
            <p:extLst>
              <p:ext uri="{D42A27DB-BD31-4B8C-83A1-F6EECF244321}">
                <p14:modId xmlns:p14="http://schemas.microsoft.com/office/powerpoint/2010/main" val="633875528"/>
              </p:ext>
            </p:extLst>
          </p:nvPr>
        </p:nvGraphicFramePr>
        <p:xfrm>
          <a:off x="4570884" y="2167793"/>
          <a:ext cx="2362200" cy="519113"/>
        </p:xfrm>
        <a:graphic>
          <a:graphicData uri="http://schemas.openxmlformats.org/presentationml/2006/ole">
            <mc:AlternateContent xmlns:mc="http://schemas.openxmlformats.org/markup-compatibility/2006">
              <mc:Choice xmlns:v="urn:schemas-microsoft-com:vml" Requires="v">
                <p:oleObj spid="_x0000_s260139" name="Equation" r:id="rId9" imgW="1040948" imgH="228501" progId="Equation.DSMT4">
                  <p:embed/>
                </p:oleObj>
              </mc:Choice>
              <mc:Fallback>
                <p:oleObj name="Equation" r:id="rId9" imgW="1040948" imgH="228501" progId="Equation.DSMT4">
                  <p:embed/>
                  <p:pic>
                    <p:nvPicPr>
                      <p:cNvPr id="10246"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0884" y="2167793"/>
                        <a:ext cx="2362200" cy="519113"/>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7">
            <a:extLst>
              <a:ext uri="{FF2B5EF4-FFF2-40B4-BE49-F238E27FC236}">
                <a16:creationId xmlns:a16="http://schemas.microsoft.com/office/drawing/2014/main" id="{95742788-C348-4868-982C-405402EFDEDA}"/>
              </a:ext>
            </a:extLst>
          </p:cNvPr>
          <p:cNvGraphicFramePr>
            <a:graphicFrameLocks noChangeAspect="1"/>
          </p:cNvGraphicFramePr>
          <p:nvPr>
            <p:extLst>
              <p:ext uri="{D42A27DB-BD31-4B8C-83A1-F6EECF244321}">
                <p14:modId xmlns:p14="http://schemas.microsoft.com/office/powerpoint/2010/main" val="3187709492"/>
              </p:ext>
            </p:extLst>
          </p:nvPr>
        </p:nvGraphicFramePr>
        <p:xfrm>
          <a:off x="2051720" y="1353476"/>
          <a:ext cx="2137345" cy="2376520"/>
        </p:xfrm>
        <a:graphic>
          <a:graphicData uri="http://schemas.openxmlformats.org/presentationml/2006/ole">
            <mc:AlternateContent xmlns:mc="http://schemas.openxmlformats.org/markup-compatibility/2006">
              <mc:Choice xmlns:v="urn:schemas-microsoft-com:vml" Requires="v">
                <p:oleObj spid="_x0000_s260140" name="Visio" r:id="rId11" imgW="1519733" imgH="1689202" progId="Visio.Drawing.6">
                  <p:embed/>
                </p:oleObj>
              </mc:Choice>
              <mc:Fallback>
                <p:oleObj name="Visio" r:id="rId11" imgW="1519733" imgH="1689202" progId="Visio.Drawing.6">
                  <p:embed/>
                  <p:pic>
                    <p:nvPicPr>
                      <p:cNvPr id="11268"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1720" y="1353476"/>
                        <a:ext cx="2137345" cy="237652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59250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228600" y="274638"/>
            <a:ext cx="8686800" cy="432000"/>
          </a:xfrm>
        </p:spPr>
        <p:txBody>
          <a:bodyPr/>
          <a:lstStyle/>
          <a:p>
            <a:pPr marL="2233613" indent="-2233613" algn="l" eaLnBrk="1" hangingPunct="1"/>
            <a:r>
              <a:rPr lang="en-US" altLang="en-US" dirty="0">
                <a:effectLst>
                  <a:outerShdw blurRad="38100" dist="38100" dir="2700000" algn="tl">
                    <a:srgbClr val="000000">
                      <a:alpha val="43137"/>
                    </a:srgbClr>
                  </a:outerShdw>
                </a:effectLst>
              </a:rPr>
              <a:t>(Q-point shift)</a:t>
            </a:r>
            <a:endParaRPr lang="th-TH" altLang="en-US" dirty="0">
              <a:effectLst>
                <a:outerShdw blurRad="38100" dist="38100" dir="2700000" algn="tl">
                  <a:srgbClr val="000000">
                    <a:alpha val="43137"/>
                  </a:srgbClr>
                </a:outerShdw>
              </a:effectLst>
            </a:endParaRPr>
          </a:p>
        </p:txBody>
      </p:sp>
      <p:sp>
        <p:nvSpPr>
          <p:cNvPr id="13316" name="Text Box 3"/>
          <p:cNvSpPr txBox="1">
            <a:spLocks noChangeArrowheads="1"/>
          </p:cNvSpPr>
          <p:nvPr/>
        </p:nvSpPr>
        <p:spPr bwMode="auto">
          <a:xfrm>
            <a:off x="274736" y="908720"/>
            <a:ext cx="8640663" cy="1015663"/>
          </a:xfrm>
          <a:prstGeom prst="rect">
            <a:avLst/>
          </a:prstGeom>
          <a:noFill/>
          <a:ln>
            <a:noFill/>
          </a:ln>
          <a:effectLst/>
        </p:spPr>
        <p:txBody>
          <a:bodyPr wrap="square">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thaiDist">
              <a:spcBef>
                <a:spcPct val="50000"/>
              </a:spcBef>
              <a:buFontTx/>
              <a:buNone/>
            </a:pPr>
            <a:r>
              <a:rPr lang="en-US" altLang="en-US" sz="2000" dirty="0">
                <a:solidFill>
                  <a:srgbClr val="000000"/>
                </a:solidFill>
                <a:latin typeface="Comic Sans MS" panose="030F0702030302020204" pitchFamily="66" charset="0"/>
              </a:rPr>
              <a:t>The transistor has values of </a:t>
            </a:r>
            <a:r>
              <a:rPr lang="en-US" altLang="en-US" sz="2000" i="1" dirty="0">
                <a:solidFill>
                  <a:srgbClr val="000000"/>
                </a:solidFill>
                <a:latin typeface="Comic Sans MS" panose="030F0702030302020204" pitchFamily="66" charset="0"/>
              </a:rPr>
              <a:t>h</a:t>
            </a:r>
            <a:r>
              <a:rPr lang="en-US" altLang="en-US" sz="2000" i="1" baseline="-25000" dirty="0">
                <a:solidFill>
                  <a:srgbClr val="000000"/>
                </a:solidFill>
                <a:latin typeface="Comic Sans MS" panose="030F0702030302020204" pitchFamily="66" charset="0"/>
              </a:rPr>
              <a:t>FE</a:t>
            </a:r>
            <a:r>
              <a:rPr lang="en-US" altLang="en-US" sz="2000" dirty="0">
                <a:solidFill>
                  <a:srgbClr val="000000"/>
                </a:solidFill>
                <a:latin typeface="Comic Sans MS" panose="030F0702030302020204" pitchFamily="66" charset="0"/>
              </a:rPr>
              <a:t> = 100 when T = 25 °C and </a:t>
            </a:r>
            <a:r>
              <a:rPr lang="en-US" altLang="en-US" sz="2000" i="1" dirty="0">
                <a:solidFill>
                  <a:srgbClr val="000000"/>
                </a:solidFill>
                <a:latin typeface="Comic Sans MS" panose="030F0702030302020204" pitchFamily="66" charset="0"/>
              </a:rPr>
              <a:t>h</a:t>
            </a:r>
            <a:r>
              <a:rPr lang="en-US" altLang="en-US" sz="2000" i="1" baseline="-25000" dirty="0">
                <a:solidFill>
                  <a:srgbClr val="000000"/>
                </a:solidFill>
                <a:latin typeface="Comic Sans MS" panose="030F0702030302020204" pitchFamily="66" charset="0"/>
              </a:rPr>
              <a:t>FE</a:t>
            </a:r>
            <a:r>
              <a:rPr lang="en-US" altLang="en-US" sz="2000" dirty="0">
                <a:solidFill>
                  <a:srgbClr val="000000"/>
                </a:solidFill>
                <a:latin typeface="Comic Sans MS" panose="030F0702030302020204" pitchFamily="66" charset="0"/>
              </a:rPr>
              <a:t> = 150 when T = 100 °C.  Determine the Q-point values of </a:t>
            </a: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C</a:t>
            </a:r>
            <a:r>
              <a:rPr lang="en-US" altLang="en-US" sz="2000" dirty="0">
                <a:solidFill>
                  <a:srgbClr val="000000"/>
                </a:solidFill>
                <a:latin typeface="Comic Sans MS" panose="030F0702030302020204" pitchFamily="66" charset="0"/>
              </a:rPr>
              <a:t> and </a:t>
            </a:r>
            <a:r>
              <a:rPr lang="en-US" altLang="en-US" sz="2000" i="1" dirty="0">
                <a:solidFill>
                  <a:srgbClr val="000000"/>
                </a:solidFill>
                <a:latin typeface="Comic Sans MS" panose="030F0702030302020204" pitchFamily="66" charset="0"/>
              </a:rPr>
              <a:t>V</a:t>
            </a:r>
            <a:r>
              <a:rPr lang="en-US" altLang="en-US" sz="2000" i="1" baseline="-25000" dirty="0">
                <a:solidFill>
                  <a:srgbClr val="000000"/>
                </a:solidFill>
                <a:latin typeface="Comic Sans MS" panose="030F0702030302020204" pitchFamily="66" charset="0"/>
              </a:rPr>
              <a:t>CE</a:t>
            </a:r>
            <a:r>
              <a:rPr lang="en-US" altLang="en-US" sz="2000" dirty="0">
                <a:solidFill>
                  <a:srgbClr val="000000"/>
                </a:solidFill>
                <a:latin typeface="Comic Sans MS" panose="030F0702030302020204" pitchFamily="66" charset="0"/>
              </a:rPr>
              <a:t> at both of these temperatures.</a:t>
            </a:r>
            <a:r>
              <a:rPr lang="tr-TR" altLang="en-US" sz="2000" dirty="0">
                <a:solidFill>
                  <a:srgbClr val="000000"/>
                </a:solidFill>
                <a:latin typeface="Comic Sans MS" panose="030F0702030302020204" pitchFamily="66" charset="0"/>
              </a:rPr>
              <a:t> </a:t>
            </a:r>
            <a:r>
              <a:rPr lang="en-US" altLang="en-US" sz="2000" i="1" dirty="0">
                <a:solidFill>
                  <a:srgbClr val="000000"/>
                </a:solidFill>
                <a:latin typeface="Comic Sans MS" panose="030F0702030302020204" pitchFamily="66" charset="0"/>
              </a:rPr>
              <a:t>V</a:t>
            </a:r>
            <a:r>
              <a:rPr lang="tr-TR" altLang="en-US" sz="2000" i="1" baseline="-25000" dirty="0">
                <a:solidFill>
                  <a:srgbClr val="000000"/>
                </a:solidFill>
                <a:latin typeface="Comic Sans MS" panose="030F0702030302020204" pitchFamily="66" charset="0"/>
              </a:rPr>
              <a:t>BE</a:t>
            </a:r>
            <a:r>
              <a:rPr lang="tr-TR" altLang="en-US" sz="2000" i="1" dirty="0">
                <a:solidFill>
                  <a:srgbClr val="000000"/>
                </a:solidFill>
                <a:latin typeface="Comic Sans MS" panose="030F0702030302020204" pitchFamily="66" charset="0"/>
              </a:rPr>
              <a:t>=0.7V</a:t>
            </a:r>
            <a:endParaRPr lang="th-TH" altLang="en-US" sz="2000" dirty="0">
              <a:solidFill>
                <a:srgbClr val="000000"/>
              </a:solidFill>
              <a:latin typeface="Comic Sans MS" panose="030F0702030302020204" pitchFamily="66" charset="0"/>
            </a:endParaRPr>
          </a:p>
        </p:txBody>
      </p:sp>
      <p:graphicFrame>
        <p:nvGraphicFramePr>
          <p:cNvPr id="13317" name="Object 7"/>
          <p:cNvGraphicFramePr>
            <a:graphicFrameLocks noChangeAspect="1"/>
          </p:cNvGraphicFramePr>
          <p:nvPr>
            <p:extLst>
              <p:ext uri="{D42A27DB-BD31-4B8C-83A1-F6EECF244321}">
                <p14:modId xmlns:p14="http://schemas.microsoft.com/office/powerpoint/2010/main" val="118676961"/>
              </p:ext>
            </p:extLst>
          </p:nvPr>
        </p:nvGraphicFramePr>
        <p:xfrm>
          <a:off x="0" y="2100241"/>
          <a:ext cx="4724400" cy="4051300"/>
        </p:xfrm>
        <a:graphic>
          <a:graphicData uri="http://schemas.openxmlformats.org/presentationml/2006/ole">
            <mc:AlternateContent xmlns:mc="http://schemas.openxmlformats.org/markup-compatibility/2006">
              <mc:Choice xmlns:v="urn:schemas-microsoft-com:vml" Requires="v">
                <p:oleObj spid="_x0000_s259106" name="Visio" r:id="rId3" imgW="1970227" imgH="1689202" progId="Visio.Drawing.6">
                  <p:embed/>
                </p:oleObj>
              </mc:Choice>
              <mc:Fallback>
                <p:oleObj name="Visio" r:id="rId3" imgW="1970227" imgH="1689202"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00241"/>
                        <a:ext cx="4724400" cy="405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415" name="Group 103"/>
          <p:cNvGraphicFramePr>
            <a:graphicFrameLocks noGrp="1"/>
          </p:cNvGraphicFramePr>
          <p:nvPr>
            <p:extLst>
              <p:ext uri="{D42A27DB-BD31-4B8C-83A1-F6EECF244321}">
                <p14:modId xmlns:p14="http://schemas.microsoft.com/office/powerpoint/2010/main" val="2659116648"/>
              </p:ext>
            </p:extLst>
          </p:nvPr>
        </p:nvGraphicFramePr>
        <p:xfrm>
          <a:off x="3886199" y="1966029"/>
          <a:ext cx="5029200" cy="1097142"/>
        </p:xfrm>
        <a:graphic>
          <a:graphicData uri="http://schemas.openxmlformats.org/drawingml/2006/table">
            <a:tbl>
              <a:tblPr/>
              <a:tblGrid>
                <a:gridCol w="1508125">
                  <a:extLst>
                    <a:ext uri="{9D8B030D-6E8A-4147-A177-3AD203B41FA5}">
                      <a16:colId xmlns:a16="http://schemas.microsoft.com/office/drawing/2014/main" val="20000"/>
                    </a:ext>
                  </a:extLst>
                </a:gridCol>
                <a:gridCol w="1156171">
                  <a:extLst>
                    <a:ext uri="{9D8B030D-6E8A-4147-A177-3AD203B41FA5}">
                      <a16:colId xmlns:a16="http://schemas.microsoft.com/office/drawing/2014/main" val="20001"/>
                    </a:ext>
                  </a:extLst>
                </a:gridCol>
                <a:gridCol w="1191742">
                  <a:extLst>
                    <a:ext uri="{9D8B030D-6E8A-4147-A177-3AD203B41FA5}">
                      <a16:colId xmlns:a16="http://schemas.microsoft.com/office/drawing/2014/main" val="20002"/>
                    </a:ext>
                  </a:extLst>
                </a:gridCol>
                <a:gridCol w="1173162">
                  <a:extLst>
                    <a:ext uri="{9D8B030D-6E8A-4147-A177-3AD203B41FA5}">
                      <a16:colId xmlns:a16="http://schemas.microsoft.com/office/drawing/2014/main" val="20003"/>
                    </a:ext>
                  </a:extLst>
                </a:gridCol>
              </a:tblGrid>
              <a:tr h="3656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Verdana" pitchFamily="34" charset="0"/>
                          <a:cs typeface="Tahoma" pitchFamily="34" charset="0"/>
                        </a:rPr>
                        <a:t>Temp(°C)</a:t>
                      </a:r>
                      <a:endParaRPr kumimoji="0" lang="th-TH" sz="1800" b="1" i="0" u="none" strike="noStrike" cap="none" normalizeH="0" baseline="0" dirty="0">
                        <a:ln>
                          <a:noFill/>
                        </a:ln>
                        <a:solidFill>
                          <a:schemeClr val="tx1"/>
                        </a:solidFill>
                        <a:effectLst/>
                        <a:latin typeface="Verdana" pitchFamily="34" charset="0"/>
                        <a:cs typeface="Tahoma" pitchFamily="34" charset="0"/>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00">
                            <a:gamma/>
                            <a:shade val="46275"/>
                            <a:invGamma/>
                          </a:srgbClr>
                        </a:gs>
                        <a:gs pos="50000">
                          <a:srgbClr val="FFFF00"/>
                        </a:gs>
                        <a:gs pos="100000">
                          <a:srgbClr val="FFFF00">
                            <a:gamma/>
                            <a:shade val="46275"/>
                            <a:invGamma/>
                          </a:srgbClr>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1" u="none" strike="noStrike" cap="none" normalizeH="0" baseline="0" dirty="0">
                          <a:ln>
                            <a:noFill/>
                          </a:ln>
                          <a:solidFill>
                            <a:schemeClr val="tx1"/>
                          </a:solidFill>
                          <a:effectLst/>
                          <a:latin typeface="Verdana" pitchFamily="34" charset="0"/>
                          <a:cs typeface="Tahoma" pitchFamily="34" charset="0"/>
                        </a:rPr>
                        <a:t>I</a:t>
                      </a:r>
                      <a:r>
                        <a:rPr kumimoji="0" lang="en-US" sz="1800" b="1" i="1" u="none" strike="noStrike" cap="none" normalizeH="0" baseline="-25000" dirty="0">
                          <a:ln>
                            <a:noFill/>
                          </a:ln>
                          <a:solidFill>
                            <a:schemeClr val="tx1"/>
                          </a:solidFill>
                          <a:effectLst/>
                          <a:latin typeface="Verdana" pitchFamily="34" charset="0"/>
                          <a:cs typeface="Tahoma" pitchFamily="34" charset="0"/>
                        </a:rPr>
                        <a:t>B</a:t>
                      </a:r>
                      <a:r>
                        <a:rPr kumimoji="0" lang="en-US" sz="1800" b="1" i="0" u="none" strike="noStrike" cap="none" normalizeH="0" baseline="0" dirty="0">
                          <a:ln>
                            <a:noFill/>
                          </a:ln>
                          <a:solidFill>
                            <a:schemeClr val="tx1"/>
                          </a:solidFill>
                          <a:effectLst/>
                          <a:latin typeface="Verdana" pitchFamily="34" charset="0"/>
                          <a:cs typeface="Tahoma" pitchFamily="34" charset="0"/>
                        </a:rPr>
                        <a:t> (</a:t>
                      </a:r>
                      <a:r>
                        <a:rPr kumimoji="0" lang="en-US" sz="1800" b="1" i="0" u="none" strike="noStrike" cap="none" normalizeH="0" baseline="0" dirty="0">
                          <a:ln>
                            <a:noFill/>
                          </a:ln>
                          <a:solidFill>
                            <a:schemeClr val="tx1"/>
                          </a:solidFill>
                          <a:effectLst/>
                          <a:latin typeface="Symbol" pitchFamily="18" charset="2"/>
                          <a:cs typeface="Tahoma" pitchFamily="34" charset="0"/>
                        </a:rPr>
                        <a:t>m</a:t>
                      </a:r>
                      <a:r>
                        <a:rPr kumimoji="0" lang="en-US" sz="1800" b="1" i="0" u="none" strike="noStrike" cap="none" normalizeH="0" baseline="0" dirty="0">
                          <a:ln>
                            <a:noFill/>
                          </a:ln>
                          <a:solidFill>
                            <a:schemeClr val="tx1"/>
                          </a:solidFill>
                          <a:effectLst/>
                          <a:latin typeface="Verdana" pitchFamily="34" charset="0"/>
                          <a:cs typeface="Tahoma" pitchFamily="34" charset="0"/>
                        </a:rPr>
                        <a:t>A)</a:t>
                      </a:r>
                      <a:endParaRPr kumimoji="0" lang="th-TH" sz="1800" b="1" i="0" u="none" strike="noStrike" cap="none" normalizeH="0" baseline="0" dirty="0">
                        <a:ln>
                          <a:noFill/>
                        </a:ln>
                        <a:solidFill>
                          <a:schemeClr val="tx1"/>
                        </a:solidFill>
                        <a:effectLst/>
                        <a:latin typeface="Verdana" pitchFamily="34" charset="0"/>
                        <a:cs typeface="Tahoma" pitchFamily="34" charset="0"/>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00">
                            <a:gamma/>
                            <a:shade val="46275"/>
                            <a:invGamma/>
                          </a:srgbClr>
                        </a:gs>
                        <a:gs pos="50000">
                          <a:srgbClr val="FFFF00"/>
                        </a:gs>
                        <a:gs pos="100000">
                          <a:srgbClr val="FFFF00">
                            <a:gamma/>
                            <a:shade val="46275"/>
                            <a:invGamma/>
                          </a:srgbClr>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1" u="none" strike="noStrike" cap="none" normalizeH="0" baseline="0">
                          <a:ln>
                            <a:noFill/>
                          </a:ln>
                          <a:solidFill>
                            <a:schemeClr val="tx1"/>
                          </a:solidFill>
                          <a:effectLst/>
                          <a:latin typeface="Verdana" pitchFamily="34" charset="0"/>
                          <a:cs typeface="Tahoma" pitchFamily="34" charset="0"/>
                        </a:rPr>
                        <a:t>I</a:t>
                      </a:r>
                      <a:r>
                        <a:rPr kumimoji="0" lang="en-US" sz="1800" b="1" i="1" u="none" strike="noStrike" cap="none" normalizeH="0" baseline="-25000">
                          <a:ln>
                            <a:noFill/>
                          </a:ln>
                          <a:solidFill>
                            <a:schemeClr val="tx1"/>
                          </a:solidFill>
                          <a:effectLst/>
                          <a:latin typeface="Verdana" pitchFamily="34" charset="0"/>
                          <a:cs typeface="Tahoma" pitchFamily="34" charset="0"/>
                        </a:rPr>
                        <a:t>C</a:t>
                      </a:r>
                      <a:r>
                        <a:rPr kumimoji="0" lang="en-US" sz="1800" b="1" i="0" u="none" strike="noStrike" cap="none" normalizeH="0" baseline="0">
                          <a:ln>
                            <a:noFill/>
                          </a:ln>
                          <a:solidFill>
                            <a:schemeClr val="tx1"/>
                          </a:solidFill>
                          <a:effectLst/>
                          <a:latin typeface="Verdana" pitchFamily="34" charset="0"/>
                          <a:cs typeface="Tahoma" pitchFamily="34" charset="0"/>
                        </a:rPr>
                        <a:t> (mA)</a:t>
                      </a:r>
                      <a:endParaRPr kumimoji="0" lang="th-TH" sz="1800" b="1" i="0" u="none" strike="noStrike" cap="none" normalizeH="0" baseline="0">
                        <a:ln>
                          <a:noFill/>
                        </a:ln>
                        <a:solidFill>
                          <a:schemeClr val="tx1"/>
                        </a:solidFill>
                        <a:effectLst/>
                        <a:latin typeface="Verdana" pitchFamily="34" charset="0"/>
                        <a:cs typeface="Tahoma" pitchFamily="34" charset="0"/>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00">
                            <a:gamma/>
                            <a:shade val="46275"/>
                            <a:invGamma/>
                          </a:srgbClr>
                        </a:gs>
                        <a:gs pos="50000">
                          <a:srgbClr val="FFFF00"/>
                        </a:gs>
                        <a:gs pos="100000">
                          <a:srgbClr val="FFFF00">
                            <a:gamma/>
                            <a:shade val="46275"/>
                            <a:invGamma/>
                          </a:srgbClr>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1" u="none" strike="noStrike" cap="none" normalizeH="0" baseline="0">
                          <a:ln>
                            <a:noFill/>
                          </a:ln>
                          <a:solidFill>
                            <a:schemeClr val="tx1"/>
                          </a:solidFill>
                          <a:effectLst/>
                          <a:latin typeface="Verdana" pitchFamily="34" charset="0"/>
                          <a:cs typeface="Tahoma" pitchFamily="34" charset="0"/>
                        </a:rPr>
                        <a:t>V</a:t>
                      </a:r>
                      <a:r>
                        <a:rPr kumimoji="0" lang="en-US" sz="1800" b="1" i="1" u="none" strike="noStrike" cap="none" normalizeH="0" baseline="-25000">
                          <a:ln>
                            <a:noFill/>
                          </a:ln>
                          <a:solidFill>
                            <a:schemeClr val="tx1"/>
                          </a:solidFill>
                          <a:effectLst/>
                          <a:latin typeface="Verdana" pitchFamily="34" charset="0"/>
                          <a:cs typeface="Tahoma" pitchFamily="34" charset="0"/>
                        </a:rPr>
                        <a:t>CE</a:t>
                      </a:r>
                      <a:r>
                        <a:rPr kumimoji="0" lang="en-US" sz="1800" b="1" i="0" u="none" strike="noStrike" cap="none" normalizeH="0" baseline="0">
                          <a:ln>
                            <a:noFill/>
                          </a:ln>
                          <a:solidFill>
                            <a:schemeClr val="tx1"/>
                          </a:solidFill>
                          <a:effectLst/>
                          <a:latin typeface="Verdana" pitchFamily="34" charset="0"/>
                          <a:cs typeface="Tahoma" pitchFamily="34" charset="0"/>
                        </a:rPr>
                        <a:t> (V)</a:t>
                      </a:r>
                      <a:endParaRPr kumimoji="0" lang="th-TH" sz="1800" b="1" i="0" u="none" strike="noStrike" cap="none" normalizeH="0" baseline="0">
                        <a:ln>
                          <a:noFill/>
                        </a:ln>
                        <a:solidFill>
                          <a:schemeClr val="tx1"/>
                        </a:solidFill>
                        <a:effectLst/>
                        <a:latin typeface="Verdana" pitchFamily="34" charset="0"/>
                        <a:cs typeface="Tahoma" pitchFamily="34" charset="0"/>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00">
                            <a:gamma/>
                            <a:shade val="46275"/>
                            <a:invGamma/>
                          </a:srgbClr>
                        </a:gs>
                        <a:gs pos="50000">
                          <a:srgbClr val="FFFF00"/>
                        </a:gs>
                        <a:gs pos="100000">
                          <a:srgbClr val="FFFF00">
                            <a:gamma/>
                            <a:shade val="46275"/>
                            <a:invGamma/>
                          </a:srgbClr>
                        </a:gs>
                      </a:gsLst>
                      <a:lin ang="5400000" scaled="1"/>
                    </a:gradFill>
                  </a:tcPr>
                </a:tc>
                <a:extLst>
                  <a:ext uri="{0D108BD9-81ED-4DB2-BD59-A6C34878D82A}">
                    <a16:rowId xmlns:a16="http://schemas.microsoft.com/office/drawing/2014/main" val="10000"/>
                  </a:ext>
                </a:extLst>
              </a:tr>
              <a:tr h="3656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Verdana" pitchFamily="34" charset="0"/>
                          <a:cs typeface="Angsana New" pitchFamily="18" charset="-34"/>
                        </a:rPr>
                        <a:t>25</a:t>
                      </a:r>
                      <a:endParaRPr kumimoji="0" lang="th-TH" sz="1800" b="0" i="0" u="none" strike="noStrike" cap="none" normalizeH="0" baseline="0">
                        <a:ln>
                          <a:noFill/>
                        </a:ln>
                        <a:solidFill>
                          <a:schemeClr val="tx1"/>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Verdana" pitchFamily="34" charset="0"/>
                          <a:cs typeface="Angsana New" pitchFamily="18" charset="-34"/>
                        </a:rPr>
                        <a:t>20.28</a:t>
                      </a:r>
                      <a:endParaRPr kumimoji="0" lang="th-TH" sz="1800" b="0" i="0" u="none" strike="noStrike" cap="none" normalizeH="0" baseline="0">
                        <a:ln>
                          <a:noFill/>
                        </a:ln>
                        <a:solidFill>
                          <a:schemeClr val="tx1"/>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Verdana" pitchFamily="34" charset="0"/>
                          <a:cs typeface="Angsana New" pitchFamily="18" charset="-34"/>
                        </a:rPr>
                        <a:t>2.028</a:t>
                      </a:r>
                      <a:endParaRPr kumimoji="0" lang="th-TH" sz="1800" b="0" i="0" u="none" strike="noStrike" cap="none" normalizeH="0" baseline="0">
                        <a:ln>
                          <a:noFill/>
                        </a:ln>
                        <a:solidFill>
                          <a:schemeClr val="tx1"/>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Verdana" pitchFamily="34" charset="0"/>
                          <a:cs typeface="Angsana New" pitchFamily="18" charset="-34"/>
                        </a:rPr>
                        <a:t>3.94</a:t>
                      </a:r>
                      <a:endParaRPr kumimoji="0" lang="th-TH" sz="1800" b="0" i="0" u="none" strike="noStrike" cap="none" normalizeH="0" baseline="0">
                        <a:ln>
                          <a:noFill/>
                        </a:ln>
                        <a:solidFill>
                          <a:schemeClr val="tx1"/>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Verdana" pitchFamily="34" charset="0"/>
                          <a:cs typeface="Angsana New" pitchFamily="18" charset="-34"/>
                        </a:rPr>
                        <a:t>100</a:t>
                      </a:r>
                      <a:endParaRPr kumimoji="0" lang="th-TH" sz="1800" b="0" i="0" u="none" strike="noStrike" cap="none" normalizeH="0" baseline="0">
                        <a:ln>
                          <a:noFill/>
                        </a:ln>
                        <a:solidFill>
                          <a:schemeClr val="tx1"/>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Verdana" pitchFamily="34" charset="0"/>
                          <a:cs typeface="Angsana New" pitchFamily="18" charset="-34"/>
                        </a:rPr>
                        <a:t>20.28</a:t>
                      </a:r>
                      <a:endParaRPr kumimoji="0" lang="th-TH" sz="1800" b="0" i="0" u="none" strike="noStrike" cap="none" normalizeH="0" baseline="0">
                        <a:ln>
                          <a:noFill/>
                        </a:ln>
                        <a:solidFill>
                          <a:schemeClr val="tx1"/>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Verdana" pitchFamily="34" charset="0"/>
                          <a:cs typeface="Angsana New" pitchFamily="18" charset="-34"/>
                        </a:rPr>
                        <a:t>3.04</a:t>
                      </a:r>
                      <a:endParaRPr kumimoji="0" lang="th-TH" sz="1800" b="0" i="0" u="none" strike="noStrike" cap="none" normalizeH="0" baseline="0">
                        <a:ln>
                          <a:noFill/>
                        </a:ln>
                        <a:solidFill>
                          <a:schemeClr val="tx1"/>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3300"/>
                          </a:solidFill>
                          <a:effectLst/>
                          <a:latin typeface="Verdana" pitchFamily="34" charset="0"/>
                          <a:cs typeface="Angsana New" pitchFamily="18" charset="-34"/>
                        </a:rPr>
                        <a:t>1.92</a:t>
                      </a:r>
                      <a:endParaRPr kumimoji="0" lang="th-TH" sz="1800" b="0" i="0" u="none" strike="noStrike" cap="none" normalizeH="0" baseline="0" dirty="0">
                        <a:ln>
                          <a:noFill/>
                        </a:ln>
                        <a:solidFill>
                          <a:srgbClr val="FF3300"/>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6" name="Object 8"/>
          <p:cNvGraphicFramePr>
            <a:graphicFrameLocks noChangeAspect="1"/>
          </p:cNvGraphicFramePr>
          <p:nvPr>
            <p:extLst>
              <p:ext uri="{D42A27DB-BD31-4B8C-83A1-F6EECF244321}">
                <p14:modId xmlns:p14="http://schemas.microsoft.com/office/powerpoint/2010/main" val="2426592938"/>
              </p:ext>
            </p:extLst>
          </p:nvPr>
        </p:nvGraphicFramePr>
        <p:xfrm>
          <a:off x="4938393" y="3306209"/>
          <a:ext cx="3763012" cy="2852936"/>
        </p:xfrm>
        <a:graphic>
          <a:graphicData uri="http://schemas.openxmlformats.org/presentationml/2006/ole">
            <mc:AlternateContent xmlns:mc="http://schemas.openxmlformats.org/markup-compatibility/2006">
              <mc:Choice xmlns:v="urn:schemas-microsoft-com:vml" Requires="v">
                <p:oleObj spid="_x0000_s259107" name="Visio" r:id="rId5" imgW="1654759" imgH="1253338" progId="Visio.Drawing.6">
                  <p:embed/>
                </p:oleObj>
              </mc:Choice>
              <mc:Fallback>
                <p:oleObj name="Visio" r:id="rId5" imgW="1654759" imgH="1253338"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8393" y="3306209"/>
                        <a:ext cx="3763012" cy="2852936"/>
                      </a:xfrm>
                      <a:prstGeom prst="rect">
                        <a:avLst/>
                      </a:prstGeom>
                      <a:noFill/>
                      <a:ln>
                        <a:noFill/>
                      </a:ln>
                      <a:effectLst/>
                      <a:extLst/>
                    </p:spPr>
                  </p:pic>
                </p:oleObj>
              </mc:Fallback>
            </mc:AlternateContent>
          </a:graphicData>
        </a:graphic>
      </p:graphicFrame>
      <p:sp>
        <p:nvSpPr>
          <p:cNvPr id="2" name="TextBox 1"/>
          <p:cNvSpPr txBox="1"/>
          <p:nvPr/>
        </p:nvSpPr>
        <p:spPr>
          <a:xfrm>
            <a:off x="6357237" y="4704331"/>
            <a:ext cx="907505" cy="369332"/>
          </a:xfrm>
          <a:prstGeom prst="rect">
            <a:avLst/>
          </a:prstGeom>
          <a:noFill/>
        </p:spPr>
        <p:txBody>
          <a:bodyPr wrap="square" rtlCol="0">
            <a:spAutoFit/>
          </a:bodyPr>
          <a:lstStyle/>
          <a:p>
            <a:r>
              <a:rPr lang="tr-TR" dirty="0">
                <a:effectLst>
                  <a:outerShdw blurRad="38100" dist="38100" dir="2700000" algn="tl">
                    <a:srgbClr val="000000">
                      <a:alpha val="43137"/>
                    </a:srgbClr>
                  </a:outerShdw>
                </a:effectLst>
              </a:rPr>
              <a:t>(25</a:t>
            </a:r>
            <a:r>
              <a:rPr lang="tr-TR" baseline="30000" dirty="0">
                <a:effectLst>
                  <a:outerShdw blurRad="38100" dist="38100" dir="2700000" algn="tl">
                    <a:srgbClr val="000000">
                      <a:alpha val="43137"/>
                    </a:srgbClr>
                  </a:outerShdw>
                </a:effectLst>
              </a:rPr>
              <a:t>0</a:t>
            </a:r>
            <a:r>
              <a:rPr lang="tr-TR" dirty="0">
                <a:effectLst>
                  <a:outerShdw blurRad="38100" dist="38100" dir="2700000" algn="tl">
                    <a:srgbClr val="000000">
                      <a:alpha val="43137"/>
                    </a:srgbClr>
                  </a:outerShdw>
                </a:effectLst>
              </a:rPr>
              <a:t>C)</a:t>
            </a:r>
            <a:endParaRPr lang="en-US" dirty="0">
              <a:effectLst>
                <a:outerShdw blurRad="38100" dist="38100" dir="2700000" algn="tl">
                  <a:srgbClr val="000000">
                    <a:alpha val="43137"/>
                  </a:srgbClr>
                </a:outerShdw>
              </a:effectLst>
            </a:endParaRPr>
          </a:p>
        </p:txBody>
      </p:sp>
      <p:sp>
        <p:nvSpPr>
          <p:cNvPr id="8" name="TextBox 7"/>
          <p:cNvSpPr txBox="1"/>
          <p:nvPr/>
        </p:nvSpPr>
        <p:spPr>
          <a:xfrm>
            <a:off x="5762598" y="4314690"/>
            <a:ext cx="1257673" cy="369332"/>
          </a:xfrm>
          <a:prstGeom prst="rect">
            <a:avLst/>
          </a:prstGeom>
          <a:noFill/>
        </p:spPr>
        <p:txBody>
          <a:bodyPr wrap="square" rtlCol="0">
            <a:spAutoFit/>
          </a:bodyPr>
          <a:lstStyle/>
          <a:p>
            <a:r>
              <a:rPr lang="tr-TR" sz="1600" dirty="0">
                <a:effectLst>
                  <a:outerShdw blurRad="38100" dist="38100" dir="2700000" algn="tl">
                    <a:srgbClr val="000000">
                      <a:alpha val="43137"/>
                    </a:srgbClr>
                  </a:outerShdw>
                </a:effectLst>
              </a:rPr>
              <a:t>Q</a:t>
            </a:r>
            <a:r>
              <a:rPr lang="tr-TR" dirty="0">
                <a:effectLst>
                  <a:outerShdw blurRad="38100" dist="38100" dir="2700000" algn="tl">
                    <a:srgbClr val="000000">
                      <a:alpha val="43137"/>
                    </a:srgbClr>
                  </a:outerShdw>
                </a:effectLst>
              </a:rPr>
              <a:t>(100</a:t>
            </a:r>
            <a:r>
              <a:rPr lang="tr-TR" baseline="30000" dirty="0">
                <a:effectLst>
                  <a:outerShdw blurRad="38100" dist="38100" dir="2700000" algn="tl">
                    <a:srgbClr val="000000">
                      <a:alpha val="43137"/>
                    </a:srgbClr>
                  </a:outerShdw>
                </a:effectLst>
              </a:rPr>
              <a:t>0</a:t>
            </a:r>
            <a:r>
              <a:rPr lang="tr-TR" dirty="0">
                <a:effectLst>
                  <a:outerShdw blurRad="38100" dist="38100" dir="2700000" algn="tl">
                    <a:srgbClr val="000000">
                      <a:alpha val="43137"/>
                    </a:srgbClr>
                  </a:outerShdw>
                </a:effectLst>
              </a:rPr>
              <a:t>C)</a:t>
            </a:r>
            <a:endParaRPr lang="en-US" dirty="0">
              <a:effectLst>
                <a:outerShdw blurRad="38100" dist="38100" dir="2700000" algn="tl">
                  <a:srgbClr val="000000">
                    <a:alpha val="43137"/>
                  </a:srgbClr>
                </a:outerShdw>
              </a:effectLst>
            </a:endParaRPr>
          </a:p>
        </p:txBody>
      </p:sp>
      <p:sp>
        <p:nvSpPr>
          <p:cNvPr id="3" name="Oval 2"/>
          <p:cNvSpPr>
            <a:spLocks noChangeAspect="1"/>
          </p:cNvSpPr>
          <p:nvPr/>
        </p:nvSpPr>
        <p:spPr>
          <a:xfrm>
            <a:off x="5655588" y="4462375"/>
            <a:ext cx="115200" cy="115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530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228600" y="274638"/>
            <a:ext cx="8763000" cy="432000"/>
          </a:xfrm>
        </p:spPr>
        <p:txBody>
          <a:bodyPr/>
          <a:lstStyle/>
          <a:p>
            <a:pPr marL="2233613" indent="-2233613" algn="l" eaLnBrk="1" hangingPunct="1"/>
            <a:r>
              <a:rPr lang="en-US" altLang="en-US" dirty="0">
                <a:effectLst>
                  <a:outerShdw blurRad="38100" dist="38100" dir="2700000" algn="tl">
                    <a:srgbClr val="000000">
                      <a:alpha val="43137"/>
                    </a:srgbClr>
                  </a:outerShdw>
                </a:effectLst>
              </a:rPr>
              <a:t>Base bias characteristics.</a:t>
            </a:r>
            <a:endParaRPr lang="th-TH" altLang="en-US" dirty="0">
              <a:effectLst>
                <a:outerShdw blurRad="38100" dist="38100" dir="2700000" algn="tl">
                  <a:srgbClr val="000000">
                    <a:alpha val="43137"/>
                  </a:srgbClr>
                </a:outerShdw>
              </a:effectLst>
            </a:endParaRPr>
          </a:p>
        </p:txBody>
      </p:sp>
      <p:graphicFrame>
        <p:nvGraphicFramePr>
          <p:cNvPr id="14340" name="Object 27"/>
          <p:cNvGraphicFramePr>
            <a:graphicFrameLocks noChangeAspect="1"/>
          </p:cNvGraphicFramePr>
          <p:nvPr/>
        </p:nvGraphicFramePr>
        <p:xfrm>
          <a:off x="76200" y="1371600"/>
          <a:ext cx="4648200" cy="4430713"/>
        </p:xfrm>
        <a:graphic>
          <a:graphicData uri="http://schemas.openxmlformats.org/presentationml/2006/ole">
            <mc:AlternateContent xmlns:mc="http://schemas.openxmlformats.org/markup-compatibility/2006">
              <mc:Choice xmlns:v="urn:schemas-microsoft-com:vml" Requires="v">
                <p:oleObj spid="_x0000_s74275" name="Visio" r:id="rId3" imgW="1797406" imgH="1713586" progId="Visio.Drawing.6">
                  <p:embed/>
                </p:oleObj>
              </mc:Choice>
              <mc:Fallback>
                <p:oleObj name="Visio" r:id="rId3" imgW="1797406" imgH="171358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371600"/>
                        <a:ext cx="4648200" cy="443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1" name="Text Box 28"/>
          <p:cNvSpPr txBox="1">
            <a:spLocks noChangeArrowheads="1"/>
          </p:cNvSpPr>
          <p:nvPr/>
        </p:nvSpPr>
        <p:spPr bwMode="auto">
          <a:xfrm>
            <a:off x="3657600" y="4175125"/>
            <a:ext cx="5334000" cy="1192213"/>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1800" b="1">
                <a:solidFill>
                  <a:srgbClr val="000000"/>
                </a:solidFill>
                <a:latin typeface="Comic Sans MS" panose="030F0702030302020204" pitchFamily="66" charset="0"/>
              </a:rPr>
              <a:t>Advantage:</a:t>
            </a:r>
            <a:r>
              <a:rPr lang="en-US" altLang="en-US" sz="1800">
                <a:solidFill>
                  <a:srgbClr val="000000"/>
                </a:solidFill>
                <a:latin typeface="Comic Sans MS" panose="030F0702030302020204" pitchFamily="66" charset="0"/>
              </a:rPr>
              <a:t> Circuit simplicity.</a:t>
            </a:r>
          </a:p>
          <a:p>
            <a:pPr>
              <a:spcBef>
                <a:spcPct val="50000"/>
              </a:spcBef>
              <a:buFontTx/>
              <a:buNone/>
            </a:pPr>
            <a:r>
              <a:rPr lang="en-US" altLang="en-US" sz="1800" b="1">
                <a:solidFill>
                  <a:srgbClr val="000000"/>
                </a:solidFill>
                <a:latin typeface="Comic Sans MS" panose="030F0702030302020204" pitchFamily="66" charset="0"/>
              </a:rPr>
              <a:t>Disadvantage:</a:t>
            </a:r>
            <a:r>
              <a:rPr lang="en-US" altLang="en-US" sz="1800">
                <a:solidFill>
                  <a:srgbClr val="000000"/>
                </a:solidFill>
                <a:latin typeface="Comic Sans MS" panose="030F0702030302020204" pitchFamily="66" charset="0"/>
              </a:rPr>
              <a:t> Q-point shift with temp.</a:t>
            </a:r>
          </a:p>
          <a:p>
            <a:pPr>
              <a:spcBef>
                <a:spcPct val="50000"/>
              </a:spcBef>
              <a:buFontTx/>
              <a:buNone/>
            </a:pPr>
            <a:r>
              <a:rPr lang="en-US" altLang="en-US" sz="1800" b="1">
                <a:solidFill>
                  <a:srgbClr val="000000"/>
                </a:solidFill>
                <a:latin typeface="Comic Sans MS" panose="030F0702030302020204" pitchFamily="66" charset="0"/>
              </a:rPr>
              <a:t>Applications:</a:t>
            </a:r>
            <a:r>
              <a:rPr lang="en-US" altLang="en-US" sz="1800">
                <a:solidFill>
                  <a:srgbClr val="000000"/>
                </a:solidFill>
                <a:latin typeface="Comic Sans MS" panose="030F0702030302020204" pitchFamily="66" charset="0"/>
              </a:rPr>
              <a:t> Switching circuits only.</a:t>
            </a:r>
            <a:endParaRPr lang="th-TH" altLang="en-US" sz="1800">
              <a:solidFill>
                <a:srgbClr val="000000"/>
              </a:solidFill>
              <a:latin typeface="Comic Sans MS" panose="030F0702030302020204" pitchFamily="66" charset="0"/>
            </a:endParaRPr>
          </a:p>
        </p:txBody>
      </p:sp>
      <p:sp>
        <p:nvSpPr>
          <p:cNvPr id="14342" name="Text Box 29"/>
          <p:cNvSpPr txBox="1">
            <a:spLocks noChangeArrowheads="1"/>
          </p:cNvSpPr>
          <p:nvPr/>
        </p:nvSpPr>
        <p:spPr bwMode="auto">
          <a:xfrm>
            <a:off x="3657600" y="1196752"/>
            <a:ext cx="5334000" cy="101566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b="1" dirty="0">
                <a:solidFill>
                  <a:srgbClr val="000000"/>
                </a:solidFill>
                <a:latin typeface="Comic Sans MS" panose="030F0702030302020204" pitchFamily="66" charset="0"/>
              </a:rPr>
              <a:t>Circuit recognition:</a:t>
            </a:r>
            <a:r>
              <a:rPr lang="en-US" altLang="en-US" sz="2000" dirty="0">
                <a:solidFill>
                  <a:srgbClr val="000000"/>
                </a:solidFill>
                <a:latin typeface="Comic Sans MS" panose="030F0702030302020204" pitchFamily="66" charset="0"/>
              </a:rPr>
              <a:t> A single resistor (</a:t>
            </a:r>
            <a:r>
              <a:rPr lang="en-US" altLang="en-US" sz="2000" i="1" dirty="0">
                <a:solidFill>
                  <a:srgbClr val="000000"/>
                </a:solidFill>
                <a:latin typeface="Comic Sans MS" panose="030F0702030302020204" pitchFamily="66" charset="0"/>
              </a:rPr>
              <a:t>R</a:t>
            </a:r>
            <a:r>
              <a:rPr lang="en-US" altLang="en-US" sz="2000" i="1" baseline="-25000" dirty="0">
                <a:solidFill>
                  <a:srgbClr val="000000"/>
                </a:solidFill>
                <a:latin typeface="Comic Sans MS" panose="030F0702030302020204" pitchFamily="66" charset="0"/>
              </a:rPr>
              <a:t>B</a:t>
            </a:r>
            <a:r>
              <a:rPr lang="en-US" altLang="en-US" sz="2000" dirty="0">
                <a:solidFill>
                  <a:srgbClr val="000000"/>
                </a:solidFill>
                <a:latin typeface="Comic Sans MS" panose="030F0702030302020204" pitchFamily="66" charset="0"/>
              </a:rPr>
              <a:t>) between the base terminal and </a:t>
            </a:r>
            <a:r>
              <a:rPr lang="en-US" altLang="en-US" sz="2000" i="1" dirty="0">
                <a:solidFill>
                  <a:srgbClr val="000000"/>
                </a:solidFill>
                <a:latin typeface="Comic Sans MS" panose="030F0702030302020204" pitchFamily="66" charset="0"/>
              </a:rPr>
              <a:t>V</a:t>
            </a:r>
            <a:r>
              <a:rPr lang="en-US" altLang="en-US" sz="2000" i="1" baseline="-25000" dirty="0">
                <a:solidFill>
                  <a:srgbClr val="000000"/>
                </a:solidFill>
                <a:latin typeface="Comic Sans MS" panose="030F0702030302020204" pitchFamily="66" charset="0"/>
              </a:rPr>
              <a:t>CC</a:t>
            </a:r>
            <a:r>
              <a:rPr lang="en-US" altLang="en-US" sz="2000" dirty="0">
                <a:solidFill>
                  <a:srgbClr val="000000"/>
                </a:solidFill>
                <a:latin typeface="Comic Sans MS" panose="030F0702030302020204" pitchFamily="66" charset="0"/>
              </a:rPr>
              <a:t>. </a:t>
            </a:r>
            <a:br>
              <a:rPr lang="tr-TR" altLang="en-US" sz="2000" dirty="0">
                <a:solidFill>
                  <a:srgbClr val="000000"/>
                </a:solidFill>
                <a:latin typeface="Comic Sans MS" panose="030F0702030302020204" pitchFamily="66" charset="0"/>
              </a:rPr>
            </a:br>
            <a:r>
              <a:rPr lang="en-US" altLang="en-US" sz="2000" dirty="0">
                <a:solidFill>
                  <a:srgbClr val="000000"/>
                </a:solidFill>
                <a:latin typeface="Comic Sans MS" panose="030F0702030302020204" pitchFamily="66" charset="0"/>
              </a:rPr>
              <a:t>No emitter resistor.</a:t>
            </a:r>
            <a:endParaRPr lang="th-TH" altLang="en-US" sz="2000" dirty="0">
              <a:solidFill>
                <a:srgbClr val="000000"/>
              </a:solidFill>
              <a:latin typeface="Comic Sans MS" panose="030F0702030302020204" pitchFamily="66" charset="0"/>
            </a:endParaRPr>
          </a:p>
        </p:txBody>
      </p:sp>
    </p:spTree>
    <p:extLst>
      <p:ext uri="{BB962C8B-B14F-4D97-AF65-F5344CB8AC3E}">
        <p14:creationId xmlns:p14="http://schemas.microsoft.com/office/powerpoint/2010/main" val="602837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228600" y="274638"/>
            <a:ext cx="8763000" cy="432000"/>
          </a:xfrm>
        </p:spPr>
        <p:txBody>
          <a:bodyPr/>
          <a:lstStyle/>
          <a:p>
            <a:pPr marL="2233613" indent="-2233613" algn="l" eaLnBrk="1" hangingPunct="1"/>
            <a:r>
              <a:rPr lang="tr-TR" altLang="en-US" dirty="0">
                <a:effectLst>
                  <a:outerShdw blurRad="38100" dist="38100" dir="2700000" algn="tl">
                    <a:srgbClr val="000000">
                      <a:alpha val="43137"/>
                    </a:srgbClr>
                  </a:outerShdw>
                </a:effectLst>
              </a:rPr>
              <a:t>2. </a:t>
            </a:r>
            <a:r>
              <a:rPr lang="en-US" altLang="en-US" dirty="0">
                <a:effectLst>
                  <a:outerShdw blurRad="38100" dist="38100" dir="2700000" algn="tl">
                    <a:srgbClr val="000000">
                      <a:alpha val="43137"/>
                    </a:srgbClr>
                  </a:outerShdw>
                </a:effectLst>
              </a:rPr>
              <a:t>Voltage divider bias.</a:t>
            </a:r>
            <a:endParaRPr lang="th-TH" altLang="en-US" dirty="0">
              <a:effectLst>
                <a:outerShdw blurRad="38100" dist="38100" dir="2700000" algn="tl">
                  <a:srgbClr val="000000">
                    <a:alpha val="43137"/>
                  </a:srgbClr>
                </a:outerShdw>
              </a:effectLst>
            </a:endParaRPr>
          </a:p>
        </p:txBody>
      </p:sp>
      <p:graphicFrame>
        <p:nvGraphicFramePr>
          <p:cNvPr id="16388" name="Object 8"/>
          <p:cNvGraphicFramePr>
            <a:graphicFrameLocks noChangeAspect="1"/>
          </p:cNvGraphicFramePr>
          <p:nvPr>
            <p:extLst>
              <p:ext uri="{D42A27DB-BD31-4B8C-83A1-F6EECF244321}">
                <p14:modId xmlns:p14="http://schemas.microsoft.com/office/powerpoint/2010/main" val="2278298474"/>
              </p:ext>
            </p:extLst>
          </p:nvPr>
        </p:nvGraphicFramePr>
        <p:xfrm>
          <a:off x="395536" y="839528"/>
          <a:ext cx="4657825" cy="4389543"/>
        </p:xfrm>
        <a:graphic>
          <a:graphicData uri="http://schemas.openxmlformats.org/presentationml/2006/ole">
            <mc:AlternateContent xmlns:mc="http://schemas.openxmlformats.org/markup-compatibility/2006">
              <mc:Choice xmlns:v="urn:schemas-microsoft-com:vml" Requires="v">
                <p:oleObj spid="_x0000_s164524" name="Visio" r:id="rId3" imgW="1817827" imgH="1713586" progId="Visio.Drawing.6">
                  <p:embed/>
                </p:oleObj>
              </mc:Choice>
              <mc:Fallback>
                <p:oleObj name="Visio" r:id="rId3" imgW="1817827" imgH="171358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839528"/>
                        <a:ext cx="4657825" cy="4389543"/>
                      </a:xfrm>
                      <a:prstGeom prst="rect">
                        <a:avLst/>
                      </a:prstGeom>
                      <a:noFill/>
                      <a:ln>
                        <a:noFill/>
                      </a:ln>
                      <a:effectLst/>
                      <a:extLst/>
                    </p:spPr>
                  </p:pic>
                </p:oleObj>
              </mc:Fallback>
            </mc:AlternateContent>
          </a:graphicData>
        </a:graphic>
      </p:graphicFrame>
      <p:sp>
        <p:nvSpPr>
          <p:cNvPr id="16389" name="Text Box 9"/>
          <p:cNvSpPr txBox="1">
            <a:spLocks noChangeArrowheads="1"/>
          </p:cNvSpPr>
          <p:nvPr/>
        </p:nvSpPr>
        <p:spPr bwMode="auto">
          <a:xfrm>
            <a:off x="4929548" y="1274213"/>
            <a:ext cx="3657600" cy="76944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dirty="0">
                <a:solidFill>
                  <a:srgbClr val="000000"/>
                </a:solidFill>
                <a:latin typeface="Comic Sans MS" panose="030F0702030302020204" pitchFamily="66" charset="0"/>
              </a:rPr>
              <a:t>Assume that </a:t>
            </a:r>
            <a:r>
              <a:rPr lang="en-US" altLang="en-US" sz="2400" i="1" dirty="0">
                <a:solidFill>
                  <a:srgbClr val="000000"/>
                </a:solidFill>
                <a:latin typeface="Comic Sans MS" panose="030F0702030302020204" pitchFamily="66" charset="0"/>
              </a:rPr>
              <a:t>I</a:t>
            </a:r>
            <a:r>
              <a:rPr lang="en-US" altLang="en-US" sz="2400" baseline="-25000" dirty="0">
                <a:solidFill>
                  <a:srgbClr val="000000"/>
                </a:solidFill>
                <a:latin typeface="Comic Sans MS" panose="030F0702030302020204" pitchFamily="66" charset="0"/>
              </a:rPr>
              <a:t>2</a:t>
            </a:r>
            <a:r>
              <a:rPr lang="en-US" altLang="en-US" sz="2000" dirty="0">
                <a:solidFill>
                  <a:srgbClr val="000000"/>
                </a:solidFill>
                <a:latin typeface="Comic Sans MS" panose="030F0702030302020204" pitchFamily="66" charset="0"/>
              </a:rPr>
              <a:t> &gt; 10</a:t>
            </a:r>
            <a:r>
              <a:rPr lang="en-US" altLang="en-US" sz="2400" i="1" dirty="0">
                <a:solidFill>
                  <a:srgbClr val="000000"/>
                </a:solidFill>
                <a:latin typeface="Comic Sans MS" panose="030F0702030302020204" pitchFamily="66" charset="0"/>
              </a:rPr>
              <a:t>I</a:t>
            </a:r>
            <a:r>
              <a:rPr lang="en-US" altLang="en-US" sz="2400" i="1" baseline="-25000" dirty="0">
                <a:solidFill>
                  <a:srgbClr val="000000"/>
                </a:solidFill>
                <a:latin typeface="Comic Sans MS" panose="030F0702030302020204" pitchFamily="66" charset="0"/>
              </a:rPr>
              <a:t>B</a:t>
            </a:r>
            <a:r>
              <a:rPr lang="en-US" altLang="en-US" sz="2000" dirty="0">
                <a:solidFill>
                  <a:srgbClr val="000000"/>
                </a:solidFill>
                <a:latin typeface="Comic Sans MS" panose="030F0702030302020204" pitchFamily="66" charset="0"/>
              </a:rPr>
              <a:t>.</a:t>
            </a:r>
            <a:r>
              <a:rPr lang="tr-TR" altLang="en-US" sz="2000" dirty="0">
                <a:solidFill>
                  <a:srgbClr val="000000"/>
                </a:solidFill>
                <a:latin typeface="Comic Sans MS" panose="030F0702030302020204" pitchFamily="66" charset="0"/>
              </a:rPr>
              <a:t> </a:t>
            </a:r>
            <a:r>
              <a:rPr lang="tr-TR" altLang="en-US" sz="2000" dirty="0" err="1">
                <a:solidFill>
                  <a:srgbClr val="000000"/>
                </a:solidFill>
                <a:latin typeface="Comic Sans MS" panose="030F0702030302020204" pitchFamily="66" charset="0"/>
              </a:rPr>
              <a:t>Therefore</a:t>
            </a:r>
            <a:r>
              <a:rPr lang="tr-TR" altLang="en-US" sz="2000" dirty="0">
                <a:solidFill>
                  <a:srgbClr val="000000"/>
                </a:solidFill>
                <a:latin typeface="Comic Sans MS" panose="030F0702030302020204" pitchFamily="66" charset="0"/>
              </a:rPr>
              <a:t>, </a:t>
            </a:r>
            <a:r>
              <a:rPr lang="tr-TR" altLang="en-US" sz="2000" dirty="0" err="1">
                <a:solidFill>
                  <a:srgbClr val="000000"/>
                </a:solidFill>
                <a:latin typeface="Comic Sans MS" panose="030F0702030302020204" pitchFamily="66" charset="0"/>
              </a:rPr>
              <a:t>we</a:t>
            </a:r>
            <a:r>
              <a:rPr lang="tr-TR" altLang="en-US" sz="2000" dirty="0">
                <a:solidFill>
                  <a:srgbClr val="000000"/>
                </a:solidFill>
                <a:latin typeface="Comic Sans MS" panose="030F0702030302020204" pitchFamily="66" charset="0"/>
              </a:rPr>
              <a:t> can </a:t>
            </a:r>
            <a:r>
              <a:rPr lang="tr-TR" altLang="en-US" sz="2000" dirty="0" err="1">
                <a:solidFill>
                  <a:srgbClr val="000000"/>
                </a:solidFill>
                <a:latin typeface="Comic Sans MS" panose="030F0702030302020204" pitchFamily="66" charset="0"/>
              </a:rPr>
              <a:t>neglect</a:t>
            </a:r>
            <a:r>
              <a:rPr lang="tr-TR" altLang="en-US" sz="2000" dirty="0">
                <a:solidFill>
                  <a:srgbClr val="000000"/>
                </a:solidFill>
                <a:latin typeface="Comic Sans MS" panose="030F0702030302020204" pitchFamily="66" charset="0"/>
              </a:rPr>
              <a:t> I</a:t>
            </a:r>
            <a:r>
              <a:rPr lang="tr-TR" altLang="en-US" sz="2000" baseline="-25000" dirty="0">
                <a:solidFill>
                  <a:srgbClr val="000000"/>
                </a:solidFill>
                <a:latin typeface="Comic Sans MS" panose="030F0702030302020204" pitchFamily="66" charset="0"/>
              </a:rPr>
              <a:t>B</a:t>
            </a:r>
            <a:endParaRPr lang="th-TH" altLang="en-US" sz="2000" baseline="-25000" dirty="0">
              <a:solidFill>
                <a:srgbClr val="000000"/>
              </a:solidFill>
              <a:latin typeface="Comic Sans MS" panose="030F0702030302020204" pitchFamily="66" charset="0"/>
            </a:endParaRPr>
          </a:p>
        </p:txBody>
      </p:sp>
      <p:graphicFrame>
        <p:nvGraphicFramePr>
          <p:cNvPr id="16390" name="Object 10"/>
          <p:cNvGraphicFramePr>
            <a:graphicFrameLocks noChangeAspect="1"/>
          </p:cNvGraphicFramePr>
          <p:nvPr>
            <p:extLst>
              <p:ext uri="{D42A27DB-BD31-4B8C-83A1-F6EECF244321}">
                <p14:modId xmlns:p14="http://schemas.microsoft.com/office/powerpoint/2010/main" val="1661678801"/>
              </p:ext>
            </p:extLst>
          </p:nvPr>
        </p:nvGraphicFramePr>
        <p:xfrm>
          <a:off x="5715000" y="2133600"/>
          <a:ext cx="1905000" cy="809625"/>
        </p:xfrm>
        <a:graphic>
          <a:graphicData uri="http://schemas.openxmlformats.org/presentationml/2006/ole">
            <mc:AlternateContent xmlns:mc="http://schemas.openxmlformats.org/markup-compatibility/2006">
              <mc:Choice xmlns:v="urn:schemas-microsoft-com:vml" Requires="v">
                <p:oleObj spid="_x0000_s164525" name="Equation" r:id="rId5" imgW="1016000" imgH="431800" progId="Equation.DSMT4">
                  <p:embed/>
                </p:oleObj>
              </mc:Choice>
              <mc:Fallback>
                <p:oleObj name="Equation" r:id="rId5" imgW="10160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2133600"/>
                        <a:ext cx="1905000" cy="809625"/>
                      </a:xfrm>
                      <a:prstGeom prst="rect">
                        <a:avLst/>
                      </a:prstGeom>
                      <a:solidFill>
                        <a:srgbClr val="66FF66"/>
                      </a:solidFill>
                      <a:ln>
                        <a:noFill/>
                      </a:ln>
                      <a:effectLst/>
                    </p:spPr>
                  </p:pic>
                </p:oleObj>
              </mc:Fallback>
            </mc:AlternateContent>
          </a:graphicData>
        </a:graphic>
      </p:graphicFrame>
      <p:graphicFrame>
        <p:nvGraphicFramePr>
          <p:cNvPr id="16391" name="Object 11"/>
          <p:cNvGraphicFramePr>
            <a:graphicFrameLocks noChangeAspect="1"/>
          </p:cNvGraphicFramePr>
          <p:nvPr>
            <p:extLst>
              <p:ext uri="{D42A27DB-BD31-4B8C-83A1-F6EECF244321}">
                <p14:modId xmlns:p14="http://schemas.microsoft.com/office/powerpoint/2010/main" val="3426301444"/>
              </p:ext>
            </p:extLst>
          </p:nvPr>
        </p:nvGraphicFramePr>
        <p:xfrm>
          <a:off x="5715000" y="3048000"/>
          <a:ext cx="1828800" cy="444500"/>
        </p:xfrm>
        <a:graphic>
          <a:graphicData uri="http://schemas.openxmlformats.org/presentationml/2006/ole">
            <mc:AlternateContent xmlns:mc="http://schemas.openxmlformats.org/markup-compatibility/2006">
              <mc:Choice xmlns:v="urn:schemas-microsoft-com:vml" Requires="v">
                <p:oleObj spid="_x0000_s164526" name="Equation" r:id="rId7" imgW="939800" imgH="228600" progId="Equation.DSMT4">
                  <p:embed/>
                </p:oleObj>
              </mc:Choice>
              <mc:Fallback>
                <p:oleObj name="Equation" r:id="rId7" imgW="9398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3048000"/>
                        <a:ext cx="1828800" cy="444500"/>
                      </a:xfrm>
                      <a:prstGeom prst="rect">
                        <a:avLst/>
                      </a:prstGeom>
                      <a:solidFill>
                        <a:srgbClr val="66FF66"/>
                      </a:solidFill>
                      <a:ln>
                        <a:noFill/>
                      </a:ln>
                      <a:effectLst/>
                    </p:spPr>
                  </p:pic>
                </p:oleObj>
              </mc:Fallback>
            </mc:AlternateContent>
          </a:graphicData>
        </a:graphic>
      </p:graphicFrame>
      <p:graphicFrame>
        <p:nvGraphicFramePr>
          <p:cNvPr id="16392" name="Object 12"/>
          <p:cNvGraphicFramePr>
            <a:graphicFrameLocks noChangeAspect="1"/>
          </p:cNvGraphicFramePr>
          <p:nvPr>
            <p:extLst>
              <p:ext uri="{D42A27DB-BD31-4B8C-83A1-F6EECF244321}">
                <p14:modId xmlns:p14="http://schemas.microsoft.com/office/powerpoint/2010/main" val="3560759263"/>
              </p:ext>
            </p:extLst>
          </p:nvPr>
        </p:nvGraphicFramePr>
        <p:xfrm>
          <a:off x="5715000" y="3581400"/>
          <a:ext cx="1066800" cy="842963"/>
        </p:xfrm>
        <a:graphic>
          <a:graphicData uri="http://schemas.openxmlformats.org/presentationml/2006/ole">
            <mc:AlternateContent xmlns:mc="http://schemas.openxmlformats.org/markup-compatibility/2006">
              <mc:Choice xmlns:v="urn:schemas-microsoft-com:vml" Requires="v">
                <p:oleObj spid="_x0000_s164527" name="Equation" r:id="rId9" imgW="545863" imgH="431613" progId="Equation.DSMT4">
                  <p:embed/>
                </p:oleObj>
              </mc:Choice>
              <mc:Fallback>
                <p:oleObj name="Equation" r:id="rId9" imgW="545863" imgH="43161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5000" y="3581400"/>
                        <a:ext cx="1066800" cy="842963"/>
                      </a:xfrm>
                      <a:prstGeom prst="rect">
                        <a:avLst/>
                      </a:prstGeom>
                      <a:solidFill>
                        <a:srgbClr val="66FF66"/>
                      </a:solidFill>
                      <a:ln>
                        <a:noFill/>
                      </a:ln>
                      <a:effectLst/>
                    </p:spPr>
                  </p:pic>
                </p:oleObj>
              </mc:Fallback>
            </mc:AlternateContent>
          </a:graphicData>
        </a:graphic>
      </p:graphicFrame>
      <p:sp>
        <p:nvSpPr>
          <p:cNvPr id="16393" name="Text Box 13"/>
          <p:cNvSpPr txBox="1">
            <a:spLocks noChangeArrowheads="1"/>
          </p:cNvSpPr>
          <p:nvPr/>
        </p:nvSpPr>
        <p:spPr bwMode="auto">
          <a:xfrm>
            <a:off x="4953000" y="4572000"/>
            <a:ext cx="3352800" cy="70788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dirty="0">
                <a:solidFill>
                  <a:srgbClr val="000000"/>
                </a:solidFill>
                <a:latin typeface="Comic Sans MS" panose="030F0702030302020204" pitchFamily="66" charset="0"/>
              </a:rPr>
              <a:t>Assume that </a:t>
            </a: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CQ</a:t>
            </a:r>
            <a:r>
              <a:rPr lang="en-US" altLang="en-US" sz="2000" dirty="0">
                <a:solidFill>
                  <a:srgbClr val="000000"/>
                </a:solidFill>
                <a:latin typeface="Comic Sans MS" panose="030F0702030302020204" pitchFamily="66" charset="0"/>
              </a:rPr>
              <a:t> </a:t>
            </a:r>
            <a:r>
              <a:rPr lang="en-US" altLang="en-US" sz="2000" dirty="0">
                <a:solidFill>
                  <a:srgbClr val="000000"/>
                </a:solidFill>
                <a:latin typeface="Comic Sans MS" panose="030F0702030302020204" pitchFamily="66" charset="0"/>
                <a:sym typeface="Symbol" panose="05050102010706020507" pitchFamily="18" charset="2"/>
              </a:rPr>
              <a:t></a:t>
            </a:r>
            <a:r>
              <a:rPr lang="en-US" altLang="en-US" sz="2000" dirty="0">
                <a:solidFill>
                  <a:srgbClr val="000000"/>
                </a:solidFill>
                <a:latin typeface="Comic Sans MS" panose="030F0702030302020204" pitchFamily="66" charset="0"/>
              </a:rPr>
              <a:t> </a:t>
            </a: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E</a:t>
            </a:r>
            <a:br>
              <a:rPr lang="tr-TR" altLang="en-US" sz="2000" i="1" baseline="-25000" dirty="0">
                <a:solidFill>
                  <a:srgbClr val="000000"/>
                </a:solidFill>
                <a:latin typeface="Comic Sans MS" panose="030F0702030302020204" pitchFamily="66" charset="0"/>
              </a:rPr>
            </a:br>
            <a:r>
              <a:rPr lang="en-US" altLang="en-US" sz="2000" dirty="0">
                <a:solidFill>
                  <a:srgbClr val="000000"/>
                </a:solidFill>
                <a:latin typeface="Comic Sans MS" panose="030F0702030302020204" pitchFamily="66" charset="0"/>
              </a:rPr>
              <a:t>(</a:t>
            </a:r>
            <a:r>
              <a:rPr lang="en-US" altLang="en-US" sz="2000" i="1" dirty="0" err="1">
                <a:solidFill>
                  <a:srgbClr val="000000"/>
                </a:solidFill>
                <a:latin typeface="Comic Sans MS" panose="030F0702030302020204" pitchFamily="66" charset="0"/>
              </a:rPr>
              <a:t>h</a:t>
            </a:r>
            <a:r>
              <a:rPr lang="en-US" altLang="en-US" sz="2000" i="1" baseline="-25000" dirty="0" err="1">
                <a:solidFill>
                  <a:srgbClr val="000000"/>
                </a:solidFill>
                <a:latin typeface="Comic Sans MS" panose="030F0702030302020204" pitchFamily="66" charset="0"/>
              </a:rPr>
              <a:t>FE</a:t>
            </a:r>
            <a:r>
              <a:rPr lang="en-US" altLang="en-US" sz="2000" dirty="0">
                <a:solidFill>
                  <a:srgbClr val="000000"/>
                </a:solidFill>
                <a:latin typeface="Comic Sans MS" panose="030F0702030302020204" pitchFamily="66" charset="0"/>
              </a:rPr>
              <a:t> &gt;&gt; 1).  Then</a:t>
            </a:r>
            <a:endParaRPr lang="th-TH" altLang="en-US" sz="2000" dirty="0">
              <a:solidFill>
                <a:srgbClr val="000000"/>
              </a:solidFill>
              <a:latin typeface="Comic Sans MS" panose="030F0702030302020204" pitchFamily="66" charset="0"/>
            </a:endParaRPr>
          </a:p>
        </p:txBody>
      </p:sp>
      <p:graphicFrame>
        <p:nvGraphicFramePr>
          <p:cNvPr id="16394" name="Object 14"/>
          <p:cNvGraphicFramePr>
            <a:graphicFrameLocks noChangeAspect="1"/>
          </p:cNvGraphicFramePr>
          <p:nvPr>
            <p:extLst>
              <p:ext uri="{D42A27DB-BD31-4B8C-83A1-F6EECF244321}">
                <p14:modId xmlns:p14="http://schemas.microsoft.com/office/powerpoint/2010/main" val="1971398649"/>
              </p:ext>
            </p:extLst>
          </p:nvPr>
        </p:nvGraphicFramePr>
        <p:xfrm>
          <a:off x="5715000" y="5448300"/>
          <a:ext cx="3200400" cy="495300"/>
        </p:xfrm>
        <a:graphic>
          <a:graphicData uri="http://schemas.openxmlformats.org/presentationml/2006/ole">
            <mc:AlternateContent xmlns:mc="http://schemas.openxmlformats.org/markup-compatibility/2006">
              <mc:Choice xmlns:v="urn:schemas-microsoft-com:vml" Requires="v">
                <p:oleObj spid="_x0000_s164528" name="Equation" r:id="rId11" imgW="1637589" imgH="253890" progId="Equation.DSMT4">
                  <p:embed/>
                </p:oleObj>
              </mc:Choice>
              <mc:Fallback>
                <p:oleObj name="Equation" r:id="rId11" imgW="1637589" imgH="25389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15000" y="5448300"/>
                        <a:ext cx="3200400" cy="495300"/>
                      </a:xfrm>
                      <a:prstGeom prst="rect">
                        <a:avLst/>
                      </a:prstGeom>
                      <a:solidFill>
                        <a:srgbClr val="66FF66"/>
                      </a:solidFill>
                      <a:ln>
                        <a:noFill/>
                      </a:ln>
                      <a:effectLst/>
                    </p:spPr>
                  </p:pic>
                </p:oleObj>
              </mc:Fallback>
            </mc:AlternateContent>
          </a:graphicData>
        </a:graphic>
      </p:graphicFrame>
      <p:sp>
        <p:nvSpPr>
          <p:cNvPr id="10" name="Text Box 7"/>
          <p:cNvSpPr txBox="1">
            <a:spLocks noChangeArrowheads="1"/>
          </p:cNvSpPr>
          <p:nvPr/>
        </p:nvSpPr>
        <p:spPr bwMode="auto">
          <a:xfrm>
            <a:off x="4742892" y="6199939"/>
            <a:ext cx="1944216" cy="408623"/>
          </a:xfrm>
          <a:prstGeom prst="wedgeRoundRectCallout">
            <a:avLst>
              <a:gd name="adj1" fmla="val 24798"/>
              <a:gd name="adj2" fmla="val -118652"/>
              <a:gd name="adj3" fmla="val 16667"/>
            </a:avLst>
          </a:prstGeom>
          <a:noFill/>
          <a:ln w="19050">
            <a:solidFill>
              <a:schemeClr val="tx1"/>
            </a:solidFill>
          </a:ln>
          <a:effectLst/>
          <a:extLst/>
        </p:spPr>
        <p:txBody>
          <a:bodyPr wrap="square">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tr-TR" altLang="en-US" sz="1800" dirty="0">
                <a:solidFill>
                  <a:srgbClr val="000000"/>
                </a:solidFill>
                <a:latin typeface="Comic Sans MS" panose="030F0702030302020204" pitchFamily="66" charset="0"/>
              </a:rPr>
              <a:t>Operating </a:t>
            </a:r>
            <a:r>
              <a:rPr lang="tr-TR" altLang="en-US" sz="1800" dirty="0" err="1">
                <a:solidFill>
                  <a:srgbClr val="000000"/>
                </a:solidFill>
                <a:latin typeface="Comic Sans MS" panose="030F0702030302020204" pitchFamily="66" charset="0"/>
              </a:rPr>
              <a:t>point</a:t>
            </a:r>
            <a:r>
              <a:rPr lang="tr-TR" altLang="en-US" sz="1800" dirty="0">
                <a:solidFill>
                  <a:srgbClr val="000000"/>
                </a:solidFill>
                <a:latin typeface="Comic Sans MS" panose="030F0702030302020204" pitchFamily="66" charset="0"/>
              </a:rPr>
              <a:t> </a:t>
            </a:r>
            <a:endParaRPr lang="th-TH" altLang="en-US" sz="1800" dirty="0">
              <a:solidFill>
                <a:srgbClr val="000000"/>
              </a:solidFill>
              <a:latin typeface="Comic Sans MS" panose="030F0702030302020204" pitchFamily="66" charset="0"/>
            </a:endParaRPr>
          </a:p>
        </p:txBody>
      </p:sp>
      <p:sp>
        <p:nvSpPr>
          <p:cNvPr id="11" name="Flowchart: Alternate Process 10"/>
          <p:cNvSpPr/>
          <p:nvPr/>
        </p:nvSpPr>
        <p:spPr>
          <a:xfrm>
            <a:off x="7304597" y="145981"/>
            <a:ext cx="1594792" cy="715089"/>
          </a:xfrm>
          <a:prstGeom prst="flowChartAlternateProcess">
            <a:avLst/>
          </a:prstGeom>
          <a:solidFill>
            <a:srgbClr val="FF3300"/>
          </a:solidFill>
          <a:ln w="28575">
            <a:noFill/>
            <a:prstDash val="dashDot"/>
          </a:ln>
        </p:spPr>
        <p:txBody>
          <a:bodyPr wrap="square">
            <a:spAutoFit/>
          </a:bodyPr>
          <a:lstStyle/>
          <a:p>
            <a:r>
              <a:rPr lang="tr-TR" altLang="en-US" dirty="0">
                <a:latin typeface="Comic Sans MS" panose="030F0702030302020204" pitchFamily="66" charset="0"/>
              </a:rPr>
              <a:t>Assumption:</a:t>
            </a:r>
          </a:p>
          <a:p>
            <a:r>
              <a:rPr lang="en-US" altLang="en-US" dirty="0">
                <a:latin typeface="Comic Sans MS" panose="030F0702030302020204" pitchFamily="66" charset="0"/>
              </a:rPr>
              <a:t>|V</a:t>
            </a:r>
            <a:r>
              <a:rPr lang="en-US" altLang="en-US" baseline="-25000" dirty="0">
                <a:latin typeface="Comic Sans MS" panose="030F0702030302020204" pitchFamily="66" charset="0"/>
              </a:rPr>
              <a:t>BE</a:t>
            </a:r>
            <a:r>
              <a:rPr lang="en-US" altLang="en-US" dirty="0">
                <a:latin typeface="Comic Sans MS" panose="030F0702030302020204" pitchFamily="66" charset="0"/>
              </a:rPr>
              <a:t>| = 0.7V </a:t>
            </a:r>
            <a:endParaRPr lang="en-US" dirty="0"/>
          </a:p>
        </p:txBody>
      </p:sp>
    </p:spTree>
    <p:extLst>
      <p:ext uri="{BB962C8B-B14F-4D97-AF65-F5344CB8AC3E}">
        <p14:creationId xmlns:p14="http://schemas.microsoft.com/office/powerpoint/2010/main" val="342301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457200" y="906463"/>
            <a:ext cx="7239000" cy="70788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dirty="0">
                <a:solidFill>
                  <a:srgbClr val="000000"/>
                </a:solidFill>
                <a:latin typeface="Comic Sans MS" panose="030F0702030302020204" pitchFamily="66" charset="0"/>
              </a:rPr>
              <a:t>Determine the values of </a:t>
            </a: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CQ</a:t>
            </a:r>
            <a:r>
              <a:rPr lang="en-US" altLang="en-US" sz="2000" dirty="0">
                <a:solidFill>
                  <a:srgbClr val="000000"/>
                </a:solidFill>
                <a:latin typeface="Comic Sans MS" panose="030F0702030302020204" pitchFamily="66" charset="0"/>
              </a:rPr>
              <a:t> and </a:t>
            </a:r>
            <a:r>
              <a:rPr lang="en-US" altLang="en-US" sz="2000" i="1" dirty="0">
                <a:solidFill>
                  <a:srgbClr val="000000"/>
                </a:solidFill>
                <a:latin typeface="Comic Sans MS" panose="030F0702030302020204" pitchFamily="66" charset="0"/>
              </a:rPr>
              <a:t>V</a:t>
            </a:r>
            <a:r>
              <a:rPr lang="en-US" altLang="en-US" sz="2000" i="1" baseline="-25000" dirty="0">
                <a:solidFill>
                  <a:srgbClr val="000000"/>
                </a:solidFill>
                <a:latin typeface="Comic Sans MS" panose="030F0702030302020204" pitchFamily="66" charset="0"/>
              </a:rPr>
              <a:t>CEQ</a:t>
            </a:r>
            <a:r>
              <a:rPr lang="en-US" altLang="en-US" sz="2000" dirty="0">
                <a:solidFill>
                  <a:srgbClr val="000000"/>
                </a:solidFill>
                <a:latin typeface="Comic Sans MS" panose="030F0702030302020204" pitchFamily="66" charset="0"/>
              </a:rPr>
              <a:t> for the circuit shown in Fig. </a:t>
            </a:r>
            <a:endParaRPr lang="th-TH" altLang="en-US" sz="2000" dirty="0">
              <a:solidFill>
                <a:srgbClr val="000000"/>
              </a:solidFill>
              <a:latin typeface="Comic Sans MS" panose="030F0702030302020204" pitchFamily="66" charset="0"/>
            </a:endParaRPr>
          </a:p>
        </p:txBody>
      </p:sp>
      <p:graphicFrame>
        <p:nvGraphicFramePr>
          <p:cNvPr id="17413" name="Object 5"/>
          <p:cNvGraphicFramePr>
            <a:graphicFrameLocks noChangeAspect="1"/>
          </p:cNvGraphicFramePr>
          <p:nvPr>
            <p:extLst>
              <p:ext uri="{D42A27DB-BD31-4B8C-83A1-F6EECF244321}">
                <p14:modId xmlns:p14="http://schemas.microsoft.com/office/powerpoint/2010/main" val="3664853711"/>
              </p:ext>
            </p:extLst>
          </p:nvPr>
        </p:nvGraphicFramePr>
        <p:xfrm>
          <a:off x="480864" y="1273176"/>
          <a:ext cx="4121150" cy="4760912"/>
        </p:xfrm>
        <a:graphic>
          <a:graphicData uri="http://schemas.openxmlformats.org/presentationml/2006/ole">
            <mc:AlternateContent xmlns:mc="http://schemas.openxmlformats.org/markup-compatibility/2006">
              <mc:Choice xmlns:v="urn:schemas-microsoft-com:vml" Requires="v">
                <p:oleObj spid="_x0000_s167586" name="Visio" r:id="rId3" imgW="1483462" imgH="1713586" progId="Visio.Drawing.6">
                  <p:embed/>
                </p:oleObj>
              </mc:Choice>
              <mc:Fallback>
                <p:oleObj name="Visio" r:id="rId3" imgW="1483462" imgH="171358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64" y="1273176"/>
                        <a:ext cx="4121150" cy="476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4" name="Object 6"/>
          <p:cNvGraphicFramePr>
            <a:graphicFrameLocks noChangeAspect="1"/>
          </p:cNvGraphicFramePr>
          <p:nvPr>
            <p:extLst>
              <p:ext uri="{D42A27DB-BD31-4B8C-83A1-F6EECF244321}">
                <p14:modId xmlns:p14="http://schemas.microsoft.com/office/powerpoint/2010/main" val="4100774422"/>
              </p:ext>
            </p:extLst>
          </p:nvPr>
        </p:nvGraphicFramePr>
        <p:xfrm>
          <a:off x="4953000" y="1828800"/>
          <a:ext cx="2971800" cy="1411288"/>
        </p:xfrm>
        <a:graphic>
          <a:graphicData uri="http://schemas.openxmlformats.org/presentationml/2006/ole">
            <mc:AlternateContent xmlns:mc="http://schemas.openxmlformats.org/markup-compatibility/2006">
              <mc:Choice xmlns:v="urn:schemas-microsoft-com:vml" Requires="v">
                <p:oleObj spid="_x0000_s167587" name="Equation" r:id="rId5" imgW="1765300" imgH="838200" progId="Equation.DSMT4">
                  <p:embed/>
                </p:oleObj>
              </mc:Choice>
              <mc:Fallback>
                <p:oleObj name="Equation" r:id="rId5" imgW="1765300" imgH="838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1828800"/>
                        <a:ext cx="2971800" cy="141128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5" name="Object 7"/>
          <p:cNvGraphicFramePr>
            <a:graphicFrameLocks noChangeAspect="1"/>
          </p:cNvGraphicFramePr>
          <p:nvPr>
            <p:extLst>
              <p:ext uri="{D42A27DB-BD31-4B8C-83A1-F6EECF244321}">
                <p14:modId xmlns:p14="http://schemas.microsoft.com/office/powerpoint/2010/main" val="308848155"/>
              </p:ext>
            </p:extLst>
          </p:nvPr>
        </p:nvGraphicFramePr>
        <p:xfrm>
          <a:off x="4953000" y="3321050"/>
          <a:ext cx="2743200" cy="657225"/>
        </p:xfrm>
        <a:graphic>
          <a:graphicData uri="http://schemas.openxmlformats.org/presentationml/2006/ole">
            <mc:AlternateContent xmlns:mc="http://schemas.openxmlformats.org/markup-compatibility/2006">
              <mc:Choice xmlns:v="urn:schemas-microsoft-com:vml" Requires="v">
                <p:oleObj spid="_x0000_s167588" name="Equation" r:id="rId7" imgW="1701800" imgH="406400" progId="Equation.DSMT4">
                  <p:embed/>
                </p:oleObj>
              </mc:Choice>
              <mc:Fallback>
                <p:oleObj name="Equation" r:id="rId7" imgW="1701800" imgH="406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000" y="3321050"/>
                        <a:ext cx="2743200" cy="6572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6" name="Text Box 8"/>
          <p:cNvSpPr txBox="1">
            <a:spLocks noChangeArrowheads="1"/>
          </p:cNvSpPr>
          <p:nvPr/>
        </p:nvSpPr>
        <p:spPr bwMode="auto">
          <a:xfrm>
            <a:off x="4572000" y="4191000"/>
            <a:ext cx="3962400" cy="3667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1800" dirty="0">
                <a:solidFill>
                  <a:srgbClr val="000000"/>
                </a:solidFill>
                <a:latin typeface="Comic Sans MS" panose="030F0702030302020204" pitchFamily="66" charset="0"/>
              </a:rPr>
              <a:t>Because </a:t>
            </a:r>
            <a:r>
              <a:rPr lang="en-US" altLang="en-US" sz="1800" i="1" dirty="0">
                <a:solidFill>
                  <a:srgbClr val="000000"/>
                </a:solidFill>
                <a:latin typeface="Comic Sans MS" panose="030F0702030302020204" pitchFamily="66" charset="0"/>
              </a:rPr>
              <a:t>I</a:t>
            </a:r>
            <a:r>
              <a:rPr lang="en-US" altLang="en-US" sz="1800" i="1" baseline="-25000" dirty="0">
                <a:solidFill>
                  <a:srgbClr val="000000"/>
                </a:solidFill>
                <a:latin typeface="Comic Sans MS" panose="030F0702030302020204" pitchFamily="66" charset="0"/>
              </a:rPr>
              <a:t>CQ</a:t>
            </a:r>
            <a:r>
              <a:rPr lang="en-US" altLang="en-US" sz="1800" dirty="0">
                <a:solidFill>
                  <a:srgbClr val="000000"/>
                </a:solidFill>
                <a:latin typeface="Comic Sans MS" panose="030F0702030302020204" pitchFamily="66" charset="0"/>
              </a:rPr>
              <a:t> @ </a:t>
            </a:r>
            <a:r>
              <a:rPr lang="en-US" altLang="en-US" sz="1800" i="1" dirty="0">
                <a:solidFill>
                  <a:srgbClr val="000000"/>
                </a:solidFill>
                <a:latin typeface="Comic Sans MS" panose="030F0702030302020204" pitchFamily="66" charset="0"/>
              </a:rPr>
              <a:t>I</a:t>
            </a:r>
            <a:r>
              <a:rPr lang="en-US" altLang="en-US" sz="1800" i="1" baseline="-25000" dirty="0">
                <a:solidFill>
                  <a:srgbClr val="000000"/>
                </a:solidFill>
                <a:latin typeface="Comic Sans MS" panose="030F0702030302020204" pitchFamily="66" charset="0"/>
              </a:rPr>
              <a:t>E</a:t>
            </a:r>
            <a:r>
              <a:rPr lang="en-US" altLang="en-US" sz="1800" dirty="0">
                <a:solidFill>
                  <a:srgbClr val="000000"/>
                </a:solidFill>
                <a:latin typeface="Comic Sans MS" panose="030F0702030302020204" pitchFamily="66" charset="0"/>
              </a:rPr>
              <a:t> (or </a:t>
            </a:r>
            <a:r>
              <a:rPr lang="en-US" altLang="en-US" sz="1800" i="1" dirty="0">
                <a:solidFill>
                  <a:srgbClr val="000000"/>
                </a:solidFill>
                <a:latin typeface="Comic Sans MS" panose="030F0702030302020204" pitchFamily="66" charset="0"/>
              </a:rPr>
              <a:t>h</a:t>
            </a:r>
            <a:r>
              <a:rPr lang="en-US" altLang="en-US" sz="1800" i="1" baseline="-25000" dirty="0">
                <a:solidFill>
                  <a:srgbClr val="000000"/>
                </a:solidFill>
                <a:latin typeface="Comic Sans MS" panose="030F0702030302020204" pitchFamily="66" charset="0"/>
              </a:rPr>
              <a:t>FE</a:t>
            </a:r>
            <a:r>
              <a:rPr lang="en-US" altLang="en-US" sz="1800" dirty="0">
                <a:solidFill>
                  <a:srgbClr val="000000"/>
                </a:solidFill>
                <a:latin typeface="Comic Sans MS" panose="030F0702030302020204" pitchFamily="66" charset="0"/>
              </a:rPr>
              <a:t> &gt;&gt; 1),</a:t>
            </a:r>
            <a:endParaRPr lang="th-TH" altLang="en-US" sz="1800" dirty="0">
              <a:solidFill>
                <a:srgbClr val="000000"/>
              </a:solidFill>
              <a:latin typeface="Comic Sans MS" panose="030F0702030302020204" pitchFamily="66" charset="0"/>
            </a:endParaRPr>
          </a:p>
        </p:txBody>
      </p:sp>
      <p:graphicFrame>
        <p:nvGraphicFramePr>
          <p:cNvPr id="17417" name="Object 9"/>
          <p:cNvGraphicFramePr>
            <a:graphicFrameLocks noChangeAspect="1"/>
          </p:cNvGraphicFramePr>
          <p:nvPr>
            <p:extLst>
              <p:ext uri="{D42A27DB-BD31-4B8C-83A1-F6EECF244321}">
                <p14:modId xmlns:p14="http://schemas.microsoft.com/office/powerpoint/2010/main" val="1226167769"/>
              </p:ext>
            </p:extLst>
          </p:nvPr>
        </p:nvGraphicFramePr>
        <p:xfrm>
          <a:off x="4953000" y="4660900"/>
          <a:ext cx="2971800" cy="717550"/>
        </p:xfrm>
        <a:graphic>
          <a:graphicData uri="http://schemas.openxmlformats.org/presentationml/2006/ole">
            <mc:AlternateContent xmlns:mc="http://schemas.openxmlformats.org/markup-compatibility/2006">
              <mc:Choice xmlns:v="urn:schemas-microsoft-com:vml" Requires="v">
                <p:oleObj spid="_x0000_s167589" name="Equation" r:id="rId9" imgW="1790700" imgH="431800" progId="Equation.DSMT4">
                  <p:embed/>
                </p:oleObj>
              </mc:Choice>
              <mc:Fallback>
                <p:oleObj name="Equation" r:id="rId9" imgW="1790700" imgH="4318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3000" y="4660900"/>
                        <a:ext cx="2971800" cy="71755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8" name="Object 10"/>
          <p:cNvGraphicFramePr>
            <a:graphicFrameLocks noChangeAspect="1"/>
          </p:cNvGraphicFramePr>
          <p:nvPr>
            <p:extLst>
              <p:ext uri="{D42A27DB-BD31-4B8C-83A1-F6EECF244321}">
                <p14:modId xmlns:p14="http://schemas.microsoft.com/office/powerpoint/2010/main" val="3604083685"/>
              </p:ext>
            </p:extLst>
          </p:nvPr>
        </p:nvGraphicFramePr>
        <p:xfrm>
          <a:off x="4953000" y="5470525"/>
          <a:ext cx="3886200" cy="788988"/>
        </p:xfrm>
        <a:graphic>
          <a:graphicData uri="http://schemas.openxmlformats.org/presentationml/2006/ole">
            <mc:AlternateContent xmlns:mc="http://schemas.openxmlformats.org/markup-compatibility/2006">
              <mc:Choice xmlns:v="urn:schemas-microsoft-com:vml" Requires="v">
                <p:oleObj spid="_x0000_s167590" name="Equation" r:id="rId11" imgW="2501900" imgH="508000" progId="Equation.DSMT4">
                  <p:embed/>
                </p:oleObj>
              </mc:Choice>
              <mc:Fallback>
                <p:oleObj name="Equation" r:id="rId11" imgW="2501900" imgH="5080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3000" y="5470525"/>
                        <a:ext cx="3886200" cy="78898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2"/>
          <p:cNvSpPr>
            <a:spLocks noGrp="1" noChangeArrowheads="1"/>
          </p:cNvSpPr>
          <p:nvPr>
            <p:ph type="title"/>
          </p:nvPr>
        </p:nvSpPr>
        <p:spPr>
          <a:xfrm>
            <a:off x="457200" y="274638"/>
            <a:ext cx="8229600" cy="432000"/>
          </a:xfrm>
        </p:spPr>
        <p:txBody>
          <a:bodyPr/>
          <a:lstStyle/>
          <a:p>
            <a:pPr algn="l" eaLnBrk="1" hangingPunct="1"/>
            <a:r>
              <a:rPr lang="en-US" altLang="en-US" dirty="0">
                <a:effectLst>
                  <a:outerShdw blurRad="38100" dist="38100" dir="2700000" algn="tl">
                    <a:srgbClr val="000000">
                      <a:alpha val="43137"/>
                    </a:srgbClr>
                  </a:outerShdw>
                </a:effectLst>
              </a:rPr>
              <a:t>Example</a:t>
            </a:r>
            <a:endParaRPr lang="th-TH" altLang="en-US" dirty="0">
              <a:effectLst>
                <a:outerShdw blurRad="38100" dist="38100" dir="2700000" algn="tl">
                  <a:srgbClr val="000000">
                    <a:alpha val="43137"/>
                  </a:srgbClr>
                </a:outerShdw>
              </a:effectLst>
            </a:endParaRPr>
          </a:p>
        </p:txBody>
      </p:sp>
      <p:sp>
        <p:nvSpPr>
          <p:cNvPr id="10" name="Flowchart: Alternate Process 9"/>
          <p:cNvSpPr/>
          <p:nvPr/>
        </p:nvSpPr>
        <p:spPr>
          <a:xfrm>
            <a:off x="7380312" y="139780"/>
            <a:ext cx="1594792" cy="715089"/>
          </a:xfrm>
          <a:prstGeom prst="flowChartAlternateProcess">
            <a:avLst/>
          </a:prstGeom>
          <a:solidFill>
            <a:srgbClr val="FF3300"/>
          </a:solidFill>
          <a:ln w="28575">
            <a:noFill/>
            <a:prstDash val="dashDot"/>
          </a:ln>
        </p:spPr>
        <p:txBody>
          <a:bodyPr wrap="square">
            <a:spAutoFit/>
          </a:bodyPr>
          <a:lstStyle/>
          <a:p>
            <a:r>
              <a:rPr lang="tr-TR" altLang="en-US" dirty="0">
                <a:latin typeface="Comic Sans MS" panose="030F0702030302020204" pitchFamily="66" charset="0"/>
              </a:rPr>
              <a:t>Assumption:</a:t>
            </a:r>
          </a:p>
          <a:p>
            <a:r>
              <a:rPr lang="en-US" altLang="en-US" dirty="0">
                <a:latin typeface="Comic Sans MS" panose="030F0702030302020204" pitchFamily="66" charset="0"/>
              </a:rPr>
              <a:t>|V</a:t>
            </a:r>
            <a:r>
              <a:rPr lang="en-US" altLang="en-US" baseline="-25000" dirty="0">
                <a:latin typeface="Comic Sans MS" panose="030F0702030302020204" pitchFamily="66" charset="0"/>
              </a:rPr>
              <a:t>BE</a:t>
            </a:r>
            <a:r>
              <a:rPr lang="en-US" altLang="en-US" dirty="0">
                <a:latin typeface="Comic Sans MS" panose="030F0702030302020204" pitchFamily="66" charset="0"/>
              </a:rPr>
              <a:t>| = 0.7V </a:t>
            </a:r>
            <a:endParaRPr lang="en-US" dirty="0"/>
          </a:p>
        </p:txBody>
      </p:sp>
    </p:spTree>
    <p:extLst>
      <p:ext uri="{BB962C8B-B14F-4D97-AF65-F5344CB8AC3E}">
        <p14:creationId xmlns:p14="http://schemas.microsoft.com/office/powerpoint/2010/main" val="1214961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ChangeArrowheads="1"/>
          </p:cNvSpPr>
          <p:nvPr/>
        </p:nvSpPr>
        <p:spPr bwMode="auto">
          <a:xfrm>
            <a:off x="457200" y="1710040"/>
            <a:ext cx="5715000" cy="4139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en-US" sz="2000" b="0" dirty="0"/>
              <a:t>       	</a:t>
            </a:r>
            <a:r>
              <a:rPr lang="en-US" altLang="en-US" sz="2000" b="0" dirty="0">
                <a:latin typeface="Comic Sans MS" panose="030F0702030302020204" pitchFamily="66" charset="0"/>
              </a:rPr>
              <a:t>Picture shows the workbench of </a:t>
            </a:r>
            <a:r>
              <a:rPr lang="en-US" altLang="en-US" sz="2000" b="0" dirty="0">
                <a:solidFill>
                  <a:srgbClr val="0000FF"/>
                </a:solidFill>
                <a:latin typeface="Comic Sans MS" panose="030F0702030302020204" pitchFamily="66" charset="0"/>
              </a:rPr>
              <a:t>John Bardeen (Stocker Professor at OU) </a:t>
            </a:r>
            <a:r>
              <a:rPr lang="en-US" altLang="en-US" sz="2000" b="0" dirty="0">
                <a:latin typeface="Comic Sans MS" panose="030F0702030302020204" pitchFamily="66" charset="0"/>
              </a:rPr>
              <a:t>and</a:t>
            </a:r>
            <a:r>
              <a:rPr lang="en-US" altLang="en-US" sz="2000" b="0" dirty="0">
                <a:solidFill>
                  <a:srgbClr val="0000FF"/>
                </a:solidFill>
                <a:latin typeface="Comic Sans MS" panose="030F0702030302020204" pitchFamily="66" charset="0"/>
              </a:rPr>
              <a:t> Walter Brattain at Bell Laboratories</a:t>
            </a:r>
            <a:r>
              <a:rPr lang="en-US" altLang="en-US" sz="2000" b="0" dirty="0">
                <a:latin typeface="Comic Sans MS" panose="030F0702030302020204" pitchFamily="66" charset="0"/>
              </a:rPr>
              <a:t>. </a:t>
            </a:r>
          </a:p>
          <a:p>
            <a:endParaRPr lang="en-US" altLang="en-US" sz="1400" dirty="0">
              <a:latin typeface="Comic Sans MS" panose="030F0702030302020204" pitchFamily="66" charset="0"/>
            </a:endParaRPr>
          </a:p>
          <a:p>
            <a:endParaRPr lang="en-US" altLang="en-US" sz="900" b="0" dirty="0">
              <a:latin typeface="Comic Sans MS" panose="030F0702030302020204" pitchFamily="66" charset="0"/>
            </a:endParaRPr>
          </a:p>
          <a:p>
            <a:r>
              <a:rPr lang="en-US" altLang="en-US" sz="2000" b="0" dirty="0">
                <a:latin typeface="Comic Sans MS" panose="030F0702030302020204" pitchFamily="66" charset="0"/>
              </a:rPr>
              <a:t>	The experimental results hadn't been very good.  Their boss, </a:t>
            </a:r>
            <a:r>
              <a:rPr lang="en-US" altLang="en-US" sz="2000" b="0" dirty="0">
                <a:solidFill>
                  <a:srgbClr val="0000FF"/>
                </a:solidFill>
                <a:latin typeface="Comic Sans MS" panose="030F0702030302020204" pitchFamily="66" charset="0"/>
              </a:rPr>
              <a:t>William Shockley</a:t>
            </a:r>
            <a:r>
              <a:rPr lang="en-US" altLang="en-US" sz="2000" b="0" dirty="0">
                <a:latin typeface="Comic Sans MS" panose="030F0702030302020204" pitchFamily="66" charset="0"/>
              </a:rPr>
              <a:t>, came near to canceling the project.  But in 1947, they built the circuit in the picture. </a:t>
            </a:r>
          </a:p>
          <a:p>
            <a:endParaRPr lang="en-US" altLang="en-US" sz="2000" dirty="0">
              <a:latin typeface="Comic Sans MS" panose="030F0702030302020204" pitchFamily="66" charset="0"/>
            </a:endParaRPr>
          </a:p>
          <a:p>
            <a:r>
              <a:rPr lang="en-US" altLang="en-US" sz="2000" b="0" dirty="0">
                <a:latin typeface="Comic Sans MS" panose="030F0702030302020204" pitchFamily="66" charset="0"/>
              </a:rPr>
              <a:t>It was a working amplifier!  John and Walter </a:t>
            </a:r>
            <a:r>
              <a:rPr lang="en-US" altLang="en-US" sz="2000" b="0" dirty="0">
                <a:solidFill>
                  <a:srgbClr val="0000FF"/>
                </a:solidFill>
                <a:latin typeface="Comic Sans MS" panose="030F0702030302020204" pitchFamily="66" charset="0"/>
              </a:rPr>
              <a:t>submitted a patent</a:t>
            </a:r>
            <a:r>
              <a:rPr lang="en-US" altLang="en-US" sz="2000" b="0" dirty="0">
                <a:latin typeface="Comic Sans MS" panose="030F0702030302020204" pitchFamily="66" charset="0"/>
              </a:rPr>
              <a:t> for the first working </a:t>
            </a:r>
            <a:r>
              <a:rPr lang="en-US" altLang="en-US" sz="2000" b="1" dirty="0">
                <a:latin typeface="Comic Sans MS" panose="030F0702030302020204" pitchFamily="66" charset="0"/>
              </a:rPr>
              <a:t>point contact transistor.  </a:t>
            </a:r>
          </a:p>
          <a:p>
            <a:pPr algn="just"/>
            <a:endParaRPr lang="en-US" altLang="en-US" sz="2000" b="0" dirty="0">
              <a:latin typeface="Comic Sans MS" panose="030F0702030302020204" pitchFamily="66" charset="0"/>
            </a:endParaRPr>
          </a:p>
        </p:txBody>
      </p:sp>
      <p:sp>
        <p:nvSpPr>
          <p:cNvPr id="241667" name="Rectangle 3"/>
          <p:cNvSpPr>
            <a:spLocks noChangeArrowheads="1"/>
          </p:cNvSpPr>
          <p:nvPr/>
        </p:nvSpPr>
        <p:spPr bwMode="auto">
          <a:xfrm>
            <a:off x="152400" y="287338"/>
            <a:ext cx="38703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rgbClr val="FF0000"/>
                </a:solidFill>
                <a:latin typeface="Comic Sans MS" panose="030F0702030302020204" pitchFamily="66" charset="0"/>
              </a:rPr>
              <a:t>Interesting story…</a:t>
            </a:r>
          </a:p>
        </p:txBody>
      </p:sp>
      <p:graphicFrame>
        <p:nvGraphicFramePr>
          <p:cNvPr id="241668" name="Object 4"/>
          <p:cNvGraphicFramePr>
            <a:graphicFrameLocks noChangeAspect="1"/>
          </p:cNvGraphicFramePr>
          <p:nvPr/>
        </p:nvGraphicFramePr>
        <p:xfrm>
          <a:off x="6400800" y="1905000"/>
          <a:ext cx="2495550" cy="2971800"/>
        </p:xfrm>
        <a:graphic>
          <a:graphicData uri="http://schemas.openxmlformats.org/presentationml/2006/ole">
            <mc:AlternateContent xmlns:mc="http://schemas.openxmlformats.org/markup-compatibility/2006">
              <mc:Choice xmlns:v="urn:schemas-microsoft-com:vml" Requires="v">
                <p:oleObj spid="_x0000_s58965" name="Bitmap Image" r:id="rId4" imgW="3801006" imgH="4525007" progId="Paint.Picture">
                  <p:embed/>
                </p:oleObj>
              </mc:Choice>
              <mc:Fallback>
                <p:oleObj name="Bitmap Image" r:id="rId4" imgW="3801006" imgH="452500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905000"/>
                        <a:ext cx="249555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24180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3"/>
          <p:cNvSpPr txBox="1">
            <a:spLocks noChangeArrowheads="1"/>
          </p:cNvSpPr>
          <p:nvPr/>
        </p:nvSpPr>
        <p:spPr bwMode="auto">
          <a:xfrm>
            <a:off x="4114800" y="1011560"/>
            <a:ext cx="3200400" cy="3968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dirty="0">
                <a:solidFill>
                  <a:srgbClr val="000000"/>
                </a:solidFill>
                <a:latin typeface="Comic Sans MS" panose="030F0702030302020204" pitchFamily="66" charset="0"/>
              </a:rPr>
              <a:t>Verify that </a:t>
            </a:r>
            <a:r>
              <a:rPr lang="en-US" altLang="en-US" sz="2000" i="1" dirty="0">
                <a:solidFill>
                  <a:srgbClr val="000000"/>
                </a:solidFill>
                <a:latin typeface="Comic Sans MS" panose="030F0702030302020204" pitchFamily="66" charset="0"/>
              </a:rPr>
              <a:t>I</a:t>
            </a:r>
            <a:r>
              <a:rPr lang="en-US" altLang="en-US" sz="2000" baseline="-25000" dirty="0">
                <a:solidFill>
                  <a:srgbClr val="000000"/>
                </a:solidFill>
                <a:latin typeface="Comic Sans MS" panose="030F0702030302020204" pitchFamily="66" charset="0"/>
              </a:rPr>
              <a:t>2</a:t>
            </a:r>
            <a:r>
              <a:rPr lang="en-US" altLang="en-US" sz="2000" dirty="0">
                <a:solidFill>
                  <a:srgbClr val="000000"/>
                </a:solidFill>
                <a:latin typeface="Comic Sans MS" panose="030F0702030302020204" pitchFamily="66" charset="0"/>
              </a:rPr>
              <a:t> &gt; 10 </a:t>
            </a: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B</a:t>
            </a:r>
            <a:endParaRPr lang="th-TH" altLang="en-US" sz="2000" dirty="0">
              <a:solidFill>
                <a:srgbClr val="000000"/>
              </a:solidFill>
              <a:latin typeface="Comic Sans MS" panose="030F0702030302020204" pitchFamily="66" charset="0"/>
            </a:endParaRPr>
          </a:p>
        </p:txBody>
      </p:sp>
      <p:graphicFrame>
        <p:nvGraphicFramePr>
          <p:cNvPr id="18437" name="Object 4"/>
          <p:cNvGraphicFramePr>
            <a:graphicFrameLocks noChangeAspect="1"/>
          </p:cNvGraphicFramePr>
          <p:nvPr>
            <p:extLst>
              <p:ext uri="{D42A27DB-BD31-4B8C-83A1-F6EECF244321}">
                <p14:modId xmlns:p14="http://schemas.microsoft.com/office/powerpoint/2010/main" val="2247995256"/>
              </p:ext>
            </p:extLst>
          </p:nvPr>
        </p:nvGraphicFramePr>
        <p:xfrm>
          <a:off x="251520" y="836712"/>
          <a:ext cx="4121150" cy="4760912"/>
        </p:xfrm>
        <a:graphic>
          <a:graphicData uri="http://schemas.openxmlformats.org/presentationml/2006/ole">
            <mc:AlternateContent xmlns:mc="http://schemas.openxmlformats.org/markup-compatibility/2006">
              <mc:Choice xmlns:v="urn:schemas-microsoft-com:vml" Requires="v">
                <p:oleObj spid="_x0000_s256130" name="Visio" r:id="rId3" imgW="1483462" imgH="1713586" progId="Visio.Drawing.6">
                  <p:embed/>
                </p:oleObj>
              </mc:Choice>
              <mc:Fallback>
                <p:oleObj name="Visio" r:id="rId3" imgW="1483462" imgH="171358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836712"/>
                        <a:ext cx="4121150" cy="476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8" name="Object 7"/>
          <p:cNvGraphicFramePr>
            <a:graphicFrameLocks noChangeAspect="1"/>
          </p:cNvGraphicFramePr>
          <p:nvPr>
            <p:extLst>
              <p:ext uri="{D42A27DB-BD31-4B8C-83A1-F6EECF244321}">
                <p14:modId xmlns:p14="http://schemas.microsoft.com/office/powerpoint/2010/main" val="3037467534"/>
              </p:ext>
            </p:extLst>
          </p:nvPr>
        </p:nvGraphicFramePr>
        <p:xfrm>
          <a:off x="4572000" y="1735460"/>
          <a:ext cx="2906713" cy="715963"/>
        </p:xfrm>
        <a:graphic>
          <a:graphicData uri="http://schemas.openxmlformats.org/presentationml/2006/ole">
            <mc:AlternateContent xmlns:mc="http://schemas.openxmlformats.org/markup-compatibility/2006">
              <mc:Choice xmlns:v="urn:schemas-microsoft-com:vml" Requires="v">
                <p:oleObj spid="_x0000_s256131" name="Equation" r:id="rId5" imgW="1752600" imgH="431800" progId="Equation.DSMT4">
                  <p:embed/>
                </p:oleObj>
              </mc:Choice>
              <mc:Fallback>
                <p:oleObj name="Equation" r:id="rId5" imgW="17526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735460"/>
                        <a:ext cx="2906713" cy="715963"/>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9" name="Object 8"/>
          <p:cNvGraphicFramePr>
            <a:graphicFrameLocks noChangeAspect="1"/>
          </p:cNvGraphicFramePr>
          <p:nvPr>
            <p:extLst>
              <p:ext uri="{D42A27DB-BD31-4B8C-83A1-F6EECF244321}">
                <p14:modId xmlns:p14="http://schemas.microsoft.com/office/powerpoint/2010/main" val="2803895041"/>
              </p:ext>
            </p:extLst>
          </p:nvPr>
        </p:nvGraphicFramePr>
        <p:xfrm>
          <a:off x="4572000" y="2535560"/>
          <a:ext cx="2362200" cy="1108075"/>
        </p:xfrm>
        <a:graphic>
          <a:graphicData uri="http://schemas.openxmlformats.org/presentationml/2006/ole">
            <mc:AlternateContent xmlns:mc="http://schemas.openxmlformats.org/markup-compatibility/2006">
              <mc:Choice xmlns:v="urn:schemas-microsoft-com:vml" Requires="v">
                <p:oleObj spid="_x0000_s256132" name="Equation" r:id="rId7" imgW="1409088" imgH="660113" progId="Equation.DSMT4">
                  <p:embed/>
                </p:oleObj>
              </mc:Choice>
              <mc:Fallback>
                <p:oleObj name="Equation" r:id="rId7" imgW="1409088" imgH="66011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2535560"/>
                        <a:ext cx="2362200" cy="110807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0" name="Object 9"/>
          <p:cNvGraphicFramePr>
            <a:graphicFrameLocks noChangeAspect="1"/>
          </p:cNvGraphicFramePr>
          <p:nvPr>
            <p:extLst>
              <p:ext uri="{D42A27DB-BD31-4B8C-83A1-F6EECF244321}">
                <p14:modId xmlns:p14="http://schemas.microsoft.com/office/powerpoint/2010/main" val="4236694742"/>
              </p:ext>
            </p:extLst>
          </p:nvPr>
        </p:nvGraphicFramePr>
        <p:xfrm>
          <a:off x="4560888" y="3737298"/>
          <a:ext cx="1241425" cy="398462"/>
        </p:xfrm>
        <a:graphic>
          <a:graphicData uri="http://schemas.openxmlformats.org/presentationml/2006/ole">
            <mc:AlternateContent xmlns:mc="http://schemas.openxmlformats.org/markup-compatibility/2006">
              <mc:Choice xmlns:v="urn:schemas-microsoft-com:vml" Requires="v">
                <p:oleObj spid="_x0000_s256133" name="Equation" r:id="rId9" imgW="711200" imgH="228600" progId="Equation.DSMT4">
                  <p:embed/>
                </p:oleObj>
              </mc:Choice>
              <mc:Fallback>
                <p:oleObj name="Equation" r:id="rId9" imgW="7112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0888" y="3737298"/>
                        <a:ext cx="1241425" cy="3984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2"/>
          <p:cNvSpPr>
            <a:spLocks noGrp="1" noChangeArrowheads="1"/>
          </p:cNvSpPr>
          <p:nvPr>
            <p:ph type="title"/>
          </p:nvPr>
        </p:nvSpPr>
        <p:spPr>
          <a:xfrm>
            <a:off x="457200" y="274638"/>
            <a:ext cx="8229600" cy="432000"/>
          </a:xfrm>
        </p:spPr>
        <p:txBody>
          <a:bodyPr/>
          <a:lstStyle/>
          <a:p>
            <a:pPr algn="l" eaLnBrk="1" hangingPunct="1"/>
            <a:r>
              <a:rPr lang="en-US" altLang="en-US" dirty="0"/>
              <a:t>Example</a:t>
            </a:r>
            <a:endParaRPr lang="th-TH" altLang="en-US" dirty="0"/>
          </a:p>
        </p:txBody>
      </p:sp>
    </p:spTree>
    <p:extLst>
      <p:ext uri="{BB962C8B-B14F-4D97-AF65-F5344CB8AC3E}">
        <p14:creationId xmlns:p14="http://schemas.microsoft.com/office/powerpoint/2010/main" val="2118831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228600" y="274638"/>
            <a:ext cx="8763000" cy="634082"/>
          </a:xfrm>
        </p:spPr>
        <p:txBody>
          <a:bodyPr/>
          <a:lstStyle/>
          <a:p>
            <a:pPr marL="2233613" indent="-2233613" algn="l" eaLnBrk="1" hangingPunct="1"/>
            <a:r>
              <a:rPr lang="en-US" altLang="en-US" dirty="0">
                <a:solidFill>
                  <a:schemeClr val="tx1"/>
                </a:solidFill>
                <a:effectLst>
                  <a:outerShdw blurRad="38100" dist="38100" dir="2700000" algn="tl">
                    <a:srgbClr val="000000">
                      <a:alpha val="43137"/>
                    </a:srgbClr>
                  </a:outerShdw>
                </a:effectLst>
              </a:rPr>
              <a:t>Which value of </a:t>
            </a:r>
            <a:r>
              <a:rPr lang="en-US" altLang="en-US" i="1" dirty="0">
                <a:solidFill>
                  <a:schemeClr val="tx1"/>
                </a:solidFill>
                <a:effectLst>
                  <a:outerShdw blurRad="38100" dist="38100" dir="2700000" algn="tl">
                    <a:srgbClr val="000000">
                      <a:alpha val="43137"/>
                    </a:srgbClr>
                  </a:outerShdw>
                </a:effectLst>
              </a:rPr>
              <a:t>h</a:t>
            </a:r>
            <a:r>
              <a:rPr lang="en-US" altLang="en-US" i="1" baseline="-25000" dirty="0">
                <a:solidFill>
                  <a:schemeClr val="tx1"/>
                </a:solidFill>
                <a:effectLst>
                  <a:outerShdw blurRad="38100" dist="38100" dir="2700000" algn="tl">
                    <a:srgbClr val="000000">
                      <a:alpha val="43137"/>
                    </a:srgbClr>
                  </a:outerShdw>
                </a:effectLst>
              </a:rPr>
              <a:t>FE</a:t>
            </a:r>
            <a:r>
              <a:rPr lang="en-US" altLang="en-US" dirty="0">
                <a:solidFill>
                  <a:schemeClr val="tx1"/>
                </a:solidFill>
                <a:effectLst>
                  <a:outerShdw blurRad="38100" dist="38100" dir="2700000" algn="tl">
                    <a:srgbClr val="000000">
                      <a:alpha val="43137"/>
                    </a:srgbClr>
                  </a:outerShdw>
                </a:effectLst>
              </a:rPr>
              <a:t> do I use?</a:t>
            </a:r>
            <a:endParaRPr lang="th-TH" altLang="en-US" dirty="0">
              <a:solidFill>
                <a:schemeClr val="tx1"/>
              </a:solidFill>
              <a:effectLst>
                <a:outerShdw blurRad="38100" dist="38100" dir="2700000" algn="tl">
                  <a:srgbClr val="000000">
                    <a:alpha val="43137"/>
                  </a:srgbClr>
                </a:outerShdw>
              </a:effectLst>
            </a:endParaRPr>
          </a:p>
        </p:txBody>
      </p:sp>
      <p:sp>
        <p:nvSpPr>
          <p:cNvPr id="19460" name="Text Box 3"/>
          <p:cNvSpPr txBox="1">
            <a:spLocks noChangeArrowheads="1"/>
          </p:cNvSpPr>
          <p:nvPr/>
        </p:nvSpPr>
        <p:spPr bwMode="auto">
          <a:xfrm>
            <a:off x="827584" y="1124744"/>
            <a:ext cx="7315200" cy="1200329"/>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thaiDist">
              <a:spcBef>
                <a:spcPct val="50000"/>
              </a:spcBef>
              <a:buFontTx/>
              <a:buNone/>
            </a:pPr>
            <a:r>
              <a:rPr lang="en-US" altLang="en-US" sz="2400" dirty="0">
                <a:solidFill>
                  <a:srgbClr val="000000"/>
                </a:solidFill>
                <a:latin typeface="Comic Sans MS" panose="030F0702030302020204" pitchFamily="66" charset="0"/>
              </a:rPr>
              <a:t>Transistor datasheet may list any combination of the following </a:t>
            </a:r>
            <a:r>
              <a:rPr lang="en-US" altLang="en-US" sz="2400" i="1" dirty="0" err="1">
                <a:solidFill>
                  <a:srgbClr val="000000"/>
                </a:solidFill>
                <a:latin typeface="Comic Sans MS" panose="030F0702030302020204" pitchFamily="66" charset="0"/>
              </a:rPr>
              <a:t>h</a:t>
            </a:r>
            <a:r>
              <a:rPr lang="en-US" altLang="en-US" sz="2400" i="1" baseline="-25000" dirty="0" err="1">
                <a:solidFill>
                  <a:srgbClr val="000000"/>
                </a:solidFill>
                <a:latin typeface="Comic Sans MS" panose="030F0702030302020204" pitchFamily="66" charset="0"/>
              </a:rPr>
              <a:t>FE</a:t>
            </a:r>
            <a:r>
              <a:rPr lang="tr-TR" altLang="en-US" sz="2400" i="1" baseline="-25000" dirty="0">
                <a:solidFill>
                  <a:srgbClr val="000000"/>
                </a:solidFill>
                <a:latin typeface="Comic Sans MS" panose="030F0702030302020204" pitchFamily="66" charset="0"/>
              </a:rPr>
              <a:t> </a:t>
            </a:r>
            <a:r>
              <a:rPr lang="en-US" altLang="en-US" sz="2400" dirty="0">
                <a:solidFill>
                  <a:srgbClr val="000000"/>
                </a:solidFill>
                <a:latin typeface="Comic Sans MS" panose="030F0702030302020204" pitchFamily="66" charset="0"/>
              </a:rPr>
              <a:t>max</a:t>
            </a:r>
            <a:r>
              <a:rPr lang="tr-TR" altLang="en-US" sz="2400" dirty="0">
                <a:solidFill>
                  <a:srgbClr val="000000"/>
                </a:solidFill>
                <a:latin typeface="Comic Sans MS" panose="030F0702030302020204" pitchFamily="66" charset="0"/>
              </a:rPr>
              <a:t>,</a:t>
            </a:r>
            <a:r>
              <a:rPr lang="en-US" altLang="en-US" sz="2400" dirty="0">
                <a:solidFill>
                  <a:srgbClr val="000000"/>
                </a:solidFill>
                <a:latin typeface="Comic Sans MS" panose="030F0702030302020204" pitchFamily="66" charset="0"/>
              </a:rPr>
              <a:t> </a:t>
            </a:r>
            <a:r>
              <a:rPr lang="en-US" altLang="en-US" sz="2400" i="1" dirty="0">
                <a:solidFill>
                  <a:srgbClr val="000000"/>
                </a:solidFill>
                <a:latin typeface="Comic Sans MS" panose="030F0702030302020204" pitchFamily="66" charset="0"/>
              </a:rPr>
              <a:t>h</a:t>
            </a:r>
            <a:r>
              <a:rPr lang="en-US" altLang="en-US" sz="2400" i="1" baseline="-25000" dirty="0">
                <a:solidFill>
                  <a:srgbClr val="000000"/>
                </a:solidFill>
                <a:latin typeface="Comic Sans MS" panose="030F0702030302020204" pitchFamily="66" charset="0"/>
              </a:rPr>
              <a:t>FE</a:t>
            </a:r>
            <a:r>
              <a:rPr lang="tr-TR" altLang="en-US" sz="2400" i="1" baseline="-25000" dirty="0">
                <a:solidFill>
                  <a:srgbClr val="000000"/>
                </a:solidFill>
                <a:latin typeface="Comic Sans MS" panose="030F0702030302020204" pitchFamily="66" charset="0"/>
              </a:rPr>
              <a:t> </a:t>
            </a:r>
            <a:r>
              <a:rPr lang="en-US" altLang="en-US" sz="2400" dirty="0">
                <a:solidFill>
                  <a:srgbClr val="000000"/>
                </a:solidFill>
                <a:latin typeface="Comic Sans MS" panose="030F0702030302020204" pitchFamily="66" charset="0"/>
              </a:rPr>
              <a:t>min</a:t>
            </a:r>
            <a:r>
              <a:rPr lang="tr-TR" altLang="en-US" sz="2400" dirty="0">
                <a:solidFill>
                  <a:srgbClr val="000000"/>
                </a:solidFill>
                <a:latin typeface="Comic Sans MS" panose="030F0702030302020204" pitchFamily="66" charset="0"/>
              </a:rPr>
              <a:t> </a:t>
            </a:r>
            <a:r>
              <a:rPr lang="tr-TR" altLang="en-US" sz="2400" dirty="0" err="1">
                <a:solidFill>
                  <a:srgbClr val="000000"/>
                </a:solidFill>
                <a:latin typeface="Comic Sans MS" panose="030F0702030302020204" pitchFamily="66" charset="0"/>
              </a:rPr>
              <a:t>or</a:t>
            </a:r>
            <a:r>
              <a:rPr lang="tr-TR" altLang="en-US" sz="2400" dirty="0">
                <a:solidFill>
                  <a:srgbClr val="000000"/>
                </a:solidFill>
                <a:latin typeface="Comic Sans MS" panose="030F0702030302020204" pitchFamily="66" charset="0"/>
              </a:rPr>
              <a:t> </a:t>
            </a:r>
            <a:r>
              <a:rPr lang="en-US" altLang="en-US" sz="2400" i="1" dirty="0">
                <a:solidFill>
                  <a:srgbClr val="FF0000"/>
                </a:solidFill>
                <a:latin typeface="Comic Sans MS" panose="030F0702030302020204" pitchFamily="66" charset="0"/>
              </a:rPr>
              <a:t>h</a:t>
            </a:r>
            <a:r>
              <a:rPr lang="en-US" altLang="en-US" sz="2400" i="1" baseline="-25000" dirty="0">
                <a:solidFill>
                  <a:srgbClr val="FF0000"/>
                </a:solidFill>
                <a:latin typeface="Comic Sans MS" panose="030F0702030302020204" pitchFamily="66" charset="0"/>
              </a:rPr>
              <a:t>FE</a:t>
            </a:r>
            <a:r>
              <a:rPr lang="tr-TR" altLang="en-US" sz="2400" i="1" baseline="-25000" dirty="0">
                <a:solidFill>
                  <a:srgbClr val="FF0000"/>
                </a:solidFill>
                <a:latin typeface="Comic Sans MS" panose="030F0702030302020204" pitchFamily="66" charset="0"/>
              </a:rPr>
              <a:t> </a:t>
            </a:r>
            <a:r>
              <a:rPr lang="en-US" altLang="en-US" sz="2400" dirty="0">
                <a:solidFill>
                  <a:srgbClr val="FF0000"/>
                </a:solidFill>
                <a:latin typeface="Comic Sans MS" panose="030F0702030302020204" pitchFamily="66" charset="0"/>
              </a:rPr>
              <a:t>typ</a:t>
            </a:r>
            <a:r>
              <a:rPr lang="en-US" altLang="en-US" sz="2400" dirty="0">
                <a:solidFill>
                  <a:srgbClr val="000000"/>
                </a:solidFill>
                <a:latin typeface="Comic Sans MS" panose="030F0702030302020204" pitchFamily="66" charset="0"/>
              </a:rPr>
              <a:t>. Use </a:t>
            </a:r>
            <a:r>
              <a:rPr lang="en-US" altLang="en-US" sz="2400" dirty="0">
                <a:solidFill>
                  <a:srgbClr val="FF3300"/>
                </a:solidFill>
                <a:latin typeface="Comic Sans MS" panose="030F0702030302020204" pitchFamily="66" charset="0"/>
              </a:rPr>
              <a:t>typical</a:t>
            </a:r>
            <a:r>
              <a:rPr lang="en-US" altLang="en-US" sz="2400" dirty="0">
                <a:solidFill>
                  <a:srgbClr val="000000"/>
                </a:solidFill>
                <a:latin typeface="Comic Sans MS" panose="030F0702030302020204" pitchFamily="66" charset="0"/>
              </a:rPr>
              <a:t> value if there is one.  Otherwise, use</a:t>
            </a:r>
            <a:endParaRPr lang="th-TH" altLang="en-US" sz="2400" dirty="0">
              <a:solidFill>
                <a:srgbClr val="000000"/>
              </a:solidFill>
              <a:latin typeface="Comic Sans MS" panose="030F0702030302020204" pitchFamily="66" charset="0"/>
            </a:endParaRPr>
          </a:p>
        </p:txBody>
      </p:sp>
      <p:graphicFrame>
        <p:nvGraphicFramePr>
          <p:cNvPr id="19461" name="Object 4"/>
          <p:cNvGraphicFramePr>
            <a:graphicFrameLocks noChangeAspect="1"/>
          </p:cNvGraphicFramePr>
          <p:nvPr>
            <p:extLst>
              <p:ext uri="{D42A27DB-BD31-4B8C-83A1-F6EECF244321}">
                <p14:modId xmlns:p14="http://schemas.microsoft.com/office/powerpoint/2010/main" val="2787010799"/>
              </p:ext>
            </p:extLst>
          </p:nvPr>
        </p:nvGraphicFramePr>
        <p:xfrm>
          <a:off x="2465884" y="2910428"/>
          <a:ext cx="4038600" cy="685800"/>
        </p:xfrm>
        <a:graphic>
          <a:graphicData uri="http://schemas.openxmlformats.org/presentationml/2006/ole">
            <mc:AlternateContent xmlns:mc="http://schemas.openxmlformats.org/markup-compatibility/2006">
              <mc:Choice xmlns:v="urn:schemas-microsoft-com:vml" Requires="v">
                <p:oleObj spid="_x0000_s79396" name="Equation" r:id="rId3" imgW="1651000" imgH="279400" progId="Equation.DSMT4">
                  <p:embed/>
                </p:oleObj>
              </mc:Choice>
              <mc:Fallback>
                <p:oleObj name="Equation" r:id="rId3" imgW="1651000" imgH="279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5884" y="2910428"/>
                        <a:ext cx="4038600" cy="6858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38680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3"/>
          <p:cNvSpPr txBox="1">
            <a:spLocks noChangeArrowheads="1"/>
          </p:cNvSpPr>
          <p:nvPr/>
        </p:nvSpPr>
        <p:spPr bwMode="auto">
          <a:xfrm>
            <a:off x="492814" y="860132"/>
            <a:ext cx="7885720" cy="147732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thaiDist">
              <a:spcBef>
                <a:spcPct val="50000"/>
              </a:spcBef>
              <a:buFontTx/>
              <a:buNone/>
            </a:pPr>
            <a:r>
              <a:rPr lang="en-US" altLang="en-US" sz="2000" dirty="0">
                <a:solidFill>
                  <a:srgbClr val="000000"/>
                </a:solidFill>
                <a:latin typeface="Comic Sans MS" panose="030F0702030302020204" pitchFamily="66" charset="0"/>
              </a:rPr>
              <a:t>A voltage-divider bias circuit has the following values: </a:t>
            </a:r>
            <a:endParaRPr lang="tr-TR" altLang="en-US" sz="2000" dirty="0">
              <a:solidFill>
                <a:srgbClr val="000000"/>
              </a:solidFill>
              <a:latin typeface="Comic Sans MS" panose="030F0702030302020204" pitchFamily="66" charset="0"/>
            </a:endParaRPr>
          </a:p>
          <a:p>
            <a:pPr algn="thaiDist">
              <a:spcBef>
                <a:spcPct val="50000"/>
              </a:spcBef>
              <a:buFontTx/>
              <a:buNone/>
            </a:pPr>
            <a:r>
              <a:rPr lang="en-US" altLang="en-US" sz="2000" i="1" dirty="0">
                <a:solidFill>
                  <a:srgbClr val="000000"/>
                </a:solidFill>
                <a:latin typeface="Comic Sans MS" panose="030F0702030302020204" pitchFamily="66" charset="0"/>
              </a:rPr>
              <a:t>R</a:t>
            </a:r>
            <a:r>
              <a:rPr lang="en-US" altLang="en-US" sz="2000" baseline="-25000" dirty="0">
                <a:solidFill>
                  <a:srgbClr val="000000"/>
                </a:solidFill>
                <a:latin typeface="Comic Sans MS" panose="030F0702030302020204" pitchFamily="66" charset="0"/>
              </a:rPr>
              <a:t>1</a:t>
            </a:r>
            <a:r>
              <a:rPr lang="en-US" altLang="en-US" sz="2000" dirty="0">
                <a:solidFill>
                  <a:srgbClr val="000000"/>
                </a:solidFill>
                <a:latin typeface="Comic Sans MS" panose="030F0702030302020204" pitchFamily="66" charset="0"/>
              </a:rPr>
              <a:t> = 1.5 k</a:t>
            </a:r>
            <a:r>
              <a:rPr lang="el-GR" altLang="en-US" sz="2000" dirty="0">
                <a:solidFill>
                  <a:srgbClr val="000000"/>
                </a:solidFill>
                <a:latin typeface="Comic Sans MS" panose="030F0702030302020204" pitchFamily="66" charset="0"/>
              </a:rPr>
              <a:t>Ω</a:t>
            </a:r>
            <a:r>
              <a:rPr lang="en-US" altLang="en-US" sz="2000" dirty="0">
                <a:solidFill>
                  <a:srgbClr val="000000"/>
                </a:solidFill>
                <a:latin typeface="Comic Sans MS" panose="030F0702030302020204" pitchFamily="66" charset="0"/>
              </a:rPr>
              <a:t>, </a:t>
            </a:r>
            <a:r>
              <a:rPr lang="en-US" altLang="en-US" sz="2000" i="1" dirty="0">
                <a:solidFill>
                  <a:srgbClr val="000000"/>
                </a:solidFill>
                <a:latin typeface="Comic Sans MS" panose="030F0702030302020204" pitchFamily="66" charset="0"/>
              </a:rPr>
              <a:t>R</a:t>
            </a:r>
            <a:r>
              <a:rPr lang="en-US" altLang="en-US" sz="2000" baseline="-25000" dirty="0">
                <a:solidFill>
                  <a:srgbClr val="000000"/>
                </a:solidFill>
                <a:latin typeface="Comic Sans MS" panose="030F0702030302020204" pitchFamily="66" charset="0"/>
              </a:rPr>
              <a:t>2</a:t>
            </a:r>
            <a:r>
              <a:rPr lang="en-US" altLang="en-US" sz="2000" dirty="0">
                <a:solidFill>
                  <a:srgbClr val="000000"/>
                </a:solidFill>
                <a:latin typeface="Comic Sans MS" panose="030F0702030302020204" pitchFamily="66" charset="0"/>
              </a:rPr>
              <a:t> = 680 </a:t>
            </a:r>
            <a:r>
              <a:rPr lang="el-GR" altLang="en-US" sz="2000" dirty="0">
                <a:solidFill>
                  <a:srgbClr val="000000"/>
                </a:solidFill>
                <a:latin typeface="Comic Sans MS" panose="030F0702030302020204" pitchFamily="66" charset="0"/>
              </a:rPr>
              <a:t>Ω</a:t>
            </a:r>
            <a:r>
              <a:rPr lang="en-US" altLang="en-US" sz="2000" dirty="0">
                <a:solidFill>
                  <a:srgbClr val="000000"/>
                </a:solidFill>
                <a:latin typeface="Comic Sans MS" panose="030F0702030302020204" pitchFamily="66" charset="0"/>
              </a:rPr>
              <a:t>, </a:t>
            </a:r>
            <a:r>
              <a:rPr lang="en-US" altLang="en-US" sz="2000" i="1" dirty="0">
                <a:solidFill>
                  <a:srgbClr val="000000"/>
                </a:solidFill>
                <a:latin typeface="Comic Sans MS" panose="030F0702030302020204" pitchFamily="66" charset="0"/>
              </a:rPr>
              <a:t>R</a:t>
            </a:r>
            <a:r>
              <a:rPr lang="en-US" altLang="en-US" sz="2000" i="1" baseline="-25000" dirty="0">
                <a:solidFill>
                  <a:srgbClr val="000000"/>
                </a:solidFill>
                <a:latin typeface="Comic Sans MS" panose="030F0702030302020204" pitchFamily="66" charset="0"/>
              </a:rPr>
              <a:t>C</a:t>
            </a:r>
            <a:r>
              <a:rPr lang="en-US" altLang="en-US" sz="2000" dirty="0">
                <a:solidFill>
                  <a:srgbClr val="000000"/>
                </a:solidFill>
                <a:latin typeface="Comic Sans MS" panose="030F0702030302020204" pitchFamily="66" charset="0"/>
              </a:rPr>
              <a:t> = 260 </a:t>
            </a:r>
            <a:r>
              <a:rPr lang="el-GR" altLang="en-US" sz="2000" dirty="0">
                <a:solidFill>
                  <a:srgbClr val="000000"/>
                </a:solidFill>
                <a:latin typeface="Comic Sans MS" panose="030F0702030302020204" pitchFamily="66" charset="0"/>
              </a:rPr>
              <a:t>Ω</a:t>
            </a:r>
            <a:r>
              <a:rPr lang="en-US" altLang="en-US" sz="2000" dirty="0">
                <a:solidFill>
                  <a:srgbClr val="000000"/>
                </a:solidFill>
                <a:latin typeface="Comic Sans MS" panose="030F0702030302020204" pitchFamily="66" charset="0"/>
              </a:rPr>
              <a:t>, </a:t>
            </a:r>
            <a:r>
              <a:rPr lang="en-US" altLang="en-US" sz="2000" i="1" dirty="0">
                <a:solidFill>
                  <a:srgbClr val="000000"/>
                </a:solidFill>
                <a:latin typeface="Comic Sans MS" panose="030F0702030302020204" pitchFamily="66" charset="0"/>
              </a:rPr>
              <a:t>R</a:t>
            </a:r>
            <a:r>
              <a:rPr lang="en-US" altLang="en-US" sz="2000" i="1" baseline="-25000" dirty="0">
                <a:solidFill>
                  <a:srgbClr val="000000"/>
                </a:solidFill>
                <a:latin typeface="Comic Sans MS" panose="030F0702030302020204" pitchFamily="66" charset="0"/>
              </a:rPr>
              <a:t>E</a:t>
            </a:r>
            <a:r>
              <a:rPr lang="en-US" altLang="en-US" sz="2000" dirty="0">
                <a:solidFill>
                  <a:srgbClr val="000000"/>
                </a:solidFill>
                <a:latin typeface="Comic Sans MS" panose="030F0702030302020204" pitchFamily="66" charset="0"/>
              </a:rPr>
              <a:t> = 240 </a:t>
            </a:r>
            <a:r>
              <a:rPr lang="el-GR" altLang="en-US" sz="2000" dirty="0">
                <a:solidFill>
                  <a:srgbClr val="000000"/>
                </a:solidFill>
                <a:latin typeface="Comic Sans MS" panose="030F0702030302020204" pitchFamily="66" charset="0"/>
              </a:rPr>
              <a:t>Ω</a:t>
            </a:r>
            <a:r>
              <a:rPr lang="en-US" altLang="en-US" sz="2000" dirty="0">
                <a:solidFill>
                  <a:srgbClr val="000000"/>
                </a:solidFill>
                <a:latin typeface="Comic Sans MS" panose="030F0702030302020204" pitchFamily="66" charset="0"/>
              </a:rPr>
              <a:t> and </a:t>
            </a:r>
            <a:r>
              <a:rPr lang="en-US" altLang="en-US" sz="2000" i="1" dirty="0">
                <a:solidFill>
                  <a:srgbClr val="000000"/>
                </a:solidFill>
                <a:latin typeface="Comic Sans MS" panose="030F0702030302020204" pitchFamily="66" charset="0"/>
              </a:rPr>
              <a:t>V</a:t>
            </a:r>
            <a:r>
              <a:rPr lang="en-US" altLang="en-US" sz="2000" i="1" baseline="-25000" dirty="0">
                <a:solidFill>
                  <a:srgbClr val="000000"/>
                </a:solidFill>
                <a:latin typeface="Comic Sans MS" panose="030F0702030302020204" pitchFamily="66" charset="0"/>
              </a:rPr>
              <a:t>CC</a:t>
            </a:r>
            <a:r>
              <a:rPr lang="en-US" altLang="en-US" sz="2000" dirty="0">
                <a:solidFill>
                  <a:srgbClr val="000000"/>
                </a:solidFill>
                <a:latin typeface="Comic Sans MS" panose="030F0702030302020204" pitchFamily="66" charset="0"/>
              </a:rPr>
              <a:t> = 10 V.  Assuming the transistor is a 2N3904, determine the value of </a:t>
            </a: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B</a:t>
            </a:r>
            <a:r>
              <a:rPr lang="en-US" altLang="en-US" sz="2000" dirty="0">
                <a:solidFill>
                  <a:srgbClr val="000000"/>
                </a:solidFill>
                <a:latin typeface="Comic Sans MS" panose="030F0702030302020204" pitchFamily="66" charset="0"/>
              </a:rPr>
              <a:t> for the circuit.</a:t>
            </a:r>
            <a:endParaRPr lang="th-TH" altLang="en-US" sz="2000" dirty="0">
              <a:solidFill>
                <a:srgbClr val="000000"/>
              </a:solidFill>
              <a:latin typeface="Comic Sans MS" panose="030F0702030302020204" pitchFamily="66" charset="0"/>
            </a:endParaRPr>
          </a:p>
        </p:txBody>
      </p:sp>
      <p:graphicFrame>
        <p:nvGraphicFramePr>
          <p:cNvPr id="20485" name="Object 5"/>
          <p:cNvGraphicFramePr>
            <a:graphicFrameLocks noChangeAspect="1"/>
          </p:cNvGraphicFramePr>
          <p:nvPr>
            <p:extLst>
              <p:ext uri="{D42A27DB-BD31-4B8C-83A1-F6EECF244321}">
                <p14:modId xmlns:p14="http://schemas.microsoft.com/office/powerpoint/2010/main" val="2709972763"/>
              </p:ext>
            </p:extLst>
          </p:nvPr>
        </p:nvGraphicFramePr>
        <p:xfrm>
          <a:off x="3958934" y="2558168"/>
          <a:ext cx="4495800" cy="760413"/>
        </p:xfrm>
        <a:graphic>
          <a:graphicData uri="http://schemas.openxmlformats.org/presentationml/2006/ole">
            <mc:AlternateContent xmlns:mc="http://schemas.openxmlformats.org/markup-compatibility/2006">
              <mc:Choice xmlns:v="urn:schemas-microsoft-com:vml" Requires="v">
                <p:oleObj spid="_x0000_s162725" name="Equation" r:id="rId3" imgW="2552700" imgH="431800" progId="Equation.DSMT4">
                  <p:embed/>
                </p:oleObj>
              </mc:Choice>
              <mc:Fallback>
                <p:oleObj name="Equation" r:id="rId3" imgW="25527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8934" y="2558168"/>
                        <a:ext cx="4495800" cy="760413"/>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6" name="Object 6"/>
          <p:cNvGraphicFramePr>
            <a:graphicFrameLocks noChangeAspect="1"/>
          </p:cNvGraphicFramePr>
          <p:nvPr>
            <p:extLst>
              <p:ext uri="{D42A27DB-BD31-4B8C-83A1-F6EECF244321}">
                <p14:modId xmlns:p14="http://schemas.microsoft.com/office/powerpoint/2010/main" val="2219358204"/>
              </p:ext>
            </p:extLst>
          </p:nvPr>
        </p:nvGraphicFramePr>
        <p:xfrm>
          <a:off x="3958934" y="3396368"/>
          <a:ext cx="4419600" cy="411163"/>
        </p:xfrm>
        <a:graphic>
          <a:graphicData uri="http://schemas.openxmlformats.org/presentationml/2006/ole">
            <mc:AlternateContent xmlns:mc="http://schemas.openxmlformats.org/markup-compatibility/2006">
              <mc:Choice xmlns:v="urn:schemas-microsoft-com:vml" Requires="v">
                <p:oleObj spid="_x0000_s162726" name="Equation" r:id="rId5" imgW="2451100" imgH="228600" progId="Equation.DSMT4">
                  <p:embed/>
                </p:oleObj>
              </mc:Choice>
              <mc:Fallback>
                <p:oleObj name="Equation" r:id="rId5" imgW="24511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8934" y="3396368"/>
                        <a:ext cx="4419600" cy="411163"/>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7" name="Object 7"/>
          <p:cNvGraphicFramePr>
            <a:graphicFrameLocks noChangeAspect="1"/>
          </p:cNvGraphicFramePr>
          <p:nvPr>
            <p:extLst>
              <p:ext uri="{D42A27DB-BD31-4B8C-83A1-F6EECF244321}">
                <p14:modId xmlns:p14="http://schemas.microsoft.com/office/powerpoint/2010/main" val="144351464"/>
              </p:ext>
            </p:extLst>
          </p:nvPr>
        </p:nvGraphicFramePr>
        <p:xfrm>
          <a:off x="3958934" y="3929768"/>
          <a:ext cx="3429000" cy="749300"/>
        </p:xfrm>
        <a:graphic>
          <a:graphicData uri="http://schemas.openxmlformats.org/presentationml/2006/ole">
            <mc:AlternateContent xmlns:mc="http://schemas.openxmlformats.org/markup-compatibility/2006">
              <mc:Choice xmlns:v="urn:schemas-microsoft-com:vml" Requires="v">
                <p:oleObj spid="_x0000_s162727" name="Equation" r:id="rId7" imgW="1981200" imgH="431800" progId="Equation.DSMT4">
                  <p:embed/>
                </p:oleObj>
              </mc:Choice>
              <mc:Fallback>
                <p:oleObj name="Equation" r:id="rId7" imgW="19812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8934" y="3929768"/>
                        <a:ext cx="3429000" cy="7493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8" name="Object 8"/>
          <p:cNvGraphicFramePr>
            <a:graphicFrameLocks noChangeAspect="1"/>
          </p:cNvGraphicFramePr>
          <p:nvPr>
            <p:extLst>
              <p:ext uri="{D42A27DB-BD31-4B8C-83A1-F6EECF244321}">
                <p14:modId xmlns:p14="http://schemas.microsoft.com/office/powerpoint/2010/main" val="3497775402"/>
              </p:ext>
            </p:extLst>
          </p:nvPr>
        </p:nvGraphicFramePr>
        <p:xfrm>
          <a:off x="3958934" y="4767968"/>
          <a:ext cx="4953000" cy="487363"/>
        </p:xfrm>
        <a:graphic>
          <a:graphicData uri="http://schemas.openxmlformats.org/presentationml/2006/ole">
            <mc:AlternateContent xmlns:mc="http://schemas.openxmlformats.org/markup-compatibility/2006">
              <mc:Choice xmlns:v="urn:schemas-microsoft-com:vml" Requires="v">
                <p:oleObj spid="_x0000_s162728" name="Equation" r:id="rId9" imgW="2844800" imgH="279400" progId="Equation.DSMT4">
                  <p:embed/>
                </p:oleObj>
              </mc:Choice>
              <mc:Fallback>
                <p:oleObj name="Equation" r:id="rId9" imgW="2844800" imgH="2794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8934" y="4767968"/>
                        <a:ext cx="4953000" cy="487363"/>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9" name="Object 9"/>
          <p:cNvGraphicFramePr>
            <a:graphicFrameLocks noChangeAspect="1"/>
          </p:cNvGraphicFramePr>
          <p:nvPr>
            <p:extLst>
              <p:ext uri="{D42A27DB-BD31-4B8C-83A1-F6EECF244321}">
                <p14:modId xmlns:p14="http://schemas.microsoft.com/office/powerpoint/2010/main" val="1780142840"/>
              </p:ext>
            </p:extLst>
          </p:nvPr>
        </p:nvGraphicFramePr>
        <p:xfrm>
          <a:off x="3958934" y="5377568"/>
          <a:ext cx="3657600" cy="774700"/>
        </p:xfrm>
        <a:graphic>
          <a:graphicData uri="http://schemas.openxmlformats.org/presentationml/2006/ole">
            <mc:AlternateContent xmlns:mc="http://schemas.openxmlformats.org/markup-compatibility/2006">
              <mc:Choice xmlns:v="urn:schemas-microsoft-com:vml" Requires="v">
                <p:oleObj spid="_x0000_s162729" name="Equation" r:id="rId11" imgW="2094591" imgH="444307" progId="Equation.DSMT4">
                  <p:embed/>
                </p:oleObj>
              </mc:Choice>
              <mc:Fallback>
                <p:oleObj name="Equation" r:id="rId11" imgW="2094591" imgH="444307"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8934" y="5377568"/>
                        <a:ext cx="3657600" cy="7747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Rectangle 2"/>
          <p:cNvSpPr>
            <a:spLocks noGrp="1" noChangeArrowheads="1"/>
          </p:cNvSpPr>
          <p:nvPr>
            <p:ph type="title"/>
          </p:nvPr>
        </p:nvSpPr>
        <p:spPr>
          <a:xfrm>
            <a:off x="457200" y="274638"/>
            <a:ext cx="8229600" cy="432000"/>
          </a:xfrm>
        </p:spPr>
        <p:txBody>
          <a:bodyPr/>
          <a:lstStyle/>
          <a:p>
            <a:pPr algn="l" eaLnBrk="1" hangingPunct="1"/>
            <a:r>
              <a:rPr lang="en-US" altLang="en-US" dirty="0">
                <a:effectLst>
                  <a:outerShdw blurRad="38100" dist="38100" dir="2700000" algn="tl">
                    <a:srgbClr val="000000">
                      <a:alpha val="43137"/>
                    </a:srgbClr>
                  </a:outerShdw>
                </a:effectLst>
              </a:rPr>
              <a:t>Example</a:t>
            </a:r>
            <a:endParaRPr lang="th-TH" altLang="en-US" dirty="0">
              <a:effectLst>
                <a:outerShdw blurRad="38100" dist="38100" dir="2700000" algn="tl">
                  <a:srgbClr val="000000">
                    <a:alpha val="43137"/>
                  </a:srgbClr>
                </a:outerShdw>
              </a:effectLst>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430300822"/>
              </p:ext>
            </p:extLst>
          </p:nvPr>
        </p:nvGraphicFramePr>
        <p:xfrm>
          <a:off x="251520" y="2526793"/>
          <a:ext cx="3672408" cy="3460885"/>
        </p:xfrm>
        <a:graphic>
          <a:graphicData uri="http://schemas.openxmlformats.org/presentationml/2006/ole">
            <mc:AlternateContent xmlns:mc="http://schemas.openxmlformats.org/markup-compatibility/2006">
              <mc:Choice xmlns:v="urn:schemas-microsoft-com:vml" Requires="v">
                <p:oleObj spid="_x0000_s162730" name="Visio" r:id="rId13" imgW="1817827" imgH="1713586" progId="Visio.Drawing.6">
                  <p:embed/>
                </p:oleObj>
              </mc:Choice>
              <mc:Fallback>
                <p:oleObj name="Visio" r:id="rId13" imgW="1817827" imgH="1713586" progId="Visio.Drawing.6">
                  <p:embed/>
                  <p:pic>
                    <p:nvPicPr>
                      <p:cNvPr id="16388"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1520" y="2526793"/>
                        <a:ext cx="3672408" cy="346088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5963967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28600" y="274638"/>
            <a:ext cx="8763000" cy="924728"/>
          </a:xfrm>
        </p:spPr>
        <p:txBody>
          <a:bodyPr/>
          <a:lstStyle/>
          <a:p>
            <a:pPr algn="l" eaLnBrk="1" hangingPunct="1"/>
            <a:r>
              <a:rPr lang="en-US" altLang="en-US" dirty="0">
                <a:solidFill>
                  <a:schemeClr val="tx1"/>
                </a:solidFill>
                <a:effectLst>
                  <a:outerShdw blurRad="38100" dist="38100" dir="2700000" algn="tl">
                    <a:srgbClr val="000000">
                      <a:alpha val="43137"/>
                    </a:srgbClr>
                  </a:outerShdw>
                </a:effectLst>
              </a:rPr>
              <a:t>Stability of Voltage Divider</a:t>
            </a:r>
            <a:br>
              <a:rPr lang="en-US" altLang="en-US" dirty="0">
                <a:solidFill>
                  <a:schemeClr val="tx1"/>
                </a:solidFill>
                <a:effectLst>
                  <a:outerShdw blurRad="38100" dist="38100" dir="2700000" algn="tl">
                    <a:srgbClr val="000000">
                      <a:alpha val="43137"/>
                    </a:srgbClr>
                  </a:outerShdw>
                </a:effectLst>
              </a:rPr>
            </a:br>
            <a:r>
              <a:rPr lang="en-US" altLang="en-US" dirty="0">
                <a:solidFill>
                  <a:schemeClr val="tx1"/>
                </a:solidFill>
                <a:effectLst>
                  <a:outerShdw blurRad="38100" dist="38100" dir="2700000" algn="tl">
                    <a:srgbClr val="000000">
                      <a:alpha val="43137"/>
                    </a:srgbClr>
                  </a:outerShdw>
                </a:effectLst>
              </a:rPr>
              <a:t>Bias Circuit</a:t>
            </a:r>
            <a:endParaRPr lang="th-TH" altLang="en-US" dirty="0">
              <a:solidFill>
                <a:schemeClr val="tx1"/>
              </a:solidFill>
              <a:effectLst>
                <a:outerShdw blurRad="38100" dist="38100" dir="2700000" algn="tl">
                  <a:srgbClr val="000000">
                    <a:alpha val="43137"/>
                  </a:srgbClr>
                </a:outerShdw>
              </a:effectLst>
            </a:endParaRPr>
          </a:p>
        </p:txBody>
      </p:sp>
      <p:sp>
        <p:nvSpPr>
          <p:cNvPr id="21508" name="Text Box 3"/>
          <p:cNvSpPr txBox="1">
            <a:spLocks noChangeArrowheads="1"/>
          </p:cNvSpPr>
          <p:nvPr/>
        </p:nvSpPr>
        <p:spPr bwMode="auto">
          <a:xfrm>
            <a:off x="914400" y="2278613"/>
            <a:ext cx="7315200" cy="64633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thaiDist">
              <a:spcBef>
                <a:spcPct val="50000"/>
              </a:spcBef>
              <a:buFontTx/>
              <a:buNone/>
            </a:pPr>
            <a:r>
              <a:rPr lang="en-US" altLang="en-US" sz="1800" dirty="0">
                <a:solidFill>
                  <a:srgbClr val="000000"/>
                </a:solidFill>
                <a:latin typeface="Comic Sans MS" panose="030F0702030302020204" pitchFamily="66" charset="0"/>
              </a:rPr>
              <a:t>The Q-point of voltage divider bias circuit is less dependent on </a:t>
            </a:r>
            <a:r>
              <a:rPr lang="en-US" altLang="en-US" sz="1800" i="1" dirty="0">
                <a:solidFill>
                  <a:srgbClr val="000000"/>
                </a:solidFill>
                <a:latin typeface="Comic Sans MS" panose="030F0702030302020204" pitchFamily="66" charset="0"/>
              </a:rPr>
              <a:t>h</a:t>
            </a:r>
            <a:r>
              <a:rPr lang="en-US" altLang="en-US" sz="1800" i="1" baseline="-25000" dirty="0">
                <a:solidFill>
                  <a:srgbClr val="000000"/>
                </a:solidFill>
                <a:latin typeface="Comic Sans MS" panose="030F0702030302020204" pitchFamily="66" charset="0"/>
              </a:rPr>
              <a:t>FE</a:t>
            </a:r>
            <a:r>
              <a:rPr lang="en-US" altLang="en-US" sz="1800" dirty="0">
                <a:solidFill>
                  <a:srgbClr val="000000"/>
                </a:solidFill>
                <a:latin typeface="Comic Sans MS" panose="030F0702030302020204" pitchFamily="66" charset="0"/>
              </a:rPr>
              <a:t> than that of the base bias (fixed bias).</a:t>
            </a:r>
            <a:endParaRPr lang="th-TH" altLang="en-US" sz="1800" dirty="0">
              <a:solidFill>
                <a:srgbClr val="000000"/>
              </a:solidFill>
              <a:latin typeface="Comic Sans MS" panose="030F0702030302020204" pitchFamily="66" charset="0"/>
            </a:endParaRPr>
          </a:p>
        </p:txBody>
      </p:sp>
      <p:sp>
        <p:nvSpPr>
          <p:cNvPr id="21509" name="Text Box 4"/>
          <p:cNvSpPr txBox="1">
            <a:spLocks noChangeArrowheads="1"/>
          </p:cNvSpPr>
          <p:nvPr/>
        </p:nvSpPr>
        <p:spPr bwMode="auto">
          <a:xfrm>
            <a:off x="914400" y="3777683"/>
            <a:ext cx="7315200" cy="64633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1800" dirty="0">
                <a:solidFill>
                  <a:srgbClr val="000000"/>
                </a:solidFill>
                <a:latin typeface="Comic Sans MS" panose="030F0702030302020204" pitchFamily="66" charset="0"/>
              </a:rPr>
              <a:t>For example, if </a:t>
            </a:r>
            <a:r>
              <a:rPr lang="en-US" altLang="en-US" sz="1800" i="1" dirty="0">
                <a:solidFill>
                  <a:srgbClr val="000000"/>
                </a:solidFill>
                <a:latin typeface="Comic Sans MS" panose="030F0702030302020204" pitchFamily="66" charset="0"/>
              </a:rPr>
              <a:t>I</a:t>
            </a:r>
            <a:r>
              <a:rPr lang="en-US" altLang="en-US" sz="1800" i="1" baseline="-25000" dirty="0">
                <a:solidFill>
                  <a:srgbClr val="000000"/>
                </a:solidFill>
                <a:latin typeface="Comic Sans MS" panose="030F0702030302020204" pitchFamily="66" charset="0"/>
              </a:rPr>
              <a:t>E</a:t>
            </a:r>
            <a:r>
              <a:rPr lang="en-US" altLang="en-US" sz="1800" dirty="0">
                <a:solidFill>
                  <a:srgbClr val="000000"/>
                </a:solidFill>
                <a:latin typeface="Comic Sans MS" panose="030F0702030302020204" pitchFamily="66" charset="0"/>
              </a:rPr>
              <a:t> is exactly 10 mA</a:t>
            </a:r>
            <a:r>
              <a:rPr lang="tr-TR" altLang="en-US" sz="1800" dirty="0">
                <a:solidFill>
                  <a:srgbClr val="000000"/>
                </a:solidFill>
                <a:latin typeface="Comic Sans MS" panose="030F0702030302020204" pitchFamily="66" charset="0"/>
              </a:rPr>
              <a:t> </a:t>
            </a:r>
            <a:r>
              <a:rPr lang="tr-TR" altLang="en-US" sz="1800" dirty="0" err="1">
                <a:solidFill>
                  <a:srgbClr val="000000"/>
                </a:solidFill>
                <a:latin typeface="Comic Sans MS" panose="030F0702030302020204" pitchFamily="66" charset="0"/>
              </a:rPr>
              <a:t>and</a:t>
            </a:r>
            <a:r>
              <a:rPr lang="tr-TR" altLang="en-US" sz="1800" dirty="0">
                <a:solidFill>
                  <a:srgbClr val="000000"/>
                </a:solidFill>
                <a:latin typeface="Comic Sans MS" panose="030F0702030302020204" pitchFamily="66" charset="0"/>
              </a:rPr>
              <a:t> </a:t>
            </a:r>
            <a:r>
              <a:rPr lang="en-US" altLang="en-US" sz="1800" dirty="0">
                <a:solidFill>
                  <a:srgbClr val="000000"/>
                </a:solidFill>
                <a:latin typeface="Comic Sans MS" panose="030F0702030302020204" pitchFamily="66" charset="0"/>
              </a:rPr>
              <a:t>the range of </a:t>
            </a:r>
            <a:r>
              <a:rPr lang="en-US" altLang="en-US" sz="1800" i="1" dirty="0">
                <a:solidFill>
                  <a:srgbClr val="000000"/>
                </a:solidFill>
                <a:latin typeface="Comic Sans MS" panose="030F0702030302020204" pitchFamily="66" charset="0"/>
              </a:rPr>
              <a:t>h</a:t>
            </a:r>
            <a:r>
              <a:rPr lang="en-US" altLang="en-US" sz="1800" i="1" baseline="-25000" dirty="0">
                <a:solidFill>
                  <a:srgbClr val="000000"/>
                </a:solidFill>
                <a:latin typeface="Comic Sans MS" panose="030F0702030302020204" pitchFamily="66" charset="0"/>
              </a:rPr>
              <a:t>FE</a:t>
            </a:r>
            <a:r>
              <a:rPr lang="en-US" altLang="en-US" sz="1800" dirty="0">
                <a:solidFill>
                  <a:srgbClr val="000000"/>
                </a:solidFill>
                <a:latin typeface="Comic Sans MS" panose="030F0702030302020204" pitchFamily="66" charset="0"/>
              </a:rPr>
              <a:t> is </a:t>
            </a:r>
            <a:r>
              <a:rPr lang="tr-TR" altLang="en-US" sz="1800" dirty="0" err="1">
                <a:solidFill>
                  <a:srgbClr val="000000"/>
                </a:solidFill>
                <a:latin typeface="Comic Sans MS" panose="030F0702030302020204" pitchFamily="66" charset="0"/>
              </a:rPr>
              <a:t>from</a:t>
            </a:r>
            <a:r>
              <a:rPr lang="tr-TR" altLang="en-US" sz="1800" dirty="0">
                <a:solidFill>
                  <a:srgbClr val="000000"/>
                </a:solidFill>
                <a:latin typeface="Comic Sans MS" panose="030F0702030302020204" pitchFamily="66" charset="0"/>
              </a:rPr>
              <a:t> </a:t>
            </a:r>
            <a:r>
              <a:rPr lang="en-US" altLang="en-US" sz="1800" dirty="0">
                <a:solidFill>
                  <a:srgbClr val="000000"/>
                </a:solidFill>
                <a:latin typeface="Comic Sans MS" panose="030F0702030302020204" pitchFamily="66" charset="0"/>
              </a:rPr>
              <a:t>100 to 300. Then</a:t>
            </a:r>
            <a:r>
              <a:rPr lang="tr-TR" altLang="en-US" sz="1800" dirty="0">
                <a:solidFill>
                  <a:srgbClr val="000000"/>
                </a:solidFill>
                <a:latin typeface="Comic Sans MS" panose="030F0702030302020204" pitchFamily="66" charset="0"/>
              </a:rPr>
              <a:t>,</a:t>
            </a:r>
            <a:endParaRPr lang="th-TH" altLang="en-US" sz="1800" dirty="0">
              <a:solidFill>
                <a:srgbClr val="000000"/>
              </a:solidFill>
              <a:latin typeface="Comic Sans MS" panose="030F0702030302020204" pitchFamily="66" charset="0"/>
            </a:endParaRPr>
          </a:p>
        </p:txBody>
      </p:sp>
      <p:graphicFrame>
        <p:nvGraphicFramePr>
          <p:cNvPr id="21510" name="Object 5"/>
          <p:cNvGraphicFramePr>
            <a:graphicFrameLocks noChangeAspect="1"/>
          </p:cNvGraphicFramePr>
          <p:nvPr>
            <p:extLst>
              <p:ext uri="{D42A27DB-BD31-4B8C-83A1-F6EECF244321}">
                <p14:modId xmlns:p14="http://schemas.microsoft.com/office/powerpoint/2010/main" val="47634180"/>
              </p:ext>
            </p:extLst>
          </p:nvPr>
        </p:nvGraphicFramePr>
        <p:xfrm>
          <a:off x="914400" y="4527218"/>
          <a:ext cx="7467600" cy="733425"/>
        </p:xfrm>
        <a:graphic>
          <a:graphicData uri="http://schemas.openxmlformats.org/presentationml/2006/ole">
            <mc:AlternateContent xmlns:mc="http://schemas.openxmlformats.org/markup-compatibility/2006">
              <mc:Choice xmlns:v="urn:schemas-microsoft-com:vml" Requires="v">
                <p:oleObj spid="_x0000_s227595" name="Equation" r:id="rId3" imgW="4394200" imgH="431800" progId="Equation.DSMT4">
                  <p:embed/>
                </p:oleObj>
              </mc:Choice>
              <mc:Fallback>
                <p:oleObj name="Equation" r:id="rId3" imgW="43942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527218"/>
                        <a:ext cx="7467600" cy="7334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1" name="Object 6"/>
          <p:cNvGraphicFramePr>
            <a:graphicFrameLocks noChangeAspect="1"/>
          </p:cNvGraphicFramePr>
          <p:nvPr>
            <p:extLst>
              <p:ext uri="{D42A27DB-BD31-4B8C-83A1-F6EECF244321}">
                <p14:modId xmlns:p14="http://schemas.microsoft.com/office/powerpoint/2010/main" val="2805059282"/>
              </p:ext>
            </p:extLst>
          </p:nvPr>
        </p:nvGraphicFramePr>
        <p:xfrm>
          <a:off x="914400" y="5363847"/>
          <a:ext cx="7359650" cy="733425"/>
        </p:xfrm>
        <a:graphic>
          <a:graphicData uri="http://schemas.openxmlformats.org/presentationml/2006/ole">
            <mc:AlternateContent xmlns:mc="http://schemas.openxmlformats.org/markup-compatibility/2006">
              <mc:Choice xmlns:v="urn:schemas-microsoft-com:vml" Requires="v">
                <p:oleObj spid="_x0000_s227596" name="Equation" r:id="rId5" imgW="4330700" imgH="431800" progId="Equation.DSMT4">
                  <p:embed/>
                </p:oleObj>
              </mc:Choice>
              <mc:Fallback>
                <p:oleObj name="Equation" r:id="rId5" imgW="43307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5363847"/>
                        <a:ext cx="7359650" cy="7334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2" name="Text Box 7"/>
          <p:cNvSpPr txBox="1">
            <a:spLocks noChangeArrowheads="1"/>
          </p:cNvSpPr>
          <p:nvPr/>
        </p:nvSpPr>
        <p:spPr bwMode="auto">
          <a:xfrm>
            <a:off x="914400" y="6200477"/>
            <a:ext cx="7315200"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ctr">
              <a:spcBef>
                <a:spcPct val="50000"/>
              </a:spcBef>
              <a:buFontTx/>
              <a:buNone/>
            </a:pPr>
            <a:r>
              <a:rPr lang="en-US" altLang="en-US" sz="1800" i="1" dirty="0">
                <a:solidFill>
                  <a:srgbClr val="000000"/>
                </a:solidFill>
                <a:latin typeface="Comic Sans MS" panose="030F0702030302020204" pitchFamily="66" charset="0"/>
              </a:rPr>
              <a:t>I</a:t>
            </a:r>
            <a:r>
              <a:rPr lang="en-US" altLang="en-US" sz="1800" i="1" baseline="-25000" dirty="0">
                <a:solidFill>
                  <a:srgbClr val="000000"/>
                </a:solidFill>
                <a:latin typeface="Comic Sans MS" panose="030F0702030302020204" pitchFamily="66" charset="0"/>
              </a:rPr>
              <a:t>CQ</a:t>
            </a:r>
            <a:r>
              <a:rPr lang="en-US" altLang="en-US" sz="1800" dirty="0">
                <a:solidFill>
                  <a:srgbClr val="000000"/>
                </a:solidFill>
                <a:latin typeface="Comic Sans MS" panose="030F0702030302020204" pitchFamily="66" charset="0"/>
              </a:rPr>
              <a:t> hardly changes over the entire range of </a:t>
            </a:r>
            <a:r>
              <a:rPr lang="en-US" altLang="en-US" sz="1800" i="1" dirty="0">
                <a:solidFill>
                  <a:srgbClr val="000000"/>
                </a:solidFill>
                <a:latin typeface="Comic Sans MS" panose="030F0702030302020204" pitchFamily="66" charset="0"/>
              </a:rPr>
              <a:t>h</a:t>
            </a:r>
            <a:r>
              <a:rPr lang="en-US" altLang="en-US" sz="1800" i="1" baseline="-25000" dirty="0">
                <a:solidFill>
                  <a:srgbClr val="000000"/>
                </a:solidFill>
                <a:latin typeface="Comic Sans MS" panose="030F0702030302020204" pitchFamily="66" charset="0"/>
              </a:rPr>
              <a:t>FE</a:t>
            </a:r>
            <a:r>
              <a:rPr lang="en-US" altLang="en-US" sz="1800" dirty="0">
                <a:solidFill>
                  <a:srgbClr val="000000"/>
                </a:solidFill>
                <a:latin typeface="Comic Sans MS" panose="030F0702030302020204" pitchFamily="66" charset="0"/>
              </a:rPr>
              <a:t>.</a:t>
            </a:r>
            <a:endParaRPr lang="th-TH" altLang="en-US" sz="1800" dirty="0">
              <a:solidFill>
                <a:srgbClr val="000000"/>
              </a:solidFill>
              <a:latin typeface="Comic Sans MS" panose="030F0702030302020204" pitchFamily="66" charset="0"/>
            </a:endParaRPr>
          </a:p>
        </p:txBody>
      </p:sp>
      <p:sp>
        <p:nvSpPr>
          <p:cNvPr id="9" name="Text Box 4"/>
          <p:cNvSpPr txBox="1">
            <a:spLocks noChangeArrowheads="1"/>
          </p:cNvSpPr>
          <p:nvPr/>
        </p:nvSpPr>
        <p:spPr bwMode="auto">
          <a:xfrm>
            <a:off x="914400" y="3028148"/>
            <a:ext cx="7315200" cy="64633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1800" i="1" dirty="0">
                <a:solidFill>
                  <a:srgbClr val="000000"/>
                </a:solidFill>
                <a:latin typeface="Comic Sans MS" panose="030F0702030302020204" pitchFamily="66" charset="0"/>
              </a:rPr>
              <a:t>I</a:t>
            </a:r>
            <a:r>
              <a:rPr lang="en-US" altLang="en-US" sz="1800" i="1" baseline="-25000" dirty="0">
                <a:solidFill>
                  <a:srgbClr val="000000"/>
                </a:solidFill>
                <a:latin typeface="Comic Sans MS" panose="030F0702030302020204" pitchFamily="66" charset="0"/>
              </a:rPr>
              <a:t>E</a:t>
            </a:r>
            <a:r>
              <a:rPr lang="en-US" altLang="en-US" sz="1800" dirty="0">
                <a:solidFill>
                  <a:srgbClr val="000000"/>
                </a:solidFill>
                <a:latin typeface="Comic Sans MS" panose="030F0702030302020204" pitchFamily="66" charset="0"/>
              </a:rPr>
              <a:t> </a:t>
            </a:r>
            <a:r>
              <a:rPr lang="tr-TR" altLang="en-US" sz="1800" dirty="0">
                <a:solidFill>
                  <a:srgbClr val="000000"/>
                </a:solidFill>
                <a:latin typeface="Comic Sans MS" panose="030F0702030302020204" pitchFamily="66" charset="0"/>
              </a:rPr>
              <a:t>is </a:t>
            </a:r>
            <a:r>
              <a:rPr lang="tr-TR" altLang="en-US" sz="1800" dirty="0" err="1">
                <a:solidFill>
                  <a:srgbClr val="000000"/>
                </a:solidFill>
                <a:latin typeface="Comic Sans MS" panose="030F0702030302020204" pitchFamily="66" charset="0"/>
              </a:rPr>
              <a:t>determined</a:t>
            </a:r>
            <a:r>
              <a:rPr lang="tr-TR" altLang="en-US" sz="1800" dirty="0">
                <a:solidFill>
                  <a:srgbClr val="000000"/>
                </a:solidFill>
                <a:latin typeface="Comic Sans MS" panose="030F0702030302020204" pitchFamily="66" charset="0"/>
              </a:rPr>
              <a:t> </a:t>
            </a:r>
            <a:r>
              <a:rPr lang="tr-TR" altLang="en-US" sz="1800" dirty="0" err="1">
                <a:solidFill>
                  <a:srgbClr val="000000"/>
                </a:solidFill>
                <a:latin typeface="Comic Sans MS" panose="030F0702030302020204" pitchFamily="66" charset="0"/>
              </a:rPr>
              <a:t>by</a:t>
            </a:r>
            <a:r>
              <a:rPr lang="tr-TR" altLang="en-US" sz="1800" dirty="0">
                <a:solidFill>
                  <a:srgbClr val="000000"/>
                </a:solidFill>
                <a:latin typeface="Comic Sans MS" panose="030F0702030302020204" pitchFamily="66" charset="0"/>
              </a:rPr>
              <a:t> V</a:t>
            </a:r>
            <a:r>
              <a:rPr lang="tr-TR" altLang="en-US" sz="1800" baseline="-25000" dirty="0">
                <a:solidFill>
                  <a:srgbClr val="000000"/>
                </a:solidFill>
                <a:latin typeface="Comic Sans MS" panose="030F0702030302020204" pitchFamily="66" charset="0"/>
              </a:rPr>
              <a:t>CC</a:t>
            </a:r>
            <a:r>
              <a:rPr lang="tr-TR" altLang="en-US" sz="1800" dirty="0">
                <a:solidFill>
                  <a:srgbClr val="000000"/>
                </a:solidFill>
                <a:latin typeface="Comic Sans MS" panose="030F0702030302020204" pitchFamily="66" charset="0"/>
              </a:rPr>
              <a:t>, R</a:t>
            </a:r>
            <a:r>
              <a:rPr lang="tr-TR" altLang="en-US" sz="1800" baseline="-25000" dirty="0">
                <a:solidFill>
                  <a:srgbClr val="000000"/>
                </a:solidFill>
                <a:latin typeface="Comic Sans MS" panose="030F0702030302020204" pitchFamily="66" charset="0"/>
              </a:rPr>
              <a:t>1</a:t>
            </a:r>
            <a:r>
              <a:rPr lang="tr-TR" altLang="en-US" sz="1800" dirty="0">
                <a:solidFill>
                  <a:srgbClr val="000000"/>
                </a:solidFill>
                <a:latin typeface="Comic Sans MS" panose="030F0702030302020204" pitchFamily="66" charset="0"/>
              </a:rPr>
              <a:t>, R</a:t>
            </a:r>
            <a:r>
              <a:rPr lang="tr-TR" altLang="en-US" sz="1800" baseline="-25000" dirty="0">
                <a:solidFill>
                  <a:srgbClr val="000000"/>
                </a:solidFill>
                <a:latin typeface="Comic Sans MS" panose="030F0702030302020204" pitchFamily="66" charset="0"/>
              </a:rPr>
              <a:t>2</a:t>
            </a:r>
            <a:r>
              <a:rPr lang="tr-TR" altLang="en-US" sz="1800" dirty="0">
                <a:solidFill>
                  <a:srgbClr val="000000"/>
                </a:solidFill>
                <a:latin typeface="Comic Sans MS" panose="030F0702030302020204" pitchFamily="66" charset="0"/>
              </a:rPr>
              <a:t> </a:t>
            </a:r>
            <a:r>
              <a:rPr lang="tr-TR" altLang="en-US" sz="1800" dirty="0" err="1">
                <a:solidFill>
                  <a:srgbClr val="000000"/>
                </a:solidFill>
                <a:latin typeface="Comic Sans MS" panose="030F0702030302020204" pitchFamily="66" charset="0"/>
              </a:rPr>
              <a:t>and</a:t>
            </a:r>
            <a:r>
              <a:rPr lang="tr-TR" altLang="en-US" sz="1800" dirty="0">
                <a:solidFill>
                  <a:srgbClr val="000000"/>
                </a:solidFill>
                <a:latin typeface="Comic Sans MS" panose="030F0702030302020204" pitchFamily="66" charset="0"/>
              </a:rPr>
              <a:t> V</a:t>
            </a:r>
            <a:r>
              <a:rPr lang="tr-TR" altLang="en-US" sz="1800" baseline="-25000" dirty="0">
                <a:solidFill>
                  <a:srgbClr val="000000"/>
                </a:solidFill>
                <a:latin typeface="Comic Sans MS" panose="030F0702030302020204" pitchFamily="66" charset="0"/>
              </a:rPr>
              <a:t>BE</a:t>
            </a:r>
            <a:r>
              <a:rPr lang="tr-TR" altLang="en-US" sz="1800" dirty="0">
                <a:solidFill>
                  <a:srgbClr val="000000"/>
                </a:solidFill>
                <a:latin typeface="Comic Sans MS" panose="030F0702030302020204" pitchFamily="66" charset="0"/>
              </a:rPr>
              <a:t> </a:t>
            </a:r>
            <a:r>
              <a:rPr lang="tr-TR" altLang="en-US" sz="1800" dirty="0" err="1">
                <a:solidFill>
                  <a:srgbClr val="000000"/>
                </a:solidFill>
                <a:latin typeface="Comic Sans MS" panose="030F0702030302020204" pitchFamily="66" charset="0"/>
              </a:rPr>
              <a:t>voltage</a:t>
            </a:r>
            <a:r>
              <a:rPr lang="tr-TR" altLang="en-US" sz="1800" dirty="0">
                <a:solidFill>
                  <a:srgbClr val="000000"/>
                </a:solidFill>
                <a:latin typeface="Comic Sans MS" panose="030F0702030302020204" pitchFamily="66" charset="0"/>
              </a:rPr>
              <a:t> of transistor. </a:t>
            </a:r>
            <a:r>
              <a:rPr lang="tr-TR" altLang="en-US" sz="1800" dirty="0" err="1">
                <a:solidFill>
                  <a:srgbClr val="000000"/>
                </a:solidFill>
                <a:latin typeface="Comic Sans MS" panose="030F0702030302020204" pitchFamily="66" charset="0"/>
              </a:rPr>
              <a:t>Their</a:t>
            </a:r>
            <a:r>
              <a:rPr lang="tr-TR" altLang="en-US" sz="1800" dirty="0">
                <a:solidFill>
                  <a:srgbClr val="000000"/>
                </a:solidFill>
                <a:latin typeface="Comic Sans MS" panose="030F0702030302020204" pitchFamily="66" charset="0"/>
              </a:rPr>
              <a:t> </a:t>
            </a:r>
            <a:r>
              <a:rPr lang="tr-TR" altLang="en-US" sz="1800" dirty="0" err="1">
                <a:solidFill>
                  <a:srgbClr val="000000"/>
                </a:solidFill>
                <a:latin typeface="Comic Sans MS" panose="030F0702030302020204" pitchFamily="66" charset="0"/>
              </a:rPr>
              <a:t>values</a:t>
            </a:r>
            <a:r>
              <a:rPr lang="tr-TR" altLang="en-US" sz="1800" dirty="0">
                <a:solidFill>
                  <a:srgbClr val="000000"/>
                </a:solidFill>
                <a:latin typeface="Comic Sans MS" panose="030F0702030302020204" pitchFamily="66" charset="0"/>
              </a:rPr>
              <a:t> </a:t>
            </a:r>
            <a:r>
              <a:rPr lang="tr-TR" altLang="en-US" sz="1800" dirty="0" err="1">
                <a:solidFill>
                  <a:srgbClr val="000000"/>
                </a:solidFill>
                <a:latin typeface="Comic Sans MS" panose="030F0702030302020204" pitchFamily="66" charset="0"/>
              </a:rPr>
              <a:t>hardly</a:t>
            </a:r>
            <a:r>
              <a:rPr lang="tr-TR" altLang="en-US" sz="1800" dirty="0">
                <a:solidFill>
                  <a:srgbClr val="000000"/>
                </a:solidFill>
                <a:latin typeface="Comic Sans MS" panose="030F0702030302020204" pitchFamily="66" charset="0"/>
              </a:rPr>
              <a:t> </a:t>
            </a:r>
            <a:r>
              <a:rPr lang="tr-TR" altLang="en-US" sz="1800" dirty="0" err="1">
                <a:solidFill>
                  <a:srgbClr val="000000"/>
                </a:solidFill>
                <a:latin typeface="Comic Sans MS" panose="030F0702030302020204" pitchFamily="66" charset="0"/>
              </a:rPr>
              <a:t>change</a:t>
            </a:r>
            <a:r>
              <a:rPr lang="tr-TR" altLang="en-US" sz="1800" dirty="0">
                <a:solidFill>
                  <a:srgbClr val="000000"/>
                </a:solidFill>
                <a:latin typeface="Comic Sans MS" panose="030F0702030302020204" pitchFamily="66" charset="0"/>
              </a:rPr>
              <a:t> </a:t>
            </a:r>
            <a:r>
              <a:rPr lang="tr-TR" altLang="en-US" sz="1800" dirty="0" err="1">
                <a:solidFill>
                  <a:srgbClr val="000000"/>
                </a:solidFill>
                <a:latin typeface="Comic Sans MS" panose="030F0702030302020204" pitchFamily="66" charset="0"/>
              </a:rPr>
              <a:t>with</a:t>
            </a:r>
            <a:r>
              <a:rPr lang="tr-TR" altLang="en-US" sz="1800" dirty="0">
                <a:solidFill>
                  <a:srgbClr val="000000"/>
                </a:solidFill>
                <a:latin typeface="Comic Sans MS" panose="030F0702030302020204" pitchFamily="66" charset="0"/>
              </a:rPr>
              <a:t> </a:t>
            </a:r>
            <a:r>
              <a:rPr lang="tr-TR" altLang="en-US" sz="1800" dirty="0" err="1">
                <a:solidFill>
                  <a:srgbClr val="000000"/>
                </a:solidFill>
                <a:latin typeface="Comic Sans MS" panose="030F0702030302020204" pitchFamily="66" charset="0"/>
              </a:rPr>
              <a:t>the</a:t>
            </a:r>
            <a:r>
              <a:rPr lang="tr-TR" altLang="en-US" sz="1800" dirty="0">
                <a:solidFill>
                  <a:srgbClr val="000000"/>
                </a:solidFill>
                <a:latin typeface="Comic Sans MS" panose="030F0702030302020204" pitchFamily="66" charset="0"/>
              </a:rPr>
              <a:t> </a:t>
            </a:r>
            <a:r>
              <a:rPr lang="tr-TR" altLang="en-US" sz="1800" dirty="0" err="1">
                <a:solidFill>
                  <a:srgbClr val="000000"/>
                </a:solidFill>
                <a:latin typeface="Comic Sans MS" panose="030F0702030302020204" pitchFamily="66" charset="0"/>
              </a:rPr>
              <a:t>change</a:t>
            </a:r>
            <a:r>
              <a:rPr lang="tr-TR" altLang="en-US" sz="1800" dirty="0">
                <a:solidFill>
                  <a:srgbClr val="000000"/>
                </a:solidFill>
                <a:latin typeface="Comic Sans MS" panose="030F0702030302020204" pitchFamily="66" charset="0"/>
              </a:rPr>
              <a:t> of </a:t>
            </a:r>
            <a:r>
              <a:rPr lang="tr-TR" altLang="en-US" sz="1800" dirty="0" err="1">
                <a:solidFill>
                  <a:srgbClr val="000000"/>
                </a:solidFill>
                <a:latin typeface="Comic Sans MS" panose="030F0702030302020204" pitchFamily="66" charset="0"/>
              </a:rPr>
              <a:t>temperature</a:t>
            </a:r>
            <a:r>
              <a:rPr lang="tr-TR" altLang="en-US" sz="1800" dirty="0">
                <a:solidFill>
                  <a:srgbClr val="000000"/>
                </a:solidFill>
                <a:latin typeface="Comic Sans MS" panose="030F0702030302020204" pitchFamily="66" charset="0"/>
              </a:rPr>
              <a:t>.</a:t>
            </a:r>
            <a:endParaRPr lang="th-TH" altLang="en-US" sz="1800" dirty="0">
              <a:solidFill>
                <a:srgbClr val="000000"/>
              </a:solidFill>
              <a:latin typeface="Comic Sans MS" panose="030F0702030302020204" pitchFamily="66" charset="0"/>
            </a:endParaRPr>
          </a:p>
        </p:txBody>
      </p:sp>
      <p:graphicFrame>
        <p:nvGraphicFramePr>
          <p:cNvPr id="10" name="Object 9">
            <a:extLst>
              <a:ext uri="{FF2B5EF4-FFF2-40B4-BE49-F238E27FC236}">
                <a16:creationId xmlns:a16="http://schemas.microsoft.com/office/drawing/2014/main" id="{77911F91-5241-4F41-8949-E8F92D4BF27B}"/>
              </a:ext>
            </a:extLst>
          </p:cNvPr>
          <p:cNvGraphicFramePr>
            <a:graphicFrameLocks noChangeAspect="1"/>
          </p:cNvGraphicFramePr>
          <p:nvPr>
            <p:extLst>
              <p:ext uri="{D42A27DB-BD31-4B8C-83A1-F6EECF244321}">
                <p14:modId xmlns:p14="http://schemas.microsoft.com/office/powerpoint/2010/main" val="997435072"/>
              </p:ext>
            </p:extLst>
          </p:nvPr>
        </p:nvGraphicFramePr>
        <p:xfrm>
          <a:off x="5076056" y="56661"/>
          <a:ext cx="2330677" cy="2196435"/>
        </p:xfrm>
        <a:graphic>
          <a:graphicData uri="http://schemas.openxmlformats.org/presentationml/2006/ole">
            <mc:AlternateContent xmlns:mc="http://schemas.openxmlformats.org/markup-compatibility/2006">
              <mc:Choice xmlns:v="urn:schemas-microsoft-com:vml" Requires="v">
                <p:oleObj spid="_x0000_s227597" name="Visio" r:id="rId7" imgW="1817827" imgH="1713586" progId="Visio.Drawing.6">
                  <p:embed/>
                </p:oleObj>
              </mc:Choice>
              <mc:Fallback>
                <p:oleObj name="Visio" r:id="rId7" imgW="1817827" imgH="1713586" progId="Visio.Drawing.6">
                  <p:embed/>
                  <p:pic>
                    <p:nvPicPr>
                      <p:cNvPr id="9"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6056" y="56661"/>
                        <a:ext cx="2330677" cy="219643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32492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animBg="1"/>
      <p:bldP spid="21512"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228600" y="274638"/>
            <a:ext cx="8763000" cy="432000"/>
          </a:xfrm>
        </p:spPr>
        <p:txBody>
          <a:bodyPr/>
          <a:lstStyle/>
          <a:p>
            <a:pPr marL="2462213" indent="-2462213" algn="l" eaLnBrk="1" hangingPunct="1"/>
            <a:r>
              <a:rPr lang="en-US" altLang="en-US" dirty="0">
                <a:effectLst>
                  <a:outerShdw blurRad="38100" dist="38100" dir="2700000" algn="tl">
                    <a:srgbClr val="000000">
                      <a:alpha val="43137"/>
                    </a:srgbClr>
                  </a:outerShdw>
                </a:effectLst>
              </a:rPr>
              <a:t>Load line for voltage divider bias circuit.</a:t>
            </a:r>
            <a:endParaRPr lang="th-TH" altLang="en-US" dirty="0">
              <a:effectLst>
                <a:outerShdw blurRad="38100" dist="38100" dir="2700000" algn="tl">
                  <a:srgbClr val="000000">
                    <a:alpha val="43137"/>
                  </a:srgbClr>
                </a:outerShdw>
              </a:effectLst>
            </a:endParaRPr>
          </a:p>
        </p:txBody>
      </p:sp>
      <p:graphicFrame>
        <p:nvGraphicFramePr>
          <p:cNvPr id="22532" name="Object 3"/>
          <p:cNvGraphicFramePr>
            <a:graphicFrameLocks noChangeAspect="1"/>
          </p:cNvGraphicFramePr>
          <p:nvPr>
            <p:extLst>
              <p:ext uri="{D42A27DB-BD31-4B8C-83A1-F6EECF244321}">
                <p14:modId xmlns:p14="http://schemas.microsoft.com/office/powerpoint/2010/main" val="1794468797"/>
              </p:ext>
            </p:extLst>
          </p:nvPr>
        </p:nvGraphicFramePr>
        <p:xfrm>
          <a:off x="971600" y="836712"/>
          <a:ext cx="6400800" cy="5006975"/>
        </p:xfrm>
        <a:graphic>
          <a:graphicData uri="http://schemas.openxmlformats.org/presentationml/2006/ole">
            <mc:AlternateContent xmlns:mc="http://schemas.openxmlformats.org/markup-compatibility/2006">
              <mc:Choice xmlns:v="urn:schemas-microsoft-com:vml" Requires="v">
                <p:oleObj spid="_x0000_s156397" name="Visio" r:id="rId3" imgW="1849222" imgH="1446886" progId="Visio.Drawing.6">
                  <p:embed/>
                </p:oleObj>
              </mc:Choice>
              <mc:Fallback>
                <p:oleObj name="Visio" r:id="rId3" imgW="1849222" imgH="144688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836712"/>
                        <a:ext cx="6400800" cy="500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3" name="Object 4"/>
          <p:cNvGraphicFramePr>
            <a:graphicFrameLocks noChangeAspect="1"/>
          </p:cNvGraphicFramePr>
          <p:nvPr>
            <p:extLst>
              <p:ext uri="{D42A27DB-BD31-4B8C-83A1-F6EECF244321}">
                <p14:modId xmlns:p14="http://schemas.microsoft.com/office/powerpoint/2010/main" val="2267575155"/>
              </p:ext>
            </p:extLst>
          </p:nvPr>
        </p:nvGraphicFramePr>
        <p:xfrm>
          <a:off x="2419400" y="1598712"/>
          <a:ext cx="5353050" cy="919163"/>
        </p:xfrm>
        <a:graphic>
          <a:graphicData uri="http://schemas.openxmlformats.org/presentationml/2006/ole">
            <mc:AlternateContent xmlns:mc="http://schemas.openxmlformats.org/markup-compatibility/2006">
              <mc:Choice xmlns:v="urn:schemas-microsoft-com:vml" Requires="v">
                <p:oleObj spid="_x0000_s156398" name="Equation" r:id="rId5" imgW="2514600" imgH="431800" progId="Equation.DSMT4">
                  <p:embed/>
                </p:oleObj>
              </mc:Choice>
              <mc:Fallback>
                <p:oleObj name="Equation" r:id="rId5" imgW="25146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9400" y="1598712"/>
                        <a:ext cx="5353050" cy="919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4" name="Line 5"/>
          <p:cNvSpPr>
            <a:spLocks noChangeShapeType="1"/>
          </p:cNvSpPr>
          <p:nvPr/>
        </p:nvSpPr>
        <p:spPr bwMode="auto">
          <a:xfrm flipH="1">
            <a:off x="1505000" y="2132112"/>
            <a:ext cx="838200" cy="53340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US" sz="2800">
              <a:solidFill>
                <a:srgbClr val="000000"/>
              </a:solidFill>
              <a:latin typeface="Comic Sans MS" panose="030F0702030302020204" pitchFamily="66" charset="0"/>
            </a:endParaRPr>
          </a:p>
        </p:txBody>
      </p:sp>
      <p:graphicFrame>
        <p:nvGraphicFramePr>
          <p:cNvPr id="22535" name="Object 6"/>
          <p:cNvGraphicFramePr>
            <a:graphicFrameLocks noChangeAspect="1"/>
          </p:cNvGraphicFramePr>
          <p:nvPr>
            <p:extLst>
              <p:ext uri="{D42A27DB-BD31-4B8C-83A1-F6EECF244321}">
                <p14:modId xmlns:p14="http://schemas.microsoft.com/office/powerpoint/2010/main" val="527751041"/>
              </p:ext>
            </p:extLst>
          </p:nvPr>
        </p:nvGraphicFramePr>
        <p:xfrm>
          <a:off x="5010200" y="4189512"/>
          <a:ext cx="2743200" cy="542925"/>
        </p:xfrm>
        <a:graphic>
          <a:graphicData uri="http://schemas.openxmlformats.org/presentationml/2006/ole">
            <mc:AlternateContent xmlns:mc="http://schemas.openxmlformats.org/markup-compatibility/2006">
              <mc:Choice xmlns:v="urn:schemas-microsoft-com:vml" Requires="v">
                <p:oleObj spid="_x0000_s156399" name="Equation" r:id="rId7" imgW="1218671" imgH="241195" progId="Equation.DSMT4">
                  <p:embed/>
                </p:oleObj>
              </mc:Choice>
              <mc:Fallback>
                <p:oleObj name="Equation" r:id="rId7" imgW="1218671" imgH="24119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0200" y="4189512"/>
                        <a:ext cx="2743200"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6" name="Line 7"/>
          <p:cNvSpPr>
            <a:spLocks noChangeShapeType="1"/>
          </p:cNvSpPr>
          <p:nvPr/>
        </p:nvSpPr>
        <p:spPr bwMode="auto">
          <a:xfrm flipH="1">
            <a:off x="4857800" y="4646712"/>
            <a:ext cx="228600" cy="68580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US" sz="2800">
              <a:solidFill>
                <a:srgbClr val="000000"/>
              </a:solidFill>
              <a:latin typeface="Comic Sans MS" panose="030F0702030302020204" pitchFamily="66" charset="0"/>
            </a:endParaRPr>
          </a:p>
        </p:txBody>
      </p:sp>
      <p:sp>
        <p:nvSpPr>
          <p:cNvPr id="22537" name="Text Box 8"/>
          <p:cNvSpPr txBox="1">
            <a:spLocks noChangeArrowheads="1"/>
          </p:cNvSpPr>
          <p:nvPr/>
        </p:nvSpPr>
        <p:spPr bwMode="auto">
          <a:xfrm>
            <a:off x="3131840" y="2855820"/>
            <a:ext cx="4038600" cy="70788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dirty="0">
                <a:solidFill>
                  <a:srgbClr val="000000"/>
                </a:solidFill>
                <a:latin typeface="Comic Sans MS" panose="030F0702030302020204" pitchFamily="66" charset="0"/>
              </a:rPr>
              <a:t>Circuit values are from </a:t>
            </a:r>
            <a:r>
              <a:rPr lang="tr-TR" altLang="en-US" sz="2000" dirty="0" err="1">
                <a:solidFill>
                  <a:srgbClr val="000000"/>
                </a:solidFill>
                <a:latin typeface="Comic Sans MS" panose="030F0702030302020204" pitchFamily="66" charset="0"/>
              </a:rPr>
              <a:t>previous</a:t>
            </a:r>
            <a:r>
              <a:rPr lang="tr-TR" altLang="en-US" sz="2000" dirty="0">
                <a:solidFill>
                  <a:srgbClr val="000000"/>
                </a:solidFill>
                <a:latin typeface="Comic Sans MS" panose="030F0702030302020204" pitchFamily="66" charset="0"/>
              </a:rPr>
              <a:t> e</a:t>
            </a:r>
            <a:r>
              <a:rPr lang="en-US" altLang="en-US" sz="2000" dirty="0" err="1">
                <a:solidFill>
                  <a:srgbClr val="000000"/>
                </a:solidFill>
                <a:latin typeface="Comic Sans MS" panose="030F0702030302020204" pitchFamily="66" charset="0"/>
              </a:rPr>
              <a:t>xample</a:t>
            </a:r>
            <a:r>
              <a:rPr lang="en-US" altLang="en-US" sz="2000" dirty="0">
                <a:solidFill>
                  <a:srgbClr val="000000"/>
                </a:solidFill>
                <a:latin typeface="Comic Sans MS" panose="030F0702030302020204" pitchFamily="66" charset="0"/>
              </a:rPr>
              <a:t>.</a:t>
            </a:r>
            <a:endParaRPr lang="th-TH" altLang="en-US" sz="2000" dirty="0">
              <a:solidFill>
                <a:srgbClr val="000000"/>
              </a:solidFill>
              <a:latin typeface="Comic Sans MS" panose="030F0702030302020204" pitchFamily="66" charset="0"/>
            </a:endParaRPr>
          </a:p>
        </p:txBody>
      </p:sp>
      <p:graphicFrame>
        <p:nvGraphicFramePr>
          <p:cNvPr id="9" name="Object 14">
            <a:extLst>
              <a:ext uri="{FF2B5EF4-FFF2-40B4-BE49-F238E27FC236}">
                <a16:creationId xmlns:a16="http://schemas.microsoft.com/office/drawing/2014/main" id="{598A4BB3-1D44-4B47-95F4-CF11BD8D22F6}"/>
              </a:ext>
            </a:extLst>
          </p:cNvPr>
          <p:cNvGraphicFramePr>
            <a:graphicFrameLocks noChangeAspect="1"/>
          </p:cNvGraphicFramePr>
          <p:nvPr>
            <p:extLst>
              <p:ext uri="{D42A27DB-BD31-4B8C-83A1-F6EECF244321}">
                <p14:modId xmlns:p14="http://schemas.microsoft.com/office/powerpoint/2010/main" val="501443782"/>
              </p:ext>
            </p:extLst>
          </p:nvPr>
        </p:nvGraphicFramePr>
        <p:xfrm>
          <a:off x="3009900" y="874812"/>
          <a:ext cx="3200400" cy="495300"/>
        </p:xfrm>
        <a:graphic>
          <a:graphicData uri="http://schemas.openxmlformats.org/presentationml/2006/ole">
            <mc:AlternateContent xmlns:mc="http://schemas.openxmlformats.org/markup-compatibility/2006">
              <mc:Choice xmlns:v="urn:schemas-microsoft-com:vml" Requires="v">
                <p:oleObj spid="_x0000_s156400" name="Equation" r:id="rId9" imgW="1637589" imgH="253890" progId="Equation.DSMT4">
                  <p:embed/>
                </p:oleObj>
              </mc:Choice>
              <mc:Fallback>
                <p:oleObj name="Equation" r:id="rId9" imgW="1637589" imgH="253890" progId="Equation.DSMT4">
                  <p:embed/>
                  <p:pic>
                    <p:nvPicPr>
                      <p:cNvPr id="16394"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9900" y="874812"/>
                        <a:ext cx="3200400" cy="495300"/>
                      </a:xfrm>
                      <a:prstGeom prst="rect">
                        <a:avLst/>
                      </a:prstGeom>
                      <a:solidFill>
                        <a:srgbClr val="66FF66"/>
                      </a:solidFill>
                      <a:ln>
                        <a:noFill/>
                      </a:ln>
                      <a:effectLst/>
                    </p:spPr>
                  </p:pic>
                </p:oleObj>
              </mc:Fallback>
            </mc:AlternateContent>
          </a:graphicData>
        </a:graphic>
      </p:graphicFrame>
    </p:spTree>
    <p:extLst>
      <p:ext uri="{BB962C8B-B14F-4D97-AF65-F5344CB8AC3E}">
        <p14:creationId xmlns:p14="http://schemas.microsoft.com/office/powerpoint/2010/main" val="4117974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228600" y="260696"/>
            <a:ext cx="8763000" cy="432000"/>
          </a:xfrm>
        </p:spPr>
        <p:txBody>
          <a:bodyPr/>
          <a:lstStyle/>
          <a:p>
            <a:pPr marL="1998663" indent="-1998663" algn="l" eaLnBrk="1" hangingPunct="1"/>
            <a:r>
              <a:rPr lang="en-US" altLang="en-US" dirty="0">
                <a:effectLst>
                  <a:outerShdw blurRad="38100" dist="38100" dir="2700000" algn="tl">
                    <a:srgbClr val="000000">
                      <a:alpha val="43137"/>
                    </a:srgbClr>
                  </a:outerShdw>
                </a:effectLst>
              </a:rPr>
              <a:t>Voltage-divider bias characteristics. </a:t>
            </a:r>
            <a:endParaRPr lang="th-TH" altLang="en-US" dirty="0">
              <a:effectLst>
                <a:outerShdw blurRad="38100" dist="38100" dir="2700000" algn="tl">
                  <a:srgbClr val="000000">
                    <a:alpha val="43137"/>
                  </a:srgbClr>
                </a:outerShdw>
              </a:effectLst>
            </a:endParaRPr>
          </a:p>
        </p:txBody>
      </p:sp>
      <p:graphicFrame>
        <p:nvGraphicFramePr>
          <p:cNvPr id="26628" name="Object 8"/>
          <p:cNvGraphicFramePr>
            <a:graphicFrameLocks noChangeAspect="1"/>
          </p:cNvGraphicFramePr>
          <p:nvPr>
            <p:extLst>
              <p:ext uri="{D42A27DB-BD31-4B8C-83A1-F6EECF244321}">
                <p14:modId xmlns:p14="http://schemas.microsoft.com/office/powerpoint/2010/main" val="2359679408"/>
              </p:ext>
            </p:extLst>
          </p:nvPr>
        </p:nvGraphicFramePr>
        <p:xfrm>
          <a:off x="230678" y="1033672"/>
          <a:ext cx="4813768" cy="4536504"/>
        </p:xfrm>
        <a:graphic>
          <a:graphicData uri="http://schemas.openxmlformats.org/presentationml/2006/ole">
            <mc:AlternateContent xmlns:mc="http://schemas.openxmlformats.org/markup-compatibility/2006">
              <mc:Choice xmlns:v="urn:schemas-microsoft-com:vml" Requires="v">
                <p:oleObj spid="_x0000_s86563" name="Visio" r:id="rId3" imgW="1817827" imgH="1713586" progId="Visio.Drawing.6">
                  <p:embed/>
                </p:oleObj>
              </mc:Choice>
              <mc:Fallback>
                <p:oleObj name="Visio" r:id="rId3" imgW="1817827" imgH="171358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78" y="1033672"/>
                        <a:ext cx="4813768" cy="4536504"/>
                      </a:xfrm>
                      <a:prstGeom prst="rect">
                        <a:avLst/>
                      </a:prstGeom>
                      <a:noFill/>
                      <a:ln>
                        <a:noFill/>
                      </a:ln>
                      <a:effectLst/>
                      <a:extLst/>
                    </p:spPr>
                  </p:pic>
                </p:oleObj>
              </mc:Fallback>
            </mc:AlternateContent>
          </a:graphicData>
        </a:graphic>
      </p:graphicFrame>
      <p:sp>
        <p:nvSpPr>
          <p:cNvPr id="26629" name="Text Box 9"/>
          <p:cNvSpPr txBox="1">
            <a:spLocks noChangeArrowheads="1"/>
          </p:cNvSpPr>
          <p:nvPr/>
        </p:nvSpPr>
        <p:spPr bwMode="auto">
          <a:xfrm>
            <a:off x="5148064" y="1196752"/>
            <a:ext cx="3505200" cy="10064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b="1">
                <a:solidFill>
                  <a:srgbClr val="000000"/>
                </a:solidFill>
                <a:latin typeface="Comic Sans MS" panose="030F0702030302020204" pitchFamily="66" charset="0"/>
              </a:rPr>
              <a:t>Circuit recognition:</a:t>
            </a:r>
            <a:r>
              <a:rPr lang="en-US" altLang="en-US" sz="2000">
                <a:solidFill>
                  <a:srgbClr val="000000"/>
                </a:solidFill>
                <a:latin typeface="Comic Sans MS" panose="030F0702030302020204" pitchFamily="66" charset="0"/>
              </a:rPr>
              <a:t> The voltage divider in the base circuit.</a:t>
            </a:r>
            <a:endParaRPr lang="th-TH" altLang="en-US" sz="2000">
              <a:solidFill>
                <a:srgbClr val="000000"/>
              </a:solidFill>
              <a:latin typeface="Comic Sans MS" panose="030F0702030302020204" pitchFamily="66" charset="0"/>
            </a:endParaRPr>
          </a:p>
        </p:txBody>
      </p:sp>
      <p:sp>
        <p:nvSpPr>
          <p:cNvPr id="26630" name="Text Box 10"/>
          <p:cNvSpPr txBox="1">
            <a:spLocks noChangeArrowheads="1"/>
          </p:cNvSpPr>
          <p:nvPr/>
        </p:nvSpPr>
        <p:spPr bwMode="auto">
          <a:xfrm>
            <a:off x="5148064" y="2400077"/>
            <a:ext cx="3505200" cy="317009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b="1" dirty="0">
                <a:solidFill>
                  <a:srgbClr val="000000"/>
                </a:solidFill>
                <a:latin typeface="Comic Sans MS" panose="030F0702030302020204" pitchFamily="66" charset="0"/>
              </a:rPr>
              <a:t>Advantages:</a:t>
            </a:r>
            <a:r>
              <a:rPr lang="en-US" altLang="en-US" sz="2000" dirty="0">
                <a:solidFill>
                  <a:srgbClr val="000000"/>
                </a:solidFill>
                <a:latin typeface="Comic Sans MS" panose="030F0702030302020204" pitchFamily="66" charset="0"/>
              </a:rPr>
              <a:t> The circuit Q-point values are stable against changes in </a:t>
            </a:r>
            <a:r>
              <a:rPr lang="en-US" altLang="en-US" sz="2000" i="1" dirty="0">
                <a:solidFill>
                  <a:srgbClr val="000000"/>
                </a:solidFill>
                <a:latin typeface="Comic Sans MS" panose="030F0702030302020204" pitchFamily="66" charset="0"/>
              </a:rPr>
              <a:t>h</a:t>
            </a:r>
            <a:r>
              <a:rPr lang="en-US" altLang="en-US" sz="2000" i="1" baseline="-25000" dirty="0">
                <a:solidFill>
                  <a:srgbClr val="000000"/>
                </a:solidFill>
                <a:latin typeface="Comic Sans MS" panose="030F0702030302020204" pitchFamily="66" charset="0"/>
              </a:rPr>
              <a:t>FE</a:t>
            </a:r>
            <a:r>
              <a:rPr lang="en-US" altLang="en-US" sz="2000" dirty="0">
                <a:solidFill>
                  <a:srgbClr val="000000"/>
                </a:solidFill>
                <a:latin typeface="Comic Sans MS" panose="030F0702030302020204" pitchFamily="66" charset="0"/>
              </a:rPr>
              <a:t>.</a:t>
            </a:r>
          </a:p>
          <a:p>
            <a:pPr>
              <a:spcBef>
                <a:spcPct val="50000"/>
              </a:spcBef>
              <a:buFontTx/>
              <a:buNone/>
            </a:pPr>
            <a:r>
              <a:rPr lang="en-US" altLang="en-US" sz="2000" b="1" dirty="0">
                <a:solidFill>
                  <a:srgbClr val="000000"/>
                </a:solidFill>
                <a:latin typeface="Comic Sans MS" panose="030F0702030302020204" pitchFamily="66" charset="0"/>
              </a:rPr>
              <a:t>Disadvantages:</a:t>
            </a:r>
            <a:r>
              <a:rPr lang="en-US" altLang="en-US" sz="2000" dirty="0">
                <a:solidFill>
                  <a:srgbClr val="000000"/>
                </a:solidFill>
                <a:latin typeface="Comic Sans MS" panose="030F0702030302020204" pitchFamily="66" charset="0"/>
              </a:rPr>
              <a:t> Requires more components than most other biasing circuits.</a:t>
            </a:r>
          </a:p>
          <a:p>
            <a:pPr>
              <a:spcBef>
                <a:spcPct val="50000"/>
              </a:spcBef>
              <a:buFontTx/>
              <a:buNone/>
            </a:pPr>
            <a:r>
              <a:rPr lang="en-US" altLang="en-US" sz="2000" b="1" dirty="0">
                <a:solidFill>
                  <a:srgbClr val="000000"/>
                </a:solidFill>
                <a:latin typeface="Comic Sans MS" panose="030F0702030302020204" pitchFamily="66" charset="0"/>
              </a:rPr>
              <a:t>Applications:</a:t>
            </a:r>
            <a:r>
              <a:rPr lang="en-US" altLang="en-US" sz="2000" dirty="0">
                <a:solidFill>
                  <a:srgbClr val="000000"/>
                </a:solidFill>
                <a:latin typeface="Comic Sans MS" panose="030F0702030302020204" pitchFamily="66" charset="0"/>
              </a:rPr>
              <a:t> Used primarily to bias linear amplifier.</a:t>
            </a:r>
            <a:endParaRPr lang="th-TH" altLang="en-US" sz="2000" dirty="0">
              <a:solidFill>
                <a:srgbClr val="000000"/>
              </a:solidFill>
              <a:latin typeface="Comic Sans MS" panose="030F0702030302020204" pitchFamily="66" charset="0"/>
            </a:endParaRPr>
          </a:p>
        </p:txBody>
      </p:sp>
    </p:spTree>
    <p:extLst>
      <p:ext uri="{BB962C8B-B14F-4D97-AF65-F5344CB8AC3E}">
        <p14:creationId xmlns:p14="http://schemas.microsoft.com/office/powerpoint/2010/main" val="377315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467544" y="260648"/>
            <a:ext cx="8229600" cy="432000"/>
          </a:xfrm>
        </p:spPr>
        <p:txBody>
          <a:bodyPr/>
          <a:lstStyle/>
          <a:p>
            <a:pPr algn="l" eaLnBrk="1" hangingPunct="1"/>
            <a:r>
              <a:rPr lang="tr-TR" altLang="en-US" dirty="0">
                <a:effectLst>
                  <a:outerShdw blurRad="38100" dist="38100" dir="2700000" algn="tl">
                    <a:srgbClr val="000000">
                      <a:alpha val="43137"/>
                    </a:srgbClr>
                  </a:outerShdw>
                </a:effectLst>
              </a:rPr>
              <a:t>3. </a:t>
            </a:r>
            <a:r>
              <a:rPr lang="en-US" altLang="en-US" dirty="0">
                <a:effectLst>
                  <a:outerShdw blurRad="38100" dist="38100" dir="2700000" algn="tl">
                    <a:srgbClr val="000000">
                      <a:alpha val="43137"/>
                    </a:srgbClr>
                  </a:outerShdw>
                </a:effectLst>
              </a:rPr>
              <a:t>Emitter bias.</a:t>
            </a:r>
            <a:endParaRPr lang="th-TH" altLang="en-US" dirty="0">
              <a:effectLst>
                <a:outerShdw blurRad="38100" dist="38100" dir="2700000" algn="tl">
                  <a:srgbClr val="000000">
                    <a:alpha val="43137"/>
                  </a:srgbClr>
                </a:outerShdw>
              </a:effectLst>
            </a:endParaRPr>
          </a:p>
        </p:txBody>
      </p:sp>
      <p:sp>
        <p:nvSpPr>
          <p:cNvPr id="29700" name="Text Box 6"/>
          <p:cNvSpPr txBox="1">
            <a:spLocks noChangeArrowheads="1"/>
          </p:cNvSpPr>
          <p:nvPr/>
        </p:nvSpPr>
        <p:spPr bwMode="auto">
          <a:xfrm>
            <a:off x="4355976" y="980728"/>
            <a:ext cx="4343400" cy="83099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400">
                <a:solidFill>
                  <a:srgbClr val="000000"/>
                </a:solidFill>
                <a:latin typeface="Comic Sans MS" panose="030F0702030302020204" pitchFamily="66" charset="0"/>
              </a:rPr>
              <a:t>Assume that the transistor operation is in active region.</a:t>
            </a:r>
            <a:endParaRPr lang="th-TH" altLang="en-US" sz="2400">
              <a:solidFill>
                <a:srgbClr val="000000"/>
              </a:solidFill>
              <a:latin typeface="Comic Sans MS" panose="030F0702030302020204" pitchFamily="66" charset="0"/>
            </a:endParaRPr>
          </a:p>
        </p:txBody>
      </p:sp>
      <p:graphicFrame>
        <p:nvGraphicFramePr>
          <p:cNvPr id="29701" name="Object 7"/>
          <p:cNvGraphicFramePr>
            <a:graphicFrameLocks noChangeAspect="1"/>
          </p:cNvGraphicFramePr>
          <p:nvPr>
            <p:extLst>
              <p:ext uri="{D42A27DB-BD31-4B8C-83A1-F6EECF244321}">
                <p14:modId xmlns:p14="http://schemas.microsoft.com/office/powerpoint/2010/main" val="3251022201"/>
              </p:ext>
            </p:extLst>
          </p:nvPr>
        </p:nvGraphicFramePr>
        <p:xfrm>
          <a:off x="467544" y="864747"/>
          <a:ext cx="3888432" cy="5172261"/>
        </p:xfrm>
        <a:graphic>
          <a:graphicData uri="http://schemas.openxmlformats.org/presentationml/2006/ole">
            <mc:AlternateContent xmlns:mc="http://schemas.openxmlformats.org/markup-compatibility/2006">
              <mc:Choice xmlns:v="urn:schemas-microsoft-com:vml" Requires="v">
                <p:oleObj spid="_x0000_s253128" name="Visio" r:id="rId3" imgW="1393850" imgH="1853794" progId="Visio.Drawing.6">
                  <p:embed/>
                </p:oleObj>
              </mc:Choice>
              <mc:Fallback>
                <p:oleObj name="Visio" r:id="rId3" imgW="1393850" imgH="1853794"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864747"/>
                        <a:ext cx="3888432" cy="5172261"/>
                      </a:xfrm>
                      <a:prstGeom prst="rect">
                        <a:avLst/>
                      </a:prstGeom>
                      <a:noFill/>
                      <a:ln>
                        <a:noFill/>
                      </a:ln>
                      <a:effectLst/>
                      <a:extLst/>
                    </p:spPr>
                  </p:pic>
                </p:oleObj>
              </mc:Fallback>
            </mc:AlternateContent>
          </a:graphicData>
        </a:graphic>
      </p:graphicFrame>
      <p:graphicFrame>
        <p:nvGraphicFramePr>
          <p:cNvPr id="29702" name="Object 8"/>
          <p:cNvGraphicFramePr>
            <a:graphicFrameLocks noChangeAspect="1"/>
          </p:cNvGraphicFramePr>
          <p:nvPr>
            <p:extLst>
              <p:ext uri="{D42A27DB-BD31-4B8C-83A1-F6EECF244321}">
                <p14:modId xmlns:p14="http://schemas.microsoft.com/office/powerpoint/2010/main" val="1978173435"/>
              </p:ext>
            </p:extLst>
          </p:nvPr>
        </p:nvGraphicFramePr>
        <p:xfrm>
          <a:off x="4736976" y="1895128"/>
          <a:ext cx="2743200" cy="898525"/>
        </p:xfrm>
        <a:graphic>
          <a:graphicData uri="http://schemas.openxmlformats.org/presentationml/2006/ole">
            <mc:AlternateContent xmlns:mc="http://schemas.openxmlformats.org/markup-compatibility/2006">
              <mc:Choice xmlns:v="urn:schemas-microsoft-com:vml" Requires="v">
                <p:oleObj spid="_x0000_s253129" name="Equation" r:id="rId5" imgW="1358310" imgH="444307" progId="Equation.DSMT4">
                  <p:embed/>
                </p:oleObj>
              </mc:Choice>
              <mc:Fallback>
                <p:oleObj name="Equation" r:id="rId5" imgW="1358310" imgH="444307"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6976" y="1895128"/>
                        <a:ext cx="2743200" cy="8985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3" name="Object 10"/>
          <p:cNvGraphicFramePr>
            <a:graphicFrameLocks noChangeAspect="1"/>
          </p:cNvGraphicFramePr>
          <p:nvPr>
            <p:extLst>
              <p:ext uri="{D42A27DB-BD31-4B8C-83A1-F6EECF244321}">
                <p14:modId xmlns:p14="http://schemas.microsoft.com/office/powerpoint/2010/main" val="3037307639"/>
              </p:ext>
            </p:extLst>
          </p:nvPr>
        </p:nvGraphicFramePr>
        <p:xfrm>
          <a:off x="4736976" y="2898428"/>
          <a:ext cx="1320800" cy="457200"/>
        </p:xfrm>
        <a:graphic>
          <a:graphicData uri="http://schemas.openxmlformats.org/presentationml/2006/ole">
            <mc:AlternateContent xmlns:mc="http://schemas.openxmlformats.org/markup-compatibility/2006">
              <mc:Choice xmlns:v="urn:schemas-microsoft-com:vml" Requires="v">
                <p:oleObj spid="_x0000_s253130" name="Equation" r:id="rId7" imgW="660400" imgH="228600" progId="Equation.DSMT4">
                  <p:embed/>
                </p:oleObj>
              </mc:Choice>
              <mc:Fallback>
                <p:oleObj name="Equation" r:id="rId7" imgW="6604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6976" y="2898428"/>
                        <a:ext cx="1320800" cy="4572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4" name="Object 11"/>
          <p:cNvGraphicFramePr>
            <a:graphicFrameLocks noChangeAspect="1"/>
          </p:cNvGraphicFramePr>
          <p:nvPr>
            <p:extLst>
              <p:ext uri="{D42A27DB-BD31-4B8C-83A1-F6EECF244321}">
                <p14:modId xmlns:p14="http://schemas.microsoft.com/office/powerpoint/2010/main" val="1823928847"/>
              </p:ext>
            </p:extLst>
          </p:nvPr>
        </p:nvGraphicFramePr>
        <p:xfrm>
          <a:off x="4736976" y="3450878"/>
          <a:ext cx="2057400" cy="528638"/>
        </p:xfrm>
        <a:graphic>
          <a:graphicData uri="http://schemas.openxmlformats.org/presentationml/2006/ole">
            <mc:AlternateContent xmlns:mc="http://schemas.openxmlformats.org/markup-compatibility/2006">
              <mc:Choice xmlns:v="urn:schemas-microsoft-com:vml" Requires="v">
                <p:oleObj spid="_x0000_s253131" name="Equation" r:id="rId9" imgW="990170" imgH="253890" progId="Equation.DSMT4">
                  <p:embed/>
                </p:oleObj>
              </mc:Choice>
              <mc:Fallback>
                <p:oleObj name="Equation" r:id="rId9" imgW="990170" imgH="25389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6976" y="3450878"/>
                        <a:ext cx="2057400" cy="52863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5" name="Object 12"/>
          <p:cNvGraphicFramePr>
            <a:graphicFrameLocks noChangeAspect="1"/>
          </p:cNvGraphicFramePr>
          <p:nvPr>
            <p:extLst>
              <p:ext uri="{D42A27DB-BD31-4B8C-83A1-F6EECF244321}">
                <p14:modId xmlns:p14="http://schemas.microsoft.com/office/powerpoint/2010/main" val="3958798384"/>
              </p:ext>
            </p:extLst>
          </p:nvPr>
        </p:nvGraphicFramePr>
        <p:xfrm>
          <a:off x="4752851" y="4079528"/>
          <a:ext cx="3717925" cy="466725"/>
        </p:xfrm>
        <a:graphic>
          <a:graphicData uri="http://schemas.openxmlformats.org/presentationml/2006/ole">
            <mc:AlternateContent xmlns:mc="http://schemas.openxmlformats.org/markup-compatibility/2006">
              <mc:Choice xmlns:v="urn:schemas-microsoft-com:vml" Requires="v">
                <p:oleObj spid="_x0000_s253132" name="Equation" r:id="rId11" imgW="1828800" imgH="228600" progId="Equation.DSMT4">
                  <p:embed/>
                </p:oleObj>
              </mc:Choice>
              <mc:Fallback>
                <p:oleObj name="Equation" r:id="rId11" imgW="18288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52851" y="4079528"/>
                        <a:ext cx="3717925" cy="4667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6" name="Text Box 13"/>
          <p:cNvSpPr txBox="1">
            <a:spLocks noChangeArrowheads="1"/>
          </p:cNvSpPr>
          <p:nvPr/>
        </p:nvSpPr>
        <p:spPr bwMode="auto">
          <a:xfrm>
            <a:off x="4355976" y="4722466"/>
            <a:ext cx="434340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400" dirty="0">
                <a:solidFill>
                  <a:srgbClr val="000000"/>
                </a:solidFill>
                <a:latin typeface="Comic Sans MS" panose="030F0702030302020204" pitchFamily="66" charset="0"/>
              </a:rPr>
              <a:t>Assume that </a:t>
            </a:r>
            <a:r>
              <a:rPr lang="en-US" altLang="en-US" sz="2400" i="1" dirty="0">
                <a:solidFill>
                  <a:srgbClr val="000000"/>
                </a:solidFill>
                <a:latin typeface="Comic Sans MS" panose="030F0702030302020204" pitchFamily="66" charset="0"/>
              </a:rPr>
              <a:t>h</a:t>
            </a:r>
            <a:r>
              <a:rPr lang="en-US" altLang="en-US" sz="2400" i="1" baseline="-25000" dirty="0">
                <a:solidFill>
                  <a:srgbClr val="000000"/>
                </a:solidFill>
                <a:latin typeface="Comic Sans MS" panose="030F0702030302020204" pitchFamily="66" charset="0"/>
              </a:rPr>
              <a:t>FE</a:t>
            </a:r>
            <a:r>
              <a:rPr lang="en-US" altLang="en-US" sz="2400" dirty="0">
                <a:solidFill>
                  <a:srgbClr val="000000"/>
                </a:solidFill>
                <a:latin typeface="Comic Sans MS" panose="030F0702030302020204" pitchFamily="66" charset="0"/>
              </a:rPr>
              <a:t> &gt;&gt; 1.</a:t>
            </a:r>
            <a:endParaRPr lang="th-TH" altLang="en-US" sz="2400" dirty="0">
              <a:solidFill>
                <a:srgbClr val="000000"/>
              </a:solidFill>
              <a:latin typeface="Comic Sans MS" panose="030F0702030302020204" pitchFamily="66" charset="0"/>
            </a:endParaRPr>
          </a:p>
        </p:txBody>
      </p:sp>
      <p:graphicFrame>
        <p:nvGraphicFramePr>
          <p:cNvPr id="29707" name="Object 14"/>
          <p:cNvGraphicFramePr>
            <a:graphicFrameLocks noChangeAspect="1"/>
          </p:cNvGraphicFramePr>
          <p:nvPr>
            <p:extLst>
              <p:ext uri="{D42A27DB-BD31-4B8C-83A1-F6EECF244321}">
                <p14:modId xmlns:p14="http://schemas.microsoft.com/office/powerpoint/2010/main" val="3519563288"/>
              </p:ext>
            </p:extLst>
          </p:nvPr>
        </p:nvGraphicFramePr>
        <p:xfrm>
          <a:off x="4663951" y="5255866"/>
          <a:ext cx="3806825" cy="525462"/>
        </p:xfrm>
        <a:graphic>
          <a:graphicData uri="http://schemas.openxmlformats.org/presentationml/2006/ole">
            <mc:AlternateContent xmlns:mc="http://schemas.openxmlformats.org/markup-compatibility/2006">
              <mc:Choice xmlns:v="urn:schemas-microsoft-com:vml" Requires="v">
                <p:oleObj spid="_x0000_s253133" name="Equation" r:id="rId13" imgW="1841500" imgH="254000" progId="Equation.DSMT4">
                  <p:embed/>
                </p:oleObj>
              </mc:Choice>
              <mc:Fallback>
                <p:oleObj name="Equation" r:id="rId13" imgW="1841500" imgH="2540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3951" y="5255866"/>
                        <a:ext cx="3806825" cy="525462"/>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5">
            <p14:nvContentPartPr>
              <p14:cNvPr id="2" name="Ink 1"/>
              <p14:cNvContentPartPr/>
              <p14:nvPr/>
            </p14:nvContentPartPr>
            <p14:xfrm>
              <a:off x="7175376" y="4305240"/>
              <a:ext cx="360" cy="360"/>
            </p14:xfrm>
          </p:contentPart>
        </mc:Choice>
        <mc:Fallback xmlns="">
          <p:pic>
            <p:nvPicPr>
              <p:cNvPr id="2" name="Ink 1"/>
              <p:cNvPicPr/>
              <p:nvPr/>
            </p:nvPicPr>
            <p:blipFill>
              <a:blip r:embed="rId16"/>
              <a:stretch>
                <a:fillRect/>
              </a:stretch>
            </p:blipFill>
            <p:spPr>
              <a:xfrm>
                <a:off x="7166016" y="4295880"/>
                <a:ext cx="19080" cy="19080"/>
              </a:xfrm>
              <a:prstGeom prst="rect">
                <a:avLst/>
              </a:prstGeom>
            </p:spPr>
          </p:pic>
        </mc:Fallback>
      </mc:AlternateContent>
    </p:spTree>
    <p:extLst>
      <p:ext uri="{BB962C8B-B14F-4D97-AF65-F5344CB8AC3E}">
        <p14:creationId xmlns:p14="http://schemas.microsoft.com/office/powerpoint/2010/main" val="164090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7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7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7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70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4" name="Object 3"/>
          <p:cNvGraphicFramePr>
            <a:graphicFrameLocks noChangeAspect="1"/>
          </p:cNvGraphicFramePr>
          <p:nvPr>
            <p:extLst>
              <p:ext uri="{D42A27DB-BD31-4B8C-83A1-F6EECF244321}">
                <p14:modId xmlns:p14="http://schemas.microsoft.com/office/powerpoint/2010/main" val="478972431"/>
              </p:ext>
            </p:extLst>
          </p:nvPr>
        </p:nvGraphicFramePr>
        <p:xfrm>
          <a:off x="323528" y="1124744"/>
          <a:ext cx="4889822" cy="4932132"/>
        </p:xfrm>
        <a:graphic>
          <a:graphicData uri="http://schemas.openxmlformats.org/presentationml/2006/ole">
            <mc:AlternateContent xmlns:mc="http://schemas.openxmlformats.org/markup-compatibility/2006">
              <mc:Choice xmlns:v="urn:schemas-microsoft-com:vml" Requires="v">
                <p:oleObj spid="_x0000_s257154" name="Visio" r:id="rId3" imgW="1817827" imgH="1833982" progId="Visio.Drawing.6">
                  <p:embed/>
                </p:oleObj>
              </mc:Choice>
              <mc:Fallback>
                <p:oleObj name="Visio" r:id="rId3" imgW="1817827" imgH="1833982"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124744"/>
                        <a:ext cx="4889822" cy="4932132"/>
                      </a:xfrm>
                      <a:prstGeom prst="rect">
                        <a:avLst/>
                      </a:prstGeom>
                      <a:noFill/>
                      <a:ln>
                        <a:noFill/>
                      </a:ln>
                      <a:effectLst/>
                      <a:extLst/>
                    </p:spPr>
                  </p:pic>
                </p:oleObj>
              </mc:Fallback>
            </mc:AlternateContent>
          </a:graphicData>
        </a:graphic>
      </p:graphicFrame>
      <p:sp>
        <p:nvSpPr>
          <p:cNvPr id="30725" name="Text Box 4"/>
          <p:cNvSpPr txBox="1">
            <a:spLocks noChangeArrowheads="1"/>
          </p:cNvSpPr>
          <p:nvPr/>
        </p:nvSpPr>
        <p:spPr bwMode="auto">
          <a:xfrm>
            <a:off x="2290664" y="257384"/>
            <a:ext cx="6624736" cy="70788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dirty="0">
                <a:solidFill>
                  <a:srgbClr val="000000"/>
                </a:solidFill>
                <a:latin typeface="Comic Sans MS" panose="030F0702030302020204" pitchFamily="66" charset="0"/>
              </a:rPr>
              <a:t>Determine the values of </a:t>
            </a: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CQ</a:t>
            </a:r>
            <a:r>
              <a:rPr lang="en-US" altLang="en-US" sz="2000" dirty="0">
                <a:solidFill>
                  <a:srgbClr val="000000"/>
                </a:solidFill>
                <a:latin typeface="Comic Sans MS" panose="030F0702030302020204" pitchFamily="66" charset="0"/>
              </a:rPr>
              <a:t> and </a:t>
            </a:r>
            <a:r>
              <a:rPr lang="en-US" altLang="en-US" sz="2000" i="1" dirty="0">
                <a:solidFill>
                  <a:srgbClr val="000000"/>
                </a:solidFill>
                <a:latin typeface="Comic Sans MS" panose="030F0702030302020204" pitchFamily="66" charset="0"/>
              </a:rPr>
              <a:t>V</a:t>
            </a:r>
            <a:r>
              <a:rPr lang="en-US" altLang="en-US" sz="2000" i="1" baseline="-25000" dirty="0">
                <a:solidFill>
                  <a:srgbClr val="000000"/>
                </a:solidFill>
                <a:latin typeface="Comic Sans MS" panose="030F0702030302020204" pitchFamily="66" charset="0"/>
              </a:rPr>
              <a:t>CEQ</a:t>
            </a:r>
            <a:r>
              <a:rPr lang="en-US" altLang="en-US" sz="2000" dirty="0">
                <a:solidFill>
                  <a:srgbClr val="000000"/>
                </a:solidFill>
                <a:latin typeface="Comic Sans MS" panose="030F0702030302020204" pitchFamily="66" charset="0"/>
              </a:rPr>
              <a:t> for the amplifier shown in Fig.</a:t>
            </a:r>
            <a:endParaRPr lang="th-TH" altLang="en-US" sz="2000" dirty="0">
              <a:solidFill>
                <a:srgbClr val="000000"/>
              </a:solidFill>
              <a:latin typeface="Comic Sans MS" panose="030F0702030302020204" pitchFamily="66" charset="0"/>
            </a:endParaRPr>
          </a:p>
        </p:txBody>
      </p:sp>
      <p:graphicFrame>
        <p:nvGraphicFramePr>
          <p:cNvPr id="30726" name="Object 5"/>
          <p:cNvGraphicFramePr>
            <a:graphicFrameLocks noChangeAspect="1"/>
          </p:cNvGraphicFramePr>
          <p:nvPr>
            <p:extLst>
              <p:ext uri="{D42A27DB-BD31-4B8C-83A1-F6EECF244321}">
                <p14:modId xmlns:p14="http://schemas.microsoft.com/office/powerpoint/2010/main" val="3890702256"/>
              </p:ext>
            </p:extLst>
          </p:nvPr>
        </p:nvGraphicFramePr>
        <p:xfrm>
          <a:off x="5257800" y="1353344"/>
          <a:ext cx="3733800" cy="1441450"/>
        </p:xfrm>
        <a:graphic>
          <a:graphicData uri="http://schemas.openxmlformats.org/presentationml/2006/ole">
            <mc:AlternateContent xmlns:mc="http://schemas.openxmlformats.org/markup-compatibility/2006">
              <mc:Choice xmlns:v="urn:schemas-microsoft-com:vml" Requires="v">
                <p:oleObj spid="_x0000_s257155" name="Equation" r:id="rId5" imgW="2171700" imgH="838200" progId="Equation.DSMT4">
                  <p:embed/>
                </p:oleObj>
              </mc:Choice>
              <mc:Fallback>
                <p:oleObj name="Equation" r:id="rId5" imgW="2171700" imgH="838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1353344"/>
                        <a:ext cx="3733800" cy="144145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7" name="Object 6"/>
          <p:cNvGraphicFramePr>
            <a:graphicFrameLocks noChangeAspect="1"/>
          </p:cNvGraphicFramePr>
          <p:nvPr>
            <p:extLst>
              <p:ext uri="{D42A27DB-BD31-4B8C-83A1-F6EECF244321}">
                <p14:modId xmlns:p14="http://schemas.microsoft.com/office/powerpoint/2010/main" val="1475961710"/>
              </p:ext>
            </p:extLst>
          </p:nvPr>
        </p:nvGraphicFramePr>
        <p:xfrm>
          <a:off x="5257800" y="2877344"/>
          <a:ext cx="3124200" cy="762000"/>
        </p:xfrm>
        <a:graphic>
          <a:graphicData uri="http://schemas.openxmlformats.org/presentationml/2006/ole">
            <mc:AlternateContent xmlns:mc="http://schemas.openxmlformats.org/markup-compatibility/2006">
              <mc:Choice xmlns:v="urn:schemas-microsoft-com:vml" Requires="v">
                <p:oleObj spid="_x0000_s257156" name="Equation" r:id="rId7" imgW="1765300" imgH="431800" progId="Equation.DSMT4">
                  <p:embed/>
                </p:oleObj>
              </mc:Choice>
              <mc:Fallback>
                <p:oleObj name="Equation" r:id="rId7" imgW="17653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7800" y="2877344"/>
                        <a:ext cx="3124200" cy="7620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8" name="Object 7"/>
          <p:cNvGraphicFramePr>
            <a:graphicFrameLocks noChangeAspect="1"/>
          </p:cNvGraphicFramePr>
          <p:nvPr>
            <p:extLst>
              <p:ext uri="{D42A27DB-BD31-4B8C-83A1-F6EECF244321}">
                <p14:modId xmlns:p14="http://schemas.microsoft.com/office/powerpoint/2010/main" val="1856515658"/>
              </p:ext>
            </p:extLst>
          </p:nvPr>
        </p:nvGraphicFramePr>
        <p:xfrm>
          <a:off x="5257800" y="3715544"/>
          <a:ext cx="3657600" cy="1233488"/>
        </p:xfrm>
        <a:graphic>
          <a:graphicData uri="http://schemas.openxmlformats.org/presentationml/2006/ole">
            <mc:AlternateContent xmlns:mc="http://schemas.openxmlformats.org/markup-compatibility/2006">
              <mc:Choice xmlns:v="urn:schemas-microsoft-com:vml" Requires="v">
                <p:oleObj spid="_x0000_s257157" name="Equation" r:id="rId9" imgW="2108200" imgH="711200" progId="Equation.DSMT4">
                  <p:embed/>
                </p:oleObj>
              </mc:Choice>
              <mc:Fallback>
                <p:oleObj name="Equation" r:id="rId9" imgW="2108200" imgH="711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7800" y="3715544"/>
                        <a:ext cx="3657600" cy="123348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2"/>
          <p:cNvSpPr>
            <a:spLocks noGrp="1" noChangeArrowheads="1"/>
          </p:cNvSpPr>
          <p:nvPr>
            <p:ph type="title"/>
          </p:nvPr>
        </p:nvSpPr>
        <p:spPr>
          <a:xfrm>
            <a:off x="457200" y="274638"/>
            <a:ext cx="8229600" cy="432000"/>
          </a:xfrm>
        </p:spPr>
        <p:txBody>
          <a:bodyPr/>
          <a:lstStyle/>
          <a:p>
            <a:pPr algn="l" eaLnBrk="1" hangingPunct="1"/>
            <a:r>
              <a:rPr lang="en-US" altLang="en-US" dirty="0">
                <a:effectLst>
                  <a:outerShdw blurRad="38100" dist="38100" dir="2700000" algn="tl">
                    <a:srgbClr val="000000">
                      <a:alpha val="43137"/>
                    </a:srgbClr>
                  </a:outerShdw>
                </a:effectLst>
              </a:rPr>
              <a:t>Example</a:t>
            </a:r>
            <a:endParaRPr lang="th-TH"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20995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457200" y="274638"/>
            <a:ext cx="8229600" cy="432000"/>
          </a:xfrm>
        </p:spPr>
        <p:txBody>
          <a:bodyPr/>
          <a:lstStyle/>
          <a:p>
            <a:pPr algn="l" eaLnBrk="1" hangingPunct="1"/>
            <a:r>
              <a:rPr lang="en-US" altLang="en-US" dirty="0">
                <a:solidFill>
                  <a:schemeClr val="tx1"/>
                </a:solidFill>
                <a:effectLst>
                  <a:outerShdw blurRad="38100" dist="38100" dir="2700000" algn="tl">
                    <a:srgbClr val="000000">
                      <a:alpha val="43137"/>
                    </a:srgbClr>
                  </a:outerShdw>
                </a:effectLst>
              </a:rPr>
              <a:t>Load Line for</a:t>
            </a:r>
            <a:r>
              <a:rPr lang="tr-TR" altLang="en-US" dirty="0">
                <a:solidFill>
                  <a:schemeClr val="tx1"/>
                </a:solidFill>
                <a:effectLst>
                  <a:outerShdw blurRad="38100" dist="38100" dir="2700000" algn="tl">
                    <a:srgbClr val="000000">
                      <a:alpha val="43137"/>
                    </a:srgbClr>
                  </a:outerShdw>
                </a:effectLst>
              </a:rPr>
              <a:t> </a:t>
            </a:r>
            <a:r>
              <a:rPr lang="en-US" altLang="en-US" dirty="0">
                <a:solidFill>
                  <a:schemeClr val="tx1"/>
                </a:solidFill>
                <a:effectLst>
                  <a:outerShdw blurRad="38100" dist="38100" dir="2700000" algn="tl">
                    <a:srgbClr val="000000">
                      <a:alpha val="43137"/>
                    </a:srgbClr>
                  </a:outerShdw>
                </a:effectLst>
              </a:rPr>
              <a:t>Emitter-Bias Circuit</a:t>
            </a:r>
            <a:endParaRPr lang="th-TH" altLang="en-US" dirty="0">
              <a:solidFill>
                <a:schemeClr val="tx1"/>
              </a:solidFill>
              <a:effectLst>
                <a:outerShdw blurRad="38100" dist="38100" dir="2700000" algn="tl">
                  <a:srgbClr val="000000">
                    <a:alpha val="43137"/>
                  </a:srgbClr>
                </a:outerShdw>
              </a:effectLst>
            </a:endParaRPr>
          </a:p>
        </p:txBody>
      </p:sp>
      <p:graphicFrame>
        <p:nvGraphicFramePr>
          <p:cNvPr id="31748" name="Object 3"/>
          <p:cNvGraphicFramePr>
            <a:graphicFrameLocks noChangeAspect="1"/>
          </p:cNvGraphicFramePr>
          <p:nvPr>
            <p:extLst>
              <p:ext uri="{D42A27DB-BD31-4B8C-83A1-F6EECF244321}">
                <p14:modId xmlns:p14="http://schemas.microsoft.com/office/powerpoint/2010/main" val="4253094604"/>
              </p:ext>
            </p:extLst>
          </p:nvPr>
        </p:nvGraphicFramePr>
        <p:xfrm>
          <a:off x="4427984" y="2223359"/>
          <a:ext cx="4191000" cy="892175"/>
        </p:xfrm>
        <a:graphic>
          <a:graphicData uri="http://schemas.openxmlformats.org/presentationml/2006/ole">
            <mc:AlternateContent xmlns:mc="http://schemas.openxmlformats.org/markup-compatibility/2006">
              <mc:Choice xmlns:v="urn:schemas-microsoft-com:vml" Requires="v">
                <p:oleObj spid="_x0000_s154422" name="Equation" r:id="rId3" imgW="2032000" imgH="431800" progId="Equation.DSMT4">
                  <p:embed/>
                </p:oleObj>
              </mc:Choice>
              <mc:Fallback>
                <p:oleObj name="Equation" r:id="rId3" imgW="20320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2223359"/>
                        <a:ext cx="4191000" cy="89217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49" name="Object 4"/>
          <p:cNvGraphicFramePr>
            <a:graphicFrameLocks noChangeAspect="1"/>
          </p:cNvGraphicFramePr>
          <p:nvPr>
            <p:extLst>
              <p:ext uri="{D42A27DB-BD31-4B8C-83A1-F6EECF244321}">
                <p14:modId xmlns:p14="http://schemas.microsoft.com/office/powerpoint/2010/main" val="2204280303"/>
              </p:ext>
            </p:extLst>
          </p:nvPr>
        </p:nvGraphicFramePr>
        <p:xfrm>
          <a:off x="4427984" y="3366359"/>
          <a:ext cx="4191000" cy="520700"/>
        </p:xfrm>
        <a:graphic>
          <a:graphicData uri="http://schemas.openxmlformats.org/presentationml/2006/ole">
            <mc:AlternateContent xmlns:mc="http://schemas.openxmlformats.org/markup-compatibility/2006">
              <mc:Choice xmlns:v="urn:schemas-microsoft-com:vml" Requires="v">
                <p:oleObj spid="_x0000_s154423" name="Equation" r:id="rId5" imgW="2044700" imgH="254000" progId="Equation.DSMT4">
                  <p:embed/>
                </p:oleObj>
              </mc:Choice>
              <mc:Fallback>
                <p:oleObj name="Equation" r:id="rId5" imgW="2044700" imgH="254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984" y="3366359"/>
                        <a:ext cx="4191000" cy="5207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0" name="Object 5"/>
          <p:cNvGraphicFramePr>
            <a:graphicFrameLocks noChangeAspect="1"/>
          </p:cNvGraphicFramePr>
          <p:nvPr>
            <p:extLst>
              <p:ext uri="{D42A27DB-BD31-4B8C-83A1-F6EECF244321}">
                <p14:modId xmlns:p14="http://schemas.microsoft.com/office/powerpoint/2010/main" val="1302168239"/>
              </p:ext>
            </p:extLst>
          </p:nvPr>
        </p:nvGraphicFramePr>
        <p:xfrm>
          <a:off x="755576" y="1396609"/>
          <a:ext cx="4129392" cy="3802482"/>
        </p:xfrm>
        <a:graphic>
          <a:graphicData uri="http://schemas.openxmlformats.org/presentationml/2006/ole">
            <mc:AlternateContent xmlns:mc="http://schemas.openxmlformats.org/markup-compatibility/2006">
              <mc:Choice xmlns:v="urn:schemas-microsoft-com:vml" Requires="v">
                <p:oleObj spid="_x0000_s154424" name="Visio" r:id="rId7" imgW="1303630" imgH="1200607" progId="Visio.Drawing.6">
                  <p:embed/>
                </p:oleObj>
              </mc:Choice>
              <mc:Fallback>
                <p:oleObj name="Visio" r:id="rId7" imgW="1303630" imgH="1200607"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576" y="1396609"/>
                        <a:ext cx="4129392" cy="3802482"/>
                      </a:xfrm>
                      <a:prstGeom prst="rect">
                        <a:avLst/>
                      </a:prstGeom>
                      <a:noFill/>
                      <a:ln>
                        <a:noFill/>
                      </a:ln>
                      <a:effectLst/>
                      <a:extLst/>
                    </p:spPr>
                  </p:pic>
                </p:oleObj>
              </mc:Fallback>
            </mc:AlternateContent>
          </a:graphicData>
        </a:graphic>
      </p:graphicFrame>
      <p:sp>
        <p:nvSpPr>
          <p:cNvPr id="6" name="Text Box 13"/>
          <p:cNvSpPr txBox="1">
            <a:spLocks noChangeArrowheads="1"/>
          </p:cNvSpPr>
          <p:nvPr/>
        </p:nvSpPr>
        <p:spPr bwMode="auto">
          <a:xfrm>
            <a:off x="4416695" y="939409"/>
            <a:ext cx="434340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400" dirty="0">
                <a:solidFill>
                  <a:srgbClr val="000000"/>
                </a:solidFill>
                <a:latin typeface="Comic Sans MS" panose="030F0702030302020204" pitchFamily="66" charset="0"/>
              </a:rPr>
              <a:t>Assume that </a:t>
            </a:r>
            <a:r>
              <a:rPr lang="en-US" altLang="en-US" sz="2400" i="1" dirty="0">
                <a:solidFill>
                  <a:srgbClr val="000000"/>
                </a:solidFill>
                <a:latin typeface="Comic Sans MS" panose="030F0702030302020204" pitchFamily="66" charset="0"/>
              </a:rPr>
              <a:t>h</a:t>
            </a:r>
            <a:r>
              <a:rPr lang="en-US" altLang="en-US" sz="2400" i="1" baseline="-25000" dirty="0">
                <a:solidFill>
                  <a:srgbClr val="000000"/>
                </a:solidFill>
                <a:latin typeface="Comic Sans MS" panose="030F0702030302020204" pitchFamily="66" charset="0"/>
              </a:rPr>
              <a:t>FE</a:t>
            </a:r>
            <a:r>
              <a:rPr lang="en-US" altLang="en-US" sz="2400" dirty="0">
                <a:solidFill>
                  <a:srgbClr val="000000"/>
                </a:solidFill>
                <a:latin typeface="Comic Sans MS" panose="030F0702030302020204" pitchFamily="66" charset="0"/>
              </a:rPr>
              <a:t> &gt;&gt; 1.</a:t>
            </a:r>
            <a:endParaRPr lang="th-TH" altLang="en-US" sz="2400" dirty="0">
              <a:solidFill>
                <a:srgbClr val="000000"/>
              </a:solidFill>
              <a:latin typeface="Comic Sans MS" panose="030F0702030302020204" pitchFamily="66" charset="0"/>
            </a:endParaRPr>
          </a:p>
        </p:txBody>
      </p:sp>
      <p:graphicFrame>
        <p:nvGraphicFramePr>
          <p:cNvPr id="7" name="Object 14"/>
          <p:cNvGraphicFramePr>
            <a:graphicFrameLocks noChangeAspect="1"/>
          </p:cNvGraphicFramePr>
          <p:nvPr>
            <p:extLst>
              <p:ext uri="{D42A27DB-BD31-4B8C-83A1-F6EECF244321}">
                <p14:modId xmlns:p14="http://schemas.microsoft.com/office/powerpoint/2010/main" val="645764073"/>
              </p:ext>
            </p:extLst>
          </p:nvPr>
        </p:nvGraphicFramePr>
        <p:xfrm>
          <a:off x="4427984" y="1476222"/>
          <a:ext cx="3806825" cy="525462"/>
        </p:xfrm>
        <a:graphic>
          <a:graphicData uri="http://schemas.openxmlformats.org/presentationml/2006/ole">
            <mc:AlternateContent xmlns:mc="http://schemas.openxmlformats.org/markup-compatibility/2006">
              <mc:Choice xmlns:v="urn:schemas-microsoft-com:vml" Requires="v">
                <p:oleObj spid="_x0000_s154425" name="Equation" r:id="rId9" imgW="1841500" imgH="254000" progId="Equation.DSMT4">
                  <p:embed/>
                </p:oleObj>
              </mc:Choice>
              <mc:Fallback>
                <p:oleObj name="Equation" r:id="rId9" imgW="1841500" imgH="254000" progId="Equation.DSMT4">
                  <p:embed/>
                  <p:pic>
                    <p:nvPicPr>
                      <p:cNvPr id="29707"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7984" y="1476222"/>
                        <a:ext cx="3806825" cy="525462"/>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3841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445815" y="260696"/>
            <a:ext cx="8229600" cy="432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l" eaLnBrk="1" hangingPunct="1"/>
            <a:r>
              <a:rPr lang="en-US" altLang="en-US" dirty="0">
                <a:solidFill>
                  <a:schemeClr val="tx1"/>
                </a:solidFill>
                <a:effectLst>
                  <a:outerShdw blurRad="38100" dist="38100" dir="2700000" algn="tl">
                    <a:srgbClr val="000000">
                      <a:alpha val="43137"/>
                    </a:srgbClr>
                  </a:outerShdw>
                </a:effectLst>
              </a:rPr>
              <a:t>Circuit Stability of</a:t>
            </a:r>
            <a:r>
              <a:rPr lang="tr-TR" altLang="en-US" dirty="0">
                <a:solidFill>
                  <a:schemeClr val="tx1"/>
                </a:solidFill>
                <a:effectLst>
                  <a:outerShdw blurRad="38100" dist="38100" dir="2700000" algn="tl">
                    <a:srgbClr val="000000">
                      <a:alpha val="43137"/>
                    </a:srgbClr>
                  </a:outerShdw>
                </a:effectLst>
              </a:rPr>
              <a:t> </a:t>
            </a:r>
            <a:r>
              <a:rPr lang="en-US" altLang="en-US" dirty="0">
                <a:solidFill>
                  <a:schemeClr val="tx1"/>
                </a:solidFill>
                <a:effectLst>
                  <a:outerShdw blurRad="38100" dist="38100" dir="2700000" algn="tl">
                    <a:srgbClr val="000000">
                      <a:alpha val="43137"/>
                    </a:srgbClr>
                  </a:outerShdw>
                </a:effectLst>
              </a:rPr>
              <a:t>Emitter-Bias Circuit</a:t>
            </a:r>
            <a:endParaRPr lang="th-TH" altLang="en-US" dirty="0">
              <a:solidFill>
                <a:schemeClr val="tx1"/>
              </a:solidFill>
              <a:effectLst>
                <a:outerShdw blurRad="38100" dist="38100" dir="2700000" algn="tl">
                  <a:srgbClr val="000000">
                    <a:alpha val="43137"/>
                  </a:srgbClr>
                </a:outerShdw>
              </a:effectLst>
            </a:endParaRPr>
          </a:p>
        </p:txBody>
      </p:sp>
      <p:sp>
        <p:nvSpPr>
          <p:cNvPr id="36869" name="Text Box 5"/>
          <p:cNvSpPr txBox="1">
            <a:spLocks noChangeArrowheads="1"/>
          </p:cNvSpPr>
          <p:nvPr/>
        </p:nvSpPr>
        <p:spPr bwMode="auto">
          <a:xfrm>
            <a:off x="4572000" y="908720"/>
            <a:ext cx="4114800" cy="517064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ctr">
              <a:spcBef>
                <a:spcPct val="50000"/>
              </a:spcBef>
              <a:buFontTx/>
              <a:buNone/>
            </a:pPr>
            <a:r>
              <a:rPr lang="en-US" altLang="en-US" sz="2000" i="1" dirty="0">
                <a:solidFill>
                  <a:srgbClr val="000000"/>
                </a:solidFill>
                <a:latin typeface="Comic Sans MS" panose="030F0702030302020204" pitchFamily="66" charset="0"/>
              </a:rPr>
              <a:t>h</a:t>
            </a:r>
            <a:r>
              <a:rPr lang="en-US" altLang="en-US" sz="2000" i="1" baseline="-25000" dirty="0">
                <a:solidFill>
                  <a:srgbClr val="000000"/>
                </a:solidFill>
                <a:latin typeface="Comic Sans MS" panose="030F0702030302020204" pitchFamily="66" charset="0"/>
              </a:rPr>
              <a:t>FE</a:t>
            </a:r>
            <a:r>
              <a:rPr lang="en-US" altLang="en-US" sz="2000" dirty="0">
                <a:solidFill>
                  <a:srgbClr val="000000"/>
                </a:solidFill>
                <a:latin typeface="Comic Sans MS" panose="030F0702030302020204" pitchFamily="66" charset="0"/>
              </a:rPr>
              <a:t> increases</a:t>
            </a:r>
          </a:p>
          <a:p>
            <a:pPr algn="ctr">
              <a:spcBef>
                <a:spcPct val="50000"/>
              </a:spcBef>
              <a:buFontTx/>
              <a:buNone/>
            </a:pPr>
            <a:endParaRPr lang="en-US" altLang="en-US" sz="2000" dirty="0">
              <a:solidFill>
                <a:srgbClr val="000000"/>
              </a:solidFill>
              <a:latin typeface="Comic Sans MS" panose="030F0702030302020204" pitchFamily="66" charset="0"/>
            </a:endParaRPr>
          </a:p>
          <a:p>
            <a:pPr algn="ctr">
              <a:spcBef>
                <a:spcPct val="50000"/>
              </a:spcBef>
              <a:buFontTx/>
              <a:buNone/>
            </a:pP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C</a:t>
            </a:r>
            <a:r>
              <a:rPr lang="en-US" altLang="en-US" sz="2000" dirty="0">
                <a:solidFill>
                  <a:srgbClr val="000000"/>
                </a:solidFill>
                <a:latin typeface="Comic Sans MS" panose="030F0702030302020204" pitchFamily="66" charset="0"/>
              </a:rPr>
              <a:t> </a:t>
            </a:r>
            <a:r>
              <a:rPr lang="tr-TR" altLang="en-US" sz="2000" dirty="0" err="1">
                <a:solidFill>
                  <a:srgbClr val="000000"/>
                </a:solidFill>
                <a:latin typeface="Comic Sans MS" panose="030F0702030302020204" pitchFamily="66" charset="0"/>
              </a:rPr>
              <a:t>and</a:t>
            </a:r>
            <a:r>
              <a:rPr lang="tr-TR" altLang="en-US" sz="2000" dirty="0">
                <a:solidFill>
                  <a:srgbClr val="000000"/>
                </a:solidFill>
                <a:latin typeface="Comic Sans MS" panose="030F0702030302020204" pitchFamily="66" charset="0"/>
              </a:rPr>
              <a:t> </a:t>
            </a:r>
            <a:r>
              <a:rPr lang="en-US" altLang="en-US" sz="2000" i="1" dirty="0">
                <a:solidFill>
                  <a:srgbClr val="000000"/>
                </a:solidFill>
                <a:latin typeface="Comic Sans MS" panose="030F0702030302020204" pitchFamily="66" charset="0"/>
              </a:rPr>
              <a:t>I</a:t>
            </a:r>
            <a:r>
              <a:rPr lang="tr-TR" altLang="en-US" sz="2000" i="1" baseline="-25000" dirty="0">
                <a:solidFill>
                  <a:srgbClr val="000000"/>
                </a:solidFill>
                <a:latin typeface="Comic Sans MS" panose="030F0702030302020204" pitchFamily="66" charset="0"/>
              </a:rPr>
              <a:t>E</a:t>
            </a:r>
            <a:r>
              <a:rPr lang="en-US" altLang="en-US" sz="2000" i="1" baseline="-25000" dirty="0">
                <a:solidFill>
                  <a:srgbClr val="000000"/>
                </a:solidFill>
                <a:latin typeface="Comic Sans MS" panose="030F0702030302020204" pitchFamily="66" charset="0"/>
              </a:rPr>
              <a:t> </a:t>
            </a:r>
            <a:r>
              <a:rPr lang="en-US" altLang="en-US" sz="2000" dirty="0">
                <a:solidFill>
                  <a:srgbClr val="000000"/>
                </a:solidFill>
                <a:latin typeface="Comic Sans MS" panose="030F0702030302020204" pitchFamily="66" charset="0"/>
              </a:rPr>
              <a:t>increase (if </a:t>
            </a: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B</a:t>
            </a:r>
            <a:r>
              <a:rPr lang="en-US" altLang="en-US" sz="2000" dirty="0">
                <a:solidFill>
                  <a:srgbClr val="000000"/>
                </a:solidFill>
                <a:latin typeface="Comic Sans MS" panose="030F0702030302020204" pitchFamily="66" charset="0"/>
              </a:rPr>
              <a:t> is the same) </a:t>
            </a:r>
          </a:p>
          <a:p>
            <a:pPr algn="ctr">
              <a:spcBef>
                <a:spcPct val="50000"/>
              </a:spcBef>
              <a:buFontTx/>
              <a:buNone/>
            </a:pPr>
            <a:endParaRPr lang="en-US" altLang="en-US" sz="2000" dirty="0">
              <a:solidFill>
                <a:srgbClr val="000000"/>
              </a:solidFill>
              <a:latin typeface="Comic Sans MS" panose="030F0702030302020204" pitchFamily="66" charset="0"/>
            </a:endParaRPr>
          </a:p>
          <a:p>
            <a:pPr algn="ctr">
              <a:spcBef>
                <a:spcPct val="50000"/>
              </a:spcBef>
              <a:buFontTx/>
              <a:buNone/>
            </a:pPr>
            <a:r>
              <a:rPr lang="en-US" altLang="en-US" sz="2000" i="1" dirty="0">
                <a:solidFill>
                  <a:srgbClr val="000000"/>
                </a:solidFill>
                <a:latin typeface="Comic Sans MS" panose="030F0702030302020204" pitchFamily="66" charset="0"/>
              </a:rPr>
              <a:t>V</a:t>
            </a:r>
            <a:r>
              <a:rPr lang="en-US" altLang="en-US" sz="2000" i="1" baseline="-25000" dirty="0">
                <a:solidFill>
                  <a:srgbClr val="000000"/>
                </a:solidFill>
                <a:latin typeface="Comic Sans MS" panose="030F0702030302020204" pitchFamily="66" charset="0"/>
              </a:rPr>
              <a:t>E</a:t>
            </a:r>
            <a:r>
              <a:rPr lang="en-US" altLang="en-US" sz="2000" dirty="0">
                <a:solidFill>
                  <a:srgbClr val="000000"/>
                </a:solidFill>
                <a:latin typeface="Comic Sans MS" panose="030F0702030302020204" pitchFamily="66" charset="0"/>
              </a:rPr>
              <a:t> and then </a:t>
            </a:r>
            <a:r>
              <a:rPr lang="en-US" altLang="en-US" sz="2000" i="1" dirty="0">
                <a:solidFill>
                  <a:srgbClr val="000000"/>
                </a:solidFill>
                <a:latin typeface="Comic Sans MS" panose="030F0702030302020204" pitchFamily="66" charset="0"/>
              </a:rPr>
              <a:t>V</a:t>
            </a:r>
            <a:r>
              <a:rPr lang="en-US" altLang="en-US" sz="2000" i="1" baseline="-25000" dirty="0">
                <a:solidFill>
                  <a:srgbClr val="000000"/>
                </a:solidFill>
                <a:latin typeface="Comic Sans MS" panose="030F0702030302020204" pitchFamily="66" charset="0"/>
              </a:rPr>
              <a:t>B </a:t>
            </a:r>
            <a:r>
              <a:rPr lang="tr-TR" altLang="en-US" sz="2000" dirty="0" err="1">
                <a:solidFill>
                  <a:srgbClr val="000000"/>
                </a:solidFill>
                <a:latin typeface="Comic Sans MS" panose="030F0702030302020204" pitchFamily="66" charset="0"/>
              </a:rPr>
              <a:t>increase</a:t>
            </a:r>
            <a:endParaRPr lang="en-US" altLang="en-US" sz="2000" dirty="0">
              <a:solidFill>
                <a:srgbClr val="000000"/>
              </a:solidFill>
              <a:latin typeface="Comic Sans MS" panose="030F0702030302020204" pitchFamily="66" charset="0"/>
            </a:endParaRPr>
          </a:p>
          <a:p>
            <a:pPr algn="ctr">
              <a:spcBef>
                <a:spcPct val="50000"/>
              </a:spcBef>
              <a:buFontTx/>
              <a:buNone/>
            </a:pPr>
            <a:endParaRPr lang="en-US" altLang="en-US" sz="2000" dirty="0">
              <a:solidFill>
                <a:srgbClr val="000000"/>
              </a:solidFill>
              <a:latin typeface="Comic Sans MS" panose="030F0702030302020204" pitchFamily="66" charset="0"/>
            </a:endParaRPr>
          </a:p>
          <a:p>
            <a:pPr algn="ctr">
              <a:spcBef>
                <a:spcPct val="50000"/>
              </a:spcBef>
              <a:buFontTx/>
              <a:buNone/>
            </a:pP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B</a:t>
            </a:r>
            <a:r>
              <a:rPr lang="en-US" altLang="en-US" sz="2000" dirty="0">
                <a:solidFill>
                  <a:srgbClr val="000000"/>
                </a:solidFill>
                <a:latin typeface="Comic Sans MS" panose="030F0702030302020204" pitchFamily="66" charset="0"/>
              </a:rPr>
              <a:t> decreases</a:t>
            </a:r>
          </a:p>
          <a:p>
            <a:pPr algn="ctr">
              <a:spcBef>
                <a:spcPct val="50000"/>
              </a:spcBef>
              <a:buFontTx/>
              <a:buNone/>
            </a:pPr>
            <a:endParaRPr lang="en-US" altLang="en-US" sz="2000" dirty="0">
              <a:solidFill>
                <a:srgbClr val="000000"/>
              </a:solidFill>
              <a:latin typeface="Comic Sans MS" panose="030F0702030302020204" pitchFamily="66" charset="0"/>
            </a:endParaRPr>
          </a:p>
          <a:p>
            <a:pPr algn="ctr">
              <a:spcBef>
                <a:spcPct val="50000"/>
              </a:spcBef>
              <a:buFontTx/>
              <a:buNone/>
            </a:pP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C</a:t>
            </a:r>
            <a:r>
              <a:rPr lang="en-US" altLang="en-US" sz="2000" dirty="0">
                <a:solidFill>
                  <a:srgbClr val="000000"/>
                </a:solidFill>
                <a:latin typeface="Comic Sans MS" panose="030F0702030302020204" pitchFamily="66" charset="0"/>
              </a:rPr>
              <a:t> does not increase that much.</a:t>
            </a:r>
          </a:p>
          <a:p>
            <a:pPr algn="ctr">
              <a:spcBef>
                <a:spcPct val="50000"/>
              </a:spcBef>
              <a:buFontTx/>
              <a:buNone/>
            </a:pPr>
            <a:r>
              <a:rPr lang="en-US" altLang="en-US" sz="2000" dirty="0">
                <a:solidFill>
                  <a:srgbClr val="FF3300"/>
                </a:solidFill>
                <a:latin typeface="Comic Sans MS" panose="030F0702030302020204" pitchFamily="66" charset="0"/>
              </a:rPr>
              <a:t>Good Stability.  Less dependent on </a:t>
            </a:r>
            <a:r>
              <a:rPr lang="en-US" altLang="en-US" sz="2000" i="1" dirty="0">
                <a:solidFill>
                  <a:srgbClr val="FF3300"/>
                </a:solidFill>
                <a:latin typeface="Comic Sans MS" panose="030F0702030302020204" pitchFamily="66" charset="0"/>
              </a:rPr>
              <a:t>h</a:t>
            </a:r>
            <a:r>
              <a:rPr lang="en-US" altLang="en-US" sz="2000" i="1" baseline="-25000" dirty="0">
                <a:solidFill>
                  <a:srgbClr val="FF3300"/>
                </a:solidFill>
                <a:latin typeface="Comic Sans MS" panose="030F0702030302020204" pitchFamily="66" charset="0"/>
              </a:rPr>
              <a:t>FE</a:t>
            </a:r>
            <a:r>
              <a:rPr lang="en-US" altLang="en-US" sz="2000" dirty="0">
                <a:solidFill>
                  <a:srgbClr val="FF3300"/>
                </a:solidFill>
                <a:latin typeface="Comic Sans MS" panose="030F0702030302020204" pitchFamily="66" charset="0"/>
              </a:rPr>
              <a:t> and temperature.</a:t>
            </a:r>
            <a:endParaRPr lang="th-TH" altLang="en-US" sz="2000" dirty="0">
              <a:solidFill>
                <a:srgbClr val="FF3300"/>
              </a:solidFill>
              <a:latin typeface="Comic Sans MS" panose="030F0702030302020204" pitchFamily="66" charset="0"/>
            </a:endParaRPr>
          </a:p>
        </p:txBody>
      </p:sp>
      <p:sp>
        <p:nvSpPr>
          <p:cNvPr id="36870" name="AutoShape 6"/>
          <p:cNvSpPr>
            <a:spLocks noChangeArrowheads="1"/>
          </p:cNvSpPr>
          <p:nvPr/>
        </p:nvSpPr>
        <p:spPr bwMode="auto">
          <a:xfrm>
            <a:off x="6400800" y="1335757"/>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0"/>
              </a:spcBef>
              <a:buFontTx/>
              <a:buNone/>
            </a:pPr>
            <a:endParaRPr lang="en-US" altLang="en-US" sz="2800">
              <a:solidFill>
                <a:srgbClr val="000000"/>
              </a:solidFill>
              <a:latin typeface="Comic Sans MS" panose="030F0702030302020204" pitchFamily="66" charset="0"/>
            </a:endParaRPr>
          </a:p>
        </p:txBody>
      </p:sp>
      <p:sp>
        <p:nvSpPr>
          <p:cNvPr id="36871" name="AutoShape 7"/>
          <p:cNvSpPr>
            <a:spLocks noChangeArrowheads="1"/>
          </p:cNvSpPr>
          <p:nvPr/>
        </p:nvSpPr>
        <p:spPr bwMode="auto">
          <a:xfrm>
            <a:off x="6396313" y="2554957"/>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0"/>
              </a:spcBef>
              <a:buFontTx/>
              <a:buNone/>
            </a:pPr>
            <a:endParaRPr lang="en-US" altLang="en-US" sz="2800">
              <a:solidFill>
                <a:srgbClr val="000000"/>
              </a:solidFill>
              <a:latin typeface="Comic Sans MS" panose="030F0702030302020204" pitchFamily="66" charset="0"/>
            </a:endParaRPr>
          </a:p>
        </p:txBody>
      </p:sp>
      <p:sp>
        <p:nvSpPr>
          <p:cNvPr id="36872" name="AutoShape 8"/>
          <p:cNvSpPr>
            <a:spLocks noChangeArrowheads="1"/>
          </p:cNvSpPr>
          <p:nvPr/>
        </p:nvSpPr>
        <p:spPr bwMode="auto">
          <a:xfrm>
            <a:off x="6396313" y="3439194"/>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0"/>
              </a:spcBef>
              <a:buFontTx/>
              <a:buNone/>
            </a:pPr>
            <a:endParaRPr lang="en-US" altLang="en-US" sz="2800">
              <a:solidFill>
                <a:srgbClr val="000000"/>
              </a:solidFill>
              <a:latin typeface="Comic Sans MS" panose="030F0702030302020204" pitchFamily="66" charset="0"/>
            </a:endParaRPr>
          </a:p>
        </p:txBody>
      </p:sp>
      <p:sp>
        <p:nvSpPr>
          <p:cNvPr id="36873" name="AutoShape 9"/>
          <p:cNvSpPr>
            <a:spLocks noChangeArrowheads="1"/>
          </p:cNvSpPr>
          <p:nvPr/>
        </p:nvSpPr>
        <p:spPr bwMode="auto">
          <a:xfrm>
            <a:off x="6396313" y="4327099"/>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0"/>
              </a:spcBef>
              <a:buFontTx/>
              <a:buNone/>
            </a:pPr>
            <a:endParaRPr lang="en-US" altLang="en-US" sz="2800">
              <a:solidFill>
                <a:srgbClr val="000000"/>
              </a:solidFill>
              <a:latin typeface="Comic Sans MS" panose="030F0702030302020204" pitchFamily="66" charset="0"/>
            </a:endParaRPr>
          </a:p>
        </p:txBody>
      </p:sp>
      <p:graphicFrame>
        <p:nvGraphicFramePr>
          <p:cNvPr id="9" name="Object 7"/>
          <p:cNvGraphicFramePr>
            <a:graphicFrameLocks noChangeAspect="1"/>
          </p:cNvGraphicFramePr>
          <p:nvPr>
            <p:extLst>
              <p:ext uri="{D42A27DB-BD31-4B8C-83A1-F6EECF244321}">
                <p14:modId xmlns:p14="http://schemas.microsoft.com/office/powerpoint/2010/main" val="1531961148"/>
              </p:ext>
            </p:extLst>
          </p:nvPr>
        </p:nvGraphicFramePr>
        <p:xfrm>
          <a:off x="467544" y="864747"/>
          <a:ext cx="3888432" cy="5172261"/>
        </p:xfrm>
        <a:graphic>
          <a:graphicData uri="http://schemas.openxmlformats.org/presentationml/2006/ole">
            <mc:AlternateContent xmlns:mc="http://schemas.openxmlformats.org/markup-compatibility/2006">
              <mc:Choice xmlns:v="urn:schemas-microsoft-com:vml" Requires="v">
                <p:oleObj spid="_x0000_s149918" name="Visio" r:id="rId3" imgW="1393850" imgH="1853794" progId="Visio.Drawing.6">
                  <p:embed/>
                </p:oleObj>
              </mc:Choice>
              <mc:Fallback>
                <p:oleObj name="Visio" r:id="rId3" imgW="1393850" imgH="1853794" progId="Visio.Drawing.6">
                  <p:embed/>
                  <p:pic>
                    <p:nvPicPr>
                      <p:cNvPr id="29701"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864747"/>
                        <a:ext cx="3888432" cy="5172261"/>
                      </a:xfrm>
                      <a:prstGeom prst="rect">
                        <a:avLst/>
                      </a:prstGeom>
                      <a:noFill/>
                      <a:ln>
                        <a:noFill/>
                      </a:ln>
                      <a:effectLst/>
                      <a:extLst/>
                    </p:spPr>
                  </p:pic>
                </p:oleObj>
              </mc:Fallback>
            </mc:AlternateContent>
          </a:graphicData>
        </a:graphic>
      </p:graphicFrame>
      <p:graphicFrame>
        <p:nvGraphicFramePr>
          <p:cNvPr id="10" name="Object 8">
            <a:extLst>
              <a:ext uri="{FF2B5EF4-FFF2-40B4-BE49-F238E27FC236}">
                <a16:creationId xmlns:a16="http://schemas.microsoft.com/office/drawing/2014/main" id="{3A1E9B29-E008-4C2B-8C37-0BF539D11BFA}"/>
              </a:ext>
            </a:extLst>
          </p:cNvPr>
          <p:cNvGraphicFramePr>
            <a:graphicFrameLocks noChangeAspect="1"/>
          </p:cNvGraphicFramePr>
          <p:nvPr>
            <p:extLst>
              <p:ext uri="{D42A27DB-BD31-4B8C-83A1-F6EECF244321}">
                <p14:modId xmlns:p14="http://schemas.microsoft.com/office/powerpoint/2010/main" val="1693591443"/>
              </p:ext>
            </p:extLst>
          </p:nvPr>
        </p:nvGraphicFramePr>
        <p:xfrm>
          <a:off x="445815" y="929935"/>
          <a:ext cx="2016224" cy="660407"/>
        </p:xfrm>
        <a:graphic>
          <a:graphicData uri="http://schemas.openxmlformats.org/presentationml/2006/ole">
            <mc:AlternateContent xmlns:mc="http://schemas.openxmlformats.org/markup-compatibility/2006">
              <mc:Choice xmlns:v="urn:schemas-microsoft-com:vml" Requires="v">
                <p:oleObj spid="_x0000_s149919" name="Equation" r:id="rId5" imgW="1358310" imgH="444307" progId="Equation.DSMT4">
                  <p:embed/>
                </p:oleObj>
              </mc:Choice>
              <mc:Fallback>
                <p:oleObj name="Equation" r:id="rId5" imgW="1358310" imgH="444307" progId="Equation.DSMT4">
                  <p:embed/>
                  <p:pic>
                    <p:nvPicPr>
                      <p:cNvPr id="2970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815" y="929935"/>
                        <a:ext cx="2016224" cy="660407"/>
                      </a:xfrm>
                      <a:prstGeom prst="rect">
                        <a:avLst/>
                      </a:prstGeom>
                      <a:solidFill>
                        <a:srgbClr val="66FF66"/>
                      </a:solidFill>
                      <a:ln>
                        <a:noFill/>
                      </a:ln>
                      <a:effectLst/>
                      <a:extLst/>
                    </p:spPr>
                  </p:pic>
                </p:oleObj>
              </mc:Fallback>
            </mc:AlternateContent>
          </a:graphicData>
        </a:graphic>
      </p:graphicFrame>
    </p:spTree>
    <p:extLst>
      <p:ext uri="{BB962C8B-B14F-4D97-AF65-F5344CB8AC3E}">
        <p14:creationId xmlns:p14="http://schemas.microsoft.com/office/powerpoint/2010/main" val="345689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Rectangle 4"/>
          <p:cNvSpPr>
            <a:spLocks noChangeArrowheads="1"/>
          </p:cNvSpPr>
          <p:nvPr/>
        </p:nvSpPr>
        <p:spPr bwMode="auto">
          <a:xfrm>
            <a:off x="323528" y="1286327"/>
            <a:ext cx="5620072" cy="4447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en-US" altLang="en-US" sz="2000" b="0" dirty="0"/>
              <a:t>       </a:t>
            </a:r>
            <a:r>
              <a:rPr lang="en-US" altLang="en-US" sz="2000" b="0" dirty="0">
                <a:latin typeface="Comic Sans MS" panose="030F0702030302020204" pitchFamily="66" charset="0"/>
              </a:rPr>
              <a:t> </a:t>
            </a:r>
            <a:r>
              <a:rPr lang="en-US" altLang="en-US" sz="2000" b="0" dirty="0">
                <a:solidFill>
                  <a:srgbClr val="0000FF"/>
                </a:solidFill>
                <a:latin typeface="Comic Sans MS" panose="030F0702030302020204" pitchFamily="66" charset="0"/>
              </a:rPr>
              <a:t>Shockley</a:t>
            </a:r>
            <a:r>
              <a:rPr lang="en-US" altLang="en-US" sz="2000" b="0" dirty="0">
                <a:latin typeface="Comic Sans MS" panose="030F0702030302020204" pitchFamily="66" charset="0"/>
              </a:rPr>
              <a:t> was furious and took their work and invented the </a:t>
            </a:r>
            <a:r>
              <a:rPr lang="en-US" altLang="en-US" sz="2000" b="1" dirty="0">
                <a:latin typeface="Comic Sans MS" panose="030F0702030302020204" pitchFamily="66" charset="0"/>
              </a:rPr>
              <a:t>junction transistor </a:t>
            </a:r>
            <a:r>
              <a:rPr lang="en-US" altLang="en-US" sz="2000" b="0" dirty="0">
                <a:latin typeface="Comic Sans MS" panose="030F0702030302020204" pitchFamily="66" charset="0"/>
              </a:rPr>
              <a:t>and submitted a patent for it 9 days later. </a:t>
            </a:r>
          </a:p>
          <a:p>
            <a:pPr algn="just"/>
            <a:r>
              <a:rPr lang="en-US" altLang="en-US" sz="2000" b="0" dirty="0">
                <a:latin typeface="Comic Sans MS" panose="030F0702030302020204" pitchFamily="66" charset="0"/>
              </a:rPr>
              <a:t>The three shared a </a:t>
            </a:r>
            <a:r>
              <a:rPr lang="en-US" altLang="en-US" sz="2400" b="1" dirty="0">
                <a:latin typeface="Comic Sans MS" panose="030F0702030302020204" pitchFamily="66" charset="0"/>
              </a:rPr>
              <a:t>Nobel Prize in 1955</a:t>
            </a:r>
            <a:r>
              <a:rPr lang="en-US" altLang="en-US" sz="2000" b="0" dirty="0">
                <a:latin typeface="Comic Sans MS" panose="030F0702030302020204" pitchFamily="66" charset="0"/>
              </a:rPr>
              <a:t>. </a:t>
            </a:r>
            <a:r>
              <a:rPr lang="en-US" altLang="en-US" sz="2000" b="0" dirty="0">
                <a:solidFill>
                  <a:srgbClr val="0000FF"/>
                </a:solidFill>
                <a:latin typeface="Comic Sans MS" panose="030F0702030302020204" pitchFamily="66" charset="0"/>
              </a:rPr>
              <a:t>Bardeen</a:t>
            </a:r>
            <a:r>
              <a:rPr lang="en-US" altLang="en-US" sz="2000" b="0" dirty="0">
                <a:latin typeface="Comic Sans MS" panose="030F0702030302020204" pitchFamily="66" charset="0"/>
              </a:rPr>
              <a:t> and </a:t>
            </a:r>
            <a:r>
              <a:rPr lang="en-US" altLang="en-US" sz="2000" b="0" dirty="0">
                <a:solidFill>
                  <a:srgbClr val="0000FF"/>
                </a:solidFill>
                <a:latin typeface="Comic Sans MS" panose="030F0702030302020204" pitchFamily="66" charset="0"/>
              </a:rPr>
              <a:t>Brattain</a:t>
            </a:r>
            <a:r>
              <a:rPr lang="en-US" altLang="en-US" sz="2000" b="0" dirty="0">
                <a:latin typeface="Comic Sans MS" panose="030F0702030302020204" pitchFamily="66" charset="0"/>
              </a:rPr>
              <a:t> continued in research (and Bardeen later won another Nobel). </a:t>
            </a:r>
          </a:p>
          <a:p>
            <a:pPr algn="just"/>
            <a:endParaRPr lang="en-US" altLang="en-US" sz="1000" b="0" dirty="0">
              <a:latin typeface="Comic Sans MS" panose="030F0702030302020204" pitchFamily="66" charset="0"/>
            </a:endParaRPr>
          </a:p>
          <a:p>
            <a:pPr algn="just"/>
            <a:r>
              <a:rPr lang="en-US" altLang="en-US" sz="2000" b="0" dirty="0">
                <a:latin typeface="Comic Sans MS" panose="030F0702030302020204" pitchFamily="66" charset="0"/>
              </a:rPr>
              <a:t>      Shockley quit to start a semiconductor company in Palo Alto. It folded, but its staff went on to invent the integrated circuit (the "chip") and to found </a:t>
            </a:r>
            <a:r>
              <a:rPr lang="en-US" altLang="en-US" sz="2000" b="1" dirty="0">
                <a:solidFill>
                  <a:srgbClr val="0000FF"/>
                </a:solidFill>
                <a:latin typeface="Comic Sans MS" panose="030F0702030302020204" pitchFamily="66" charset="0"/>
              </a:rPr>
              <a:t>Intel Corporation</a:t>
            </a:r>
            <a:r>
              <a:rPr lang="en-US" altLang="en-US" sz="2000" b="1" dirty="0">
                <a:latin typeface="Comic Sans MS" panose="030F0702030302020204" pitchFamily="66" charset="0"/>
              </a:rPr>
              <a:t>. </a:t>
            </a:r>
          </a:p>
          <a:p>
            <a:pPr algn="just"/>
            <a:endParaRPr lang="en-US" altLang="en-US" sz="900" b="0" dirty="0">
              <a:latin typeface="Comic Sans MS" panose="030F0702030302020204" pitchFamily="66" charset="0"/>
            </a:endParaRPr>
          </a:p>
          <a:p>
            <a:pPr algn="just"/>
            <a:r>
              <a:rPr lang="en-US" altLang="en-US" sz="2000" b="0" dirty="0">
                <a:latin typeface="Comic Sans MS" panose="030F0702030302020204" pitchFamily="66" charset="0"/>
              </a:rPr>
              <a:t>By 1960, all important computers used transistors for logic, and ferrite cores for memory.</a:t>
            </a:r>
          </a:p>
        </p:txBody>
      </p:sp>
      <p:sp>
        <p:nvSpPr>
          <p:cNvPr id="129029" name="Rectangle 5"/>
          <p:cNvSpPr>
            <a:spLocks noChangeArrowheads="1"/>
          </p:cNvSpPr>
          <p:nvPr/>
        </p:nvSpPr>
        <p:spPr bwMode="auto">
          <a:xfrm>
            <a:off x="152400" y="287338"/>
            <a:ext cx="38703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rgbClr val="FF0000"/>
                </a:solidFill>
                <a:latin typeface="Comic Sans MS" panose="030F0702030302020204" pitchFamily="66" charset="0"/>
              </a:rPr>
              <a:t>Interesting story…</a:t>
            </a:r>
          </a:p>
        </p:txBody>
      </p:sp>
      <p:graphicFrame>
        <p:nvGraphicFramePr>
          <p:cNvPr id="129030" name="Object 6"/>
          <p:cNvGraphicFramePr>
            <a:graphicFrameLocks noChangeAspect="1"/>
          </p:cNvGraphicFramePr>
          <p:nvPr>
            <p:extLst>
              <p:ext uri="{D42A27DB-BD31-4B8C-83A1-F6EECF244321}">
                <p14:modId xmlns:p14="http://schemas.microsoft.com/office/powerpoint/2010/main" val="2284809513"/>
              </p:ext>
            </p:extLst>
          </p:nvPr>
        </p:nvGraphicFramePr>
        <p:xfrm>
          <a:off x="6228184" y="1700808"/>
          <a:ext cx="2565164" cy="3120752"/>
        </p:xfrm>
        <a:graphic>
          <a:graphicData uri="http://schemas.openxmlformats.org/presentationml/2006/ole">
            <mc:AlternateContent xmlns:mc="http://schemas.openxmlformats.org/markup-compatibility/2006">
              <mc:Choice xmlns:v="urn:schemas-microsoft-com:vml" Requires="v">
                <p:oleObj spid="_x0000_s59988" name="PhotoSuite Image" r:id="rId4" imgW="1095480" imgH="1333440" progId="PhotoSuite Image">
                  <p:embed/>
                </p:oleObj>
              </mc:Choice>
              <mc:Fallback>
                <p:oleObj name="PhotoSuite Image" r:id="rId4" imgW="1095480" imgH="1333440" progId="PhotoSuite Imag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8184" y="1700808"/>
                        <a:ext cx="2565164" cy="312075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18885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0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marL="2060575" indent="-2060575" algn="l" eaLnBrk="1" hangingPunct="1"/>
            <a:r>
              <a:rPr lang="en-US" altLang="en-US" dirty="0">
                <a:effectLst>
                  <a:outerShdw blurRad="38100" dist="38100" dir="2700000" algn="tl">
                    <a:srgbClr val="000000">
                      <a:alpha val="43137"/>
                    </a:srgbClr>
                  </a:outerShdw>
                </a:effectLst>
              </a:rPr>
              <a:t>Emitter-bias characteristics.</a:t>
            </a:r>
            <a:endParaRPr lang="th-TH" altLang="en-US" dirty="0">
              <a:effectLst>
                <a:outerShdw blurRad="38100" dist="38100" dir="2700000" algn="tl">
                  <a:srgbClr val="000000">
                    <a:alpha val="43137"/>
                  </a:srgbClr>
                </a:outerShdw>
              </a:effectLst>
            </a:endParaRPr>
          </a:p>
        </p:txBody>
      </p:sp>
      <p:graphicFrame>
        <p:nvGraphicFramePr>
          <p:cNvPr id="32772" name="Object 3"/>
          <p:cNvGraphicFramePr>
            <a:graphicFrameLocks noChangeAspect="1"/>
          </p:cNvGraphicFramePr>
          <p:nvPr>
            <p:extLst>
              <p:ext uri="{D42A27DB-BD31-4B8C-83A1-F6EECF244321}">
                <p14:modId xmlns:p14="http://schemas.microsoft.com/office/powerpoint/2010/main" val="1812603023"/>
              </p:ext>
            </p:extLst>
          </p:nvPr>
        </p:nvGraphicFramePr>
        <p:xfrm>
          <a:off x="273943" y="836712"/>
          <a:ext cx="4010025" cy="5334000"/>
        </p:xfrm>
        <a:graphic>
          <a:graphicData uri="http://schemas.openxmlformats.org/presentationml/2006/ole">
            <mc:AlternateContent xmlns:mc="http://schemas.openxmlformats.org/markup-compatibility/2006">
              <mc:Choice xmlns:v="urn:schemas-microsoft-com:vml" Requires="v">
                <p:oleObj spid="_x0000_s91683" name="Visio" r:id="rId3" imgW="1393850" imgH="1853794" progId="Visio.Drawing.6">
                  <p:embed/>
                </p:oleObj>
              </mc:Choice>
              <mc:Fallback>
                <p:oleObj name="Visio" r:id="rId3" imgW="1393850" imgH="1853794"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943" y="836712"/>
                        <a:ext cx="4010025"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3" name="Text Box 4"/>
          <p:cNvSpPr txBox="1">
            <a:spLocks noChangeArrowheads="1"/>
          </p:cNvSpPr>
          <p:nvPr/>
        </p:nvSpPr>
        <p:spPr bwMode="auto">
          <a:xfrm>
            <a:off x="4572000" y="1065312"/>
            <a:ext cx="4343400" cy="1323439"/>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b="1">
                <a:solidFill>
                  <a:srgbClr val="000000"/>
                </a:solidFill>
                <a:latin typeface="Comic Sans MS" panose="030F0702030302020204" pitchFamily="66" charset="0"/>
              </a:rPr>
              <a:t>Circuit recognition:</a:t>
            </a:r>
            <a:r>
              <a:rPr lang="en-US" altLang="en-US" sz="2000">
                <a:solidFill>
                  <a:srgbClr val="000000"/>
                </a:solidFill>
                <a:latin typeface="Comic Sans MS" panose="030F0702030302020204" pitchFamily="66" charset="0"/>
              </a:rPr>
              <a:t> A split (dual-polairty) power supply and the base resistor is connected to ground.</a:t>
            </a:r>
            <a:endParaRPr lang="th-TH" altLang="en-US" sz="2000">
              <a:solidFill>
                <a:srgbClr val="000000"/>
              </a:solidFill>
              <a:latin typeface="Comic Sans MS" panose="030F0702030302020204" pitchFamily="66" charset="0"/>
            </a:endParaRPr>
          </a:p>
        </p:txBody>
      </p:sp>
      <p:sp>
        <p:nvSpPr>
          <p:cNvPr id="32774" name="Text Box 5"/>
          <p:cNvSpPr txBox="1">
            <a:spLocks noChangeArrowheads="1"/>
          </p:cNvSpPr>
          <p:nvPr/>
        </p:nvSpPr>
        <p:spPr bwMode="auto">
          <a:xfrm>
            <a:off x="4572000" y="2600077"/>
            <a:ext cx="4343400" cy="2530475"/>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b="1" dirty="0">
                <a:solidFill>
                  <a:srgbClr val="000000"/>
                </a:solidFill>
                <a:latin typeface="Comic Sans MS" panose="030F0702030302020204" pitchFamily="66" charset="0"/>
              </a:rPr>
              <a:t>Advantage:</a:t>
            </a:r>
            <a:r>
              <a:rPr lang="en-US" altLang="en-US" sz="2000" dirty="0">
                <a:solidFill>
                  <a:srgbClr val="000000"/>
                </a:solidFill>
                <a:latin typeface="Comic Sans MS" panose="030F0702030302020204" pitchFamily="66" charset="0"/>
              </a:rPr>
              <a:t> The circuit Q-point values are stable against changes in </a:t>
            </a:r>
            <a:r>
              <a:rPr lang="en-US" altLang="en-US" sz="2000" i="1" dirty="0">
                <a:solidFill>
                  <a:srgbClr val="000000"/>
                </a:solidFill>
                <a:latin typeface="Comic Sans MS" panose="030F0702030302020204" pitchFamily="66" charset="0"/>
              </a:rPr>
              <a:t>h</a:t>
            </a:r>
            <a:r>
              <a:rPr lang="en-US" altLang="en-US" sz="2000" i="1" baseline="-25000" dirty="0">
                <a:solidFill>
                  <a:srgbClr val="000000"/>
                </a:solidFill>
                <a:latin typeface="Comic Sans MS" panose="030F0702030302020204" pitchFamily="66" charset="0"/>
              </a:rPr>
              <a:t>FE</a:t>
            </a:r>
            <a:r>
              <a:rPr lang="en-US" altLang="en-US" sz="2000" dirty="0">
                <a:solidFill>
                  <a:srgbClr val="000000"/>
                </a:solidFill>
                <a:latin typeface="Comic Sans MS" panose="030F0702030302020204" pitchFamily="66" charset="0"/>
              </a:rPr>
              <a:t>.</a:t>
            </a:r>
          </a:p>
          <a:p>
            <a:pPr>
              <a:spcBef>
                <a:spcPct val="50000"/>
              </a:spcBef>
              <a:buFontTx/>
              <a:buNone/>
            </a:pPr>
            <a:r>
              <a:rPr lang="en-US" altLang="en-US" sz="2000" b="1" dirty="0">
                <a:solidFill>
                  <a:srgbClr val="000000"/>
                </a:solidFill>
                <a:latin typeface="Comic Sans MS" panose="030F0702030302020204" pitchFamily="66" charset="0"/>
              </a:rPr>
              <a:t>Disadvantage:</a:t>
            </a:r>
            <a:r>
              <a:rPr lang="en-US" altLang="en-US" sz="2000" dirty="0">
                <a:solidFill>
                  <a:srgbClr val="000000"/>
                </a:solidFill>
                <a:latin typeface="Comic Sans MS" panose="030F0702030302020204" pitchFamily="66" charset="0"/>
              </a:rPr>
              <a:t> Requires the use of dual-polarity power supply.</a:t>
            </a:r>
          </a:p>
          <a:p>
            <a:pPr>
              <a:spcBef>
                <a:spcPct val="50000"/>
              </a:spcBef>
              <a:buFontTx/>
              <a:buNone/>
            </a:pPr>
            <a:r>
              <a:rPr lang="en-US" altLang="en-US" sz="2000" b="1" dirty="0">
                <a:solidFill>
                  <a:srgbClr val="000000"/>
                </a:solidFill>
                <a:latin typeface="Comic Sans MS" panose="030F0702030302020204" pitchFamily="66" charset="0"/>
              </a:rPr>
              <a:t>Applications:</a:t>
            </a:r>
            <a:r>
              <a:rPr lang="en-US" altLang="en-US" sz="2000" dirty="0">
                <a:solidFill>
                  <a:srgbClr val="000000"/>
                </a:solidFill>
                <a:latin typeface="Comic Sans MS" panose="030F0702030302020204" pitchFamily="66" charset="0"/>
              </a:rPr>
              <a:t> Used primarily to bias linear amplifiers.</a:t>
            </a:r>
            <a:endParaRPr lang="th-TH" altLang="en-US" sz="2000" dirty="0">
              <a:solidFill>
                <a:srgbClr val="000000"/>
              </a:solidFill>
              <a:latin typeface="Comic Sans MS" panose="030F0702030302020204" pitchFamily="66" charset="0"/>
            </a:endParaRPr>
          </a:p>
        </p:txBody>
      </p:sp>
    </p:spTree>
    <p:extLst>
      <p:ext uri="{BB962C8B-B14F-4D97-AF65-F5344CB8AC3E}">
        <p14:creationId xmlns:p14="http://schemas.microsoft.com/office/powerpoint/2010/main" val="2320115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algn="l" eaLnBrk="1" hangingPunct="1"/>
            <a:r>
              <a:rPr lang="tr-TR" altLang="en-US" dirty="0">
                <a:effectLst>
                  <a:outerShdw blurRad="38100" dist="38100" dir="2700000" algn="tl">
                    <a:srgbClr val="000000">
                      <a:alpha val="43137"/>
                    </a:srgbClr>
                  </a:outerShdw>
                </a:effectLst>
              </a:rPr>
              <a:t>4. </a:t>
            </a:r>
            <a:r>
              <a:rPr lang="en-US" altLang="en-US" dirty="0">
                <a:effectLst>
                  <a:outerShdw blurRad="38100" dist="38100" dir="2700000" algn="tl">
                    <a:srgbClr val="000000">
                      <a:alpha val="43137"/>
                    </a:srgbClr>
                  </a:outerShdw>
                </a:effectLst>
              </a:rPr>
              <a:t>Collector-feedback bias.</a:t>
            </a:r>
            <a:endParaRPr lang="th-TH" altLang="en-US" dirty="0">
              <a:effectLst>
                <a:outerShdw blurRad="38100" dist="38100" dir="2700000" algn="tl">
                  <a:srgbClr val="000000">
                    <a:alpha val="43137"/>
                  </a:srgbClr>
                </a:outerShdw>
              </a:effectLst>
            </a:endParaRPr>
          </a:p>
        </p:txBody>
      </p:sp>
      <p:graphicFrame>
        <p:nvGraphicFramePr>
          <p:cNvPr id="34820" name="Object 4"/>
          <p:cNvGraphicFramePr>
            <a:graphicFrameLocks noChangeAspect="1"/>
          </p:cNvGraphicFramePr>
          <p:nvPr>
            <p:extLst>
              <p:ext uri="{D42A27DB-BD31-4B8C-83A1-F6EECF244321}">
                <p14:modId xmlns:p14="http://schemas.microsoft.com/office/powerpoint/2010/main" val="1678468723"/>
              </p:ext>
            </p:extLst>
          </p:nvPr>
        </p:nvGraphicFramePr>
        <p:xfrm>
          <a:off x="323528" y="934121"/>
          <a:ext cx="4248472" cy="4143176"/>
        </p:xfrm>
        <a:graphic>
          <a:graphicData uri="http://schemas.openxmlformats.org/presentationml/2006/ole">
            <mc:AlternateContent xmlns:mc="http://schemas.openxmlformats.org/markup-compatibility/2006">
              <mc:Choice xmlns:v="urn:schemas-microsoft-com:vml" Requires="v">
                <p:oleObj spid="_x0000_s166567" name="Visio" r:id="rId3" imgW="1459382" imgH="1423111" progId="Visio.Drawing.6">
                  <p:embed/>
                </p:oleObj>
              </mc:Choice>
              <mc:Fallback>
                <p:oleObj name="Visio" r:id="rId3" imgW="1459382" imgH="1423111"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934121"/>
                        <a:ext cx="4248472" cy="4143176"/>
                      </a:xfrm>
                      <a:prstGeom prst="rect">
                        <a:avLst/>
                      </a:prstGeom>
                      <a:noFill/>
                      <a:ln>
                        <a:noFill/>
                      </a:ln>
                      <a:effectLst/>
                      <a:extLst/>
                    </p:spPr>
                  </p:pic>
                </p:oleObj>
              </mc:Fallback>
            </mc:AlternateContent>
          </a:graphicData>
        </a:graphic>
      </p:graphicFrame>
      <p:graphicFrame>
        <p:nvGraphicFramePr>
          <p:cNvPr id="34821" name="Object 5"/>
          <p:cNvGraphicFramePr>
            <a:graphicFrameLocks noChangeAspect="1"/>
          </p:cNvGraphicFramePr>
          <p:nvPr>
            <p:extLst>
              <p:ext uri="{D42A27DB-BD31-4B8C-83A1-F6EECF244321}">
                <p14:modId xmlns:p14="http://schemas.microsoft.com/office/powerpoint/2010/main" val="3100232095"/>
              </p:ext>
            </p:extLst>
          </p:nvPr>
        </p:nvGraphicFramePr>
        <p:xfrm>
          <a:off x="4854575" y="908720"/>
          <a:ext cx="3908425" cy="520700"/>
        </p:xfrm>
        <a:graphic>
          <a:graphicData uri="http://schemas.openxmlformats.org/presentationml/2006/ole">
            <mc:AlternateContent xmlns:mc="http://schemas.openxmlformats.org/markup-compatibility/2006">
              <mc:Choice xmlns:v="urn:schemas-microsoft-com:vml" Requires="v">
                <p:oleObj spid="_x0000_s166568" name="Equation" r:id="rId5" imgW="1905000" imgH="254000" progId="Equation.DSMT4">
                  <p:embed/>
                </p:oleObj>
              </mc:Choice>
              <mc:Fallback>
                <p:oleObj name="Equation" r:id="rId5" imgW="1905000" imgH="254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4575" y="908720"/>
                        <a:ext cx="3908425" cy="5207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2" name="Object 6"/>
          <p:cNvGraphicFramePr>
            <a:graphicFrameLocks noChangeAspect="1"/>
          </p:cNvGraphicFramePr>
          <p:nvPr>
            <p:extLst>
              <p:ext uri="{D42A27DB-BD31-4B8C-83A1-F6EECF244321}">
                <p14:modId xmlns:p14="http://schemas.microsoft.com/office/powerpoint/2010/main" val="3086496900"/>
              </p:ext>
            </p:extLst>
          </p:nvPr>
        </p:nvGraphicFramePr>
        <p:xfrm>
          <a:off x="4887913" y="1543720"/>
          <a:ext cx="2732087" cy="884238"/>
        </p:xfrm>
        <a:graphic>
          <a:graphicData uri="http://schemas.openxmlformats.org/presentationml/2006/ole">
            <mc:AlternateContent xmlns:mc="http://schemas.openxmlformats.org/markup-compatibility/2006">
              <mc:Choice xmlns:v="urn:schemas-microsoft-com:vml" Requires="v">
                <p:oleObj spid="_x0000_s166569" name="Equation" r:id="rId7" imgW="1333500" imgH="431800" progId="Equation.DSMT4">
                  <p:embed/>
                </p:oleObj>
              </mc:Choice>
              <mc:Fallback>
                <p:oleObj name="Equation" r:id="rId7" imgW="13335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7913" y="1543720"/>
                        <a:ext cx="2732087" cy="88423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3" name="Object 7"/>
          <p:cNvGraphicFramePr>
            <a:graphicFrameLocks noChangeAspect="1"/>
          </p:cNvGraphicFramePr>
          <p:nvPr>
            <p:extLst>
              <p:ext uri="{D42A27DB-BD31-4B8C-83A1-F6EECF244321}">
                <p14:modId xmlns:p14="http://schemas.microsoft.com/office/powerpoint/2010/main" val="1684131864"/>
              </p:ext>
            </p:extLst>
          </p:nvPr>
        </p:nvGraphicFramePr>
        <p:xfrm>
          <a:off x="4876800" y="2534320"/>
          <a:ext cx="1447800" cy="482600"/>
        </p:xfrm>
        <a:graphic>
          <a:graphicData uri="http://schemas.openxmlformats.org/presentationml/2006/ole">
            <mc:AlternateContent xmlns:mc="http://schemas.openxmlformats.org/markup-compatibility/2006">
              <mc:Choice xmlns:v="urn:schemas-microsoft-com:vml" Requires="v">
                <p:oleObj spid="_x0000_s166570" name="Equation" r:id="rId9" imgW="723586" imgH="241195" progId="Equation.DSMT4">
                  <p:embed/>
                </p:oleObj>
              </mc:Choice>
              <mc:Fallback>
                <p:oleObj name="Equation" r:id="rId9" imgW="723586" imgH="24119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6800" y="2534320"/>
                        <a:ext cx="1447800" cy="4826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4" name="Object 8"/>
          <p:cNvGraphicFramePr>
            <a:graphicFrameLocks noChangeAspect="1"/>
          </p:cNvGraphicFramePr>
          <p:nvPr>
            <p:extLst>
              <p:ext uri="{D42A27DB-BD31-4B8C-83A1-F6EECF244321}">
                <p14:modId xmlns:p14="http://schemas.microsoft.com/office/powerpoint/2010/main" val="290763697"/>
              </p:ext>
            </p:extLst>
          </p:nvPr>
        </p:nvGraphicFramePr>
        <p:xfrm>
          <a:off x="4876800" y="3143920"/>
          <a:ext cx="3352800" cy="1050925"/>
        </p:xfrm>
        <a:graphic>
          <a:graphicData uri="http://schemas.openxmlformats.org/presentationml/2006/ole">
            <mc:AlternateContent xmlns:mc="http://schemas.openxmlformats.org/markup-compatibility/2006">
              <mc:Choice xmlns:v="urn:schemas-microsoft-com:vml" Requires="v">
                <p:oleObj spid="_x0000_s166571" name="Equation" r:id="rId11" imgW="1625600" imgH="508000" progId="Equation.DSMT4">
                  <p:embed/>
                </p:oleObj>
              </mc:Choice>
              <mc:Fallback>
                <p:oleObj name="Equation" r:id="rId11" imgW="1625600" imgH="5080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76800" y="3143920"/>
                        <a:ext cx="3352800" cy="10509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8344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Text Box 4"/>
          <p:cNvSpPr txBox="1">
            <a:spLocks noChangeArrowheads="1"/>
          </p:cNvSpPr>
          <p:nvPr/>
        </p:nvSpPr>
        <p:spPr bwMode="auto">
          <a:xfrm>
            <a:off x="3514725" y="855662"/>
            <a:ext cx="5181600" cy="7016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dirty="0">
                <a:solidFill>
                  <a:srgbClr val="000000"/>
                </a:solidFill>
                <a:latin typeface="Comic Sans MS" panose="030F0702030302020204" pitchFamily="66" charset="0"/>
              </a:rPr>
              <a:t>Determine the values of </a:t>
            </a: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CQ</a:t>
            </a:r>
            <a:r>
              <a:rPr lang="en-US" altLang="en-US" sz="2000" dirty="0">
                <a:solidFill>
                  <a:srgbClr val="000000"/>
                </a:solidFill>
                <a:latin typeface="Comic Sans MS" panose="030F0702030302020204" pitchFamily="66" charset="0"/>
              </a:rPr>
              <a:t> and </a:t>
            </a:r>
            <a:r>
              <a:rPr lang="en-US" altLang="en-US" sz="2000" i="1" dirty="0">
                <a:solidFill>
                  <a:srgbClr val="000000"/>
                </a:solidFill>
                <a:latin typeface="Comic Sans MS" panose="030F0702030302020204" pitchFamily="66" charset="0"/>
              </a:rPr>
              <a:t>V</a:t>
            </a:r>
            <a:r>
              <a:rPr lang="en-US" altLang="en-US" sz="2000" i="1" baseline="-25000" dirty="0">
                <a:solidFill>
                  <a:srgbClr val="000000"/>
                </a:solidFill>
                <a:latin typeface="Comic Sans MS" panose="030F0702030302020204" pitchFamily="66" charset="0"/>
              </a:rPr>
              <a:t>CEQ</a:t>
            </a:r>
            <a:r>
              <a:rPr lang="en-US" altLang="en-US" sz="2000" dirty="0">
                <a:solidFill>
                  <a:srgbClr val="000000"/>
                </a:solidFill>
                <a:latin typeface="Comic Sans MS" panose="030F0702030302020204" pitchFamily="66" charset="0"/>
              </a:rPr>
              <a:t> for the amplifier shown in Fig.</a:t>
            </a:r>
            <a:endParaRPr lang="th-TH" altLang="en-US" sz="2000" dirty="0">
              <a:solidFill>
                <a:srgbClr val="000000"/>
              </a:solidFill>
              <a:latin typeface="Comic Sans MS" panose="030F0702030302020204" pitchFamily="66" charset="0"/>
            </a:endParaRPr>
          </a:p>
        </p:txBody>
      </p:sp>
      <p:graphicFrame>
        <p:nvGraphicFramePr>
          <p:cNvPr id="35845" name="Object 5"/>
          <p:cNvGraphicFramePr>
            <a:graphicFrameLocks noChangeAspect="1"/>
          </p:cNvGraphicFramePr>
          <p:nvPr>
            <p:extLst>
              <p:ext uri="{D42A27DB-BD31-4B8C-83A1-F6EECF244321}">
                <p14:modId xmlns:p14="http://schemas.microsoft.com/office/powerpoint/2010/main" val="2325731692"/>
              </p:ext>
            </p:extLst>
          </p:nvPr>
        </p:nvGraphicFramePr>
        <p:xfrm>
          <a:off x="304800" y="1600200"/>
          <a:ext cx="3371850" cy="4648200"/>
        </p:xfrm>
        <a:graphic>
          <a:graphicData uri="http://schemas.openxmlformats.org/presentationml/2006/ole">
            <mc:AlternateContent xmlns:mc="http://schemas.openxmlformats.org/markup-compatibility/2006">
              <mc:Choice xmlns:v="urn:schemas-microsoft-com:vml" Requires="v">
                <p:oleObj spid="_x0000_s254086" name="Visio" r:id="rId3" imgW="1032053" imgH="1423111" progId="Visio.Drawing.6">
                  <p:embed/>
                </p:oleObj>
              </mc:Choice>
              <mc:Fallback>
                <p:oleObj name="Visio" r:id="rId3" imgW="1032053" imgH="1423111"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600200"/>
                        <a:ext cx="337185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6" name="Object 6"/>
          <p:cNvGraphicFramePr>
            <a:graphicFrameLocks noChangeAspect="1"/>
          </p:cNvGraphicFramePr>
          <p:nvPr>
            <p:extLst>
              <p:ext uri="{D42A27DB-BD31-4B8C-83A1-F6EECF244321}">
                <p14:modId xmlns:p14="http://schemas.microsoft.com/office/powerpoint/2010/main" val="2483474593"/>
              </p:ext>
            </p:extLst>
          </p:nvPr>
        </p:nvGraphicFramePr>
        <p:xfrm>
          <a:off x="3851275" y="1727200"/>
          <a:ext cx="4703763" cy="1774825"/>
        </p:xfrm>
        <a:graphic>
          <a:graphicData uri="http://schemas.openxmlformats.org/presentationml/2006/ole">
            <mc:AlternateContent xmlns:mc="http://schemas.openxmlformats.org/markup-compatibility/2006">
              <mc:Choice xmlns:v="urn:schemas-microsoft-com:vml" Requires="v">
                <p:oleObj spid="_x0000_s254087" name="Equation" r:id="rId5" imgW="2286000" imgH="863600" progId="Equation.DSMT4">
                  <p:embed/>
                </p:oleObj>
              </mc:Choice>
              <mc:Fallback>
                <p:oleObj name="Equation" r:id="rId5" imgW="2286000" imgH="863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1727200"/>
                        <a:ext cx="4703763" cy="17748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7" name="Object 7"/>
          <p:cNvGraphicFramePr>
            <a:graphicFrameLocks noChangeAspect="1"/>
          </p:cNvGraphicFramePr>
          <p:nvPr>
            <p:extLst>
              <p:ext uri="{D42A27DB-BD31-4B8C-83A1-F6EECF244321}">
                <p14:modId xmlns:p14="http://schemas.microsoft.com/office/powerpoint/2010/main" val="2642311227"/>
              </p:ext>
            </p:extLst>
          </p:nvPr>
        </p:nvGraphicFramePr>
        <p:xfrm>
          <a:off x="3851920" y="3587749"/>
          <a:ext cx="3581400" cy="882650"/>
        </p:xfrm>
        <a:graphic>
          <a:graphicData uri="http://schemas.openxmlformats.org/presentationml/2006/ole">
            <mc:AlternateContent xmlns:mc="http://schemas.openxmlformats.org/markup-compatibility/2006">
              <mc:Choice xmlns:v="urn:schemas-microsoft-com:vml" Requires="v">
                <p:oleObj spid="_x0000_s254088" name="Equation" r:id="rId7" imgW="1752600" imgH="431800" progId="Equation.DSMT4">
                  <p:embed/>
                </p:oleObj>
              </mc:Choice>
              <mc:Fallback>
                <p:oleObj name="Equation" r:id="rId7" imgW="17526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1920" y="3587749"/>
                        <a:ext cx="3581400" cy="88265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8" name="Object 8"/>
          <p:cNvGraphicFramePr>
            <a:graphicFrameLocks noChangeAspect="1"/>
          </p:cNvGraphicFramePr>
          <p:nvPr>
            <p:extLst>
              <p:ext uri="{D42A27DB-BD31-4B8C-83A1-F6EECF244321}">
                <p14:modId xmlns:p14="http://schemas.microsoft.com/office/powerpoint/2010/main" val="1796205935"/>
              </p:ext>
            </p:extLst>
          </p:nvPr>
        </p:nvGraphicFramePr>
        <p:xfrm>
          <a:off x="3851920" y="4571999"/>
          <a:ext cx="4495800" cy="1352550"/>
        </p:xfrm>
        <a:graphic>
          <a:graphicData uri="http://schemas.openxmlformats.org/presentationml/2006/ole">
            <mc:AlternateContent xmlns:mc="http://schemas.openxmlformats.org/markup-compatibility/2006">
              <mc:Choice xmlns:v="urn:schemas-microsoft-com:vml" Requires="v">
                <p:oleObj spid="_x0000_s254089" name="Equation" r:id="rId9" imgW="2197100" imgH="660400" progId="Equation.DSMT4">
                  <p:embed/>
                </p:oleObj>
              </mc:Choice>
              <mc:Fallback>
                <p:oleObj name="Equation" r:id="rId9" imgW="2197100" imgH="6604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1920" y="4571999"/>
                        <a:ext cx="4495800" cy="135255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2"/>
          <p:cNvSpPr>
            <a:spLocks noGrp="1" noChangeArrowheads="1"/>
          </p:cNvSpPr>
          <p:nvPr>
            <p:ph type="title"/>
          </p:nvPr>
        </p:nvSpPr>
        <p:spPr>
          <a:xfrm>
            <a:off x="457200" y="274638"/>
            <a:ext cx="8229600" cy="411162"/>
          </a:xfrm>
        </p:spPr>
        <p:txBody>
          <a:bodyPr/>
          <a:lstStyle/>
          <a:p>
            <a:pPr algn="l" eaLnBrk="1" hangingPunct="1"/>
            <a:r>
              <a:rPr lang="en-US" altLang="en-US" dirty="0">
                <a:effectLst>
                  <a:outerShdw blurRad="38100" dist="38100" dir="2700000" algn="tl">
                    <a:srgbClr val="000000">
                      <a:alpha val="43137"/>
                    </a:srgbClr>
                  </a:outerShdw>
                </a:effectLst>
              </a:rPr>
              <a:t>Example</a:t>
            </a:r>
            <a:endParaRPr lang="th-TH"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249838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445815" y="260696"/>
            <a:ext cx="8229600" cy="432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l" eaLnBrk="1" hangingPunct="1"/>
            <a:r>
              <a:rPr lang="en-US" altLang="en-US" dirty="0">
                <a:solidFill>
                  <a:schemeClr val="tx1"/>
                </a:solidFill>
                <a:effectLst>
                  <a:outerShdw blurRad="38100" dist="38100" dir="2700000" algn="tl">
                    <a:srgbClr val="000000">
                      <a:alpha val="43137"/>
                    </a:srgbClr>
                  </a:outerShdw>
                </a:effectLst>
              </a:rPr>
              <a:t>Circuit Stability of</a:t>
            </a:r>
            <a:r>
              <a:rPr lang="tr-TR" altLang="en-US" dirty="0">
                <a:solidFill>
                  <a:schemeClr val="tx1"/>
                </a:solidFill>
                <a:effectLst>
                  <a:outerShdw blurRad="38100" dist="38100" dir="2700000" algn="tl">
                    <a:srgbClr val="000000">
                      <a:alpha val="43137"/>
                    </a:srgbClr>
                  </a:outerShdw>
                </a:effectLst>
              </a:rPr>
              <a:t> </a:t>
            </a:r>
            <a:r>
              <a:rPr lang="en-US" altLang="en-US" dirty="0">
                <a:solidFill>
                  <a:schemeClr val="tx1"/>
                </a:solidFill>
                <a:effectLst>
                  <a:outerShdw blurRad="38100" dist="38100" dir="2700000" algn="tl">
                    <a:srgbClr val="000000">
                      <a:alpha val="43137"/>
                    </a:srgbClr>
                  </a:outerShdw>
                </a:effectLst>
              </a:rPr>
              <a:t>Collector-Feedback Bias</a:t>
            </a:r>
            <a:endParaRPr lang="th-TH" altLang="en-US" dirty="0">
              <a:solidFill>
                <a:schemeClr val="tx1"/>
              </a:solidFill>
              <a:effectLst>
                <a:outerShdw blurRad="38100" dist="38100" dir="2700000" algn="tl">
                  <a:srgbClr val="000000">
                    <a:alpha val="43137"/>
                  </a:srgbClr>
                </a:outerShdw>
              </a:effectLst>
            </a:endParaRPr>
          </a:p>
        </p:txBody>
      </p:sp>
      <p:graphicFrame>
        <p:nvGraphicFramePr>
          <p:cNvPr id="36868" name="Object 4"/>
          <p:cNvGraphicFramePr>
            <a:graphicFrameLocks noChangeAspect="1"/>
          </p:cNvGraphicFramePr>
          <p:nvPr>
            <p:extLst>
              <p:ext uri="{D42A27DB-BD31-4B8C-83A1-F6EECF244321}">
                <p14:modId xmlns:p14="http://schemas.microsoft.com/office/powerpoint/2010/main" val="417568456"/>
              </p:ext>
            </p:extLst>
          </p:nvPr>
        </p:nvGraphicFramePr>
        <p:xfrm>
          <a:off x="228600" y="1030957"/>
          <a:ext cx="4191000" cy="4086225"/>
        </p:xfrm>
        <a:graphic>
          <a:graphicData uri="http://schemas.openxmlformats.org/presentationml/2006/ole">
            <mc:AlternateContent xmlns:mc="http://schemas.openxmlformats.org/markup-compatibility/2006">
              <mc:Choice xmlns:v="urn:schemas-microsoft-com:vml" Requires="v">
                <p:oleObj spid="_x0000_s95954" name="Visio" r:id="rId3" imgW="1459382" imgH="1423111" progId="Visio.Drawing.6">
                  <p:embed/>
                </p:oleObj>
              </mc:Choice>
              <mc:Fallback>
                <p:oleObj name="Visio" r:id="rId3" imgW="1459382" imgH="1423111"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030957"/>
                        <a:ext cx="4191000"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69" name="Text Box 5"/>
          <p:cNvSpPr txBox="1">
            <a:spLocks noChangeArrowheads="1"/>
          </p:cNvSpPr>
          <p:nvPr/>
        </p:nvSpPr>
        <p:spPr bwMode="auto">
          <a:xfrm>
            <a:off x="4572000" y="908720"/>
            <a:ext cx="4114800" cy="48164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ctr">
              <a:spcBef>
                <a:spcPct val="50000"/>
              </a:spcBef>
              <a:buFontTx/>
              <a:buNone/>
            </a:pPr>
            <a:r>
              <a:rPr lang="en-US" altLang="en-US" sz="2000" i="1" dirty="0">
                <a:solidFill>
                  <a:srgbClr val="000000"/>
                </a:solidFill>
                <a:latin typeface="Comic Sans MS" panose="030F0702030302020204" pitchFamily="66" charset="0"/>
              </a:rPr>
              <a:t>h</a:t>
            </a:r>
            <a:r>
              <a:rPr lang="en-US" altLang="en-US" sz="2000" i="1" baseline="-25000" dirty="0">
                <a:solidFill>
                  <a:srgbClr val="000000"/>
                </a:solidFill>
                <a:latin typeface="Comic Sans MS" panose="030F0702030302020204" pitchFamily="66" charset="0"/>
              </a:rPr>
              <a:t>FE</a:t>
            </a:r>
            <a:r>
              <a:rPr lang="en-US" altLang="en-US" sz="2000" dirty="0">
                <a:solidFill>
                  <a:srgbClr val="000000"/>
                </a:solidFill>
                <a:latin typeface="Comic Sans MS" panose="030F0702030302020204" pitchFamily="66" charset="0"/>
              </a:rPr>
              <a:t> increases</a:t>
            </a:r>
          </a:p>
          <a:p>
            <a:pPr algn="ctr">
              <a:spcBef>
                <a:spcPct val="50000"/>
              </a:spcBef>
              <a:buFontTx/>
              <a:buNone/>
            </a:pPr>
            <a:endParaRPr lang="en-US" altLang="en-US" sz="2000" dirty="0">
              <a:solidFill>
                <a:srgbClr val="000000"/>
              </a:solidFill>
              <a:latin typeface="Comic Sans MS" panose="030F0702030302020204" pitchFamily="66" charset="0"/>
            </a:endParaRPr>
          </a:p>
          <a:p>
            <a:pPr algn="ctr">
              <a:spcBef>
                <a:spcPct val="50000"/>
              </a:spcBef>
              <a:buFontTx/>
              <a:buNone/>
            </a:pP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C</a:t>
            </a:r>
            <a:r>
              <a:rPr lang="en-US" altLang="en-US" sz="2000" dirty="0">
                <a:solidFill>
                  <a:srgbClr val="000000"/>
                </a:solidFill>
                <a:latin typeface="Comic Sans MS" panose="030F0702030302020204" pitchFamily="66" charset="0"/>
              </a:rPr>
              <a:t> increases (if </a:t>
            </a: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B</a:t>
            </a:r>
            <a:r>
              <a:rPr lang="en-US" altLang="en-US" sz="2000" dirty="0">
                <a:solidFill>
                  <a:srgbClr val="000000"/>
                </a:solidFill>
                <a:latin typeface="Comic Sans MS" panose="030F0702030302020204" pitchFamily="66" charset="0"/>
              </a:rPr>
              <a:t> is the same) </a:t>
            </a:r>
          </a:p>
          <a:p>
            <a:pPr algn="ctr">
              <a:spcBef>
                <a:spcPct val="50000"/>
              </a:spcBef>
              <a:buFontTx/>
              <a:buNone/>
            </a:pPr>
            <a:endParaRPr lang="en-US" altLang="en-US" sz="2000" dirty="0">
              <a:solidFill>
                <a:srgbClr val="000000"/>
              </a:solidFill>
              <a:latin typeface="Comic Sans MS" panose="030F0702030302020204" pitchFamily="66" charset="0"/>
            </a:endParaRPr>
          </a:p>
          <a:p>
            <a:pPr algn="ctr">
              <a:spcBef>
                <a:spcPct val="50000"/>
              </a:spcBef>
              <a:buFontTx/>
              <a:buNone/>
            </a:pPr>
            <a:r>
              <a:rPr lang="en-US" altLang="en-US" sz="2000" i="1" dirty="0">
                <a:solidFill>
                  <a:srgbClr val="000000"/>
                </a:solidFill>
                <a:latin typeface="Comic Sans MS" panose="030F0702030302020204" pitchFamily="66" charset="0"/>
              </a:rPr>
              <a:t>V</a:t>
            </a:r>
            <a:r>
              <a:rPr lang="en-US" altLang="en-US" sz="2000" i="1" baseline="-25000" dirty="0">
                <a:solidFill>
                  <a:srgbClr val="000000"/>
                </a:solidFill>
                <a:latin typeface="Comic Sans MS" panose="030F0702030302020204" pitchFamily="66" charset="0"/>
              </a:rPr>
              <a:t>CE</a:t>
            </a:r>
            <a:r>
              <a:rPr lang="en-US" altLang="en-US" sz="2000" dirty="0">
                <a:solidFill>
                  <a:srgbClr val="000000"/>
                </a:solidFill>
                <a:latin typeface="Comic Sans MS" panose="030F0702030302020204" pitchFamily="66" charset="0"/>
              </a:rPr>
              <a:t> decreases</a:t>
            </a:r>
          </a:p>
          <a:p>
            <a:pPr algn="ctr">
              <a:spcBef>
                <a:spcPct val="50000"/>
              </a:spcBef>
              <a:buFontTx/>
              <a:buNone/>
            </a:pPr>
            <a:endParaRPr lang="en-US" altLang="en-US" sz="2000" dirty="0">
              <a:solidFill>
                <a:srgbClr val="000000"/>
              </a:solidFill>
              <a:latin typeface="Comic Sans MS" panose="030F0702030302020204" pitchFamily="66" charset="0"/>
            </a:endParaRPr>
          </a:p>
          <a:p>
            <a:pPr algn="ctr">
              <a:spcBef>
                <a:spcPct val="50000"/>
              </a:spcBef>
              <a:buFontTx/>
              <a:buNone/>
            </a:pP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B</a:t>
            </a:r>
            <a:r>
              <a:rPr lang="en-US" altLang="en-US" sz="2000" dirty="0">
                <a:solidFill>
                  <a:srgbClr val="000000"/>
                </a:solidFill>
                <a:latin typeface="Comic Sans MS" panose="030F0702030302020204" pitchFamily="66" charset="0"/>
              </a:rPr>
              <a:t> decreases</a:t>
            </a:r>
          </a:p>
          <a:p>
            <a:pPr algn="ctr">
              <a:spcBef>
                <a:spcPct val="50000"/>
              </a:spcBef>
              <a:buFontTx/>
              <a:buNone/>
            </a:pPr>
            <a:endParaRPr lang="en-US" altLang="en-US" sz="2000" dirty="0">
              <a:solidFill>
                <a:srgbClr val="000000"/>
              </a:solidFill>
              <a:latin typeface="Comic Sans MS" panose="030F0702030302020204" pitchFamily="66" charset="0"/>
            </a:endParaRPr>
          </a:p>
          <a:p>
            <a:pPr algn="ctr">
              <a:spcBef>
                <a:spcPct val="50000"/>
              </a:spcBef>
              <a:buFontTx/>
              <a:buNone/>
            </a:pP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C</a:t>
            </a:r>
            <a:r>
              <a:rPr lang="en-US" altLang="en-US" sz="2000" dirty="0">
                <a:solidFill>
                  <a:srgbClr val="000000"/>
                </a:solidFill>
                <a:latin typeface="Comic Sans MS" panose="030F0702030302020204" pitchFamily="66" charset="0"/>
              </a:rPr>
              <a:t> does not increase that much.</a:t>
            </a:r>
          </a:p>
          <a:p>
            <a:pPr algn="ctr">
              <a:spcBef>
                <a:spcPct val="50000"/>
              </a:spcBef>
              <a:buFontTx/>
              <a:buNone/>
            </a:pPr>
            <a:r>
              <a:rPr lang="en-US" altLang="en-US" sz="2000" dirty="0">
                <a:solidFill>
                  <a:srgbClr val="FF3300"/>
                </a:solidFill>
                <a:latin typeface="Comic Sans MS" panose="030F0702030302020204" pitchFamily="66" charset="0"/>
              </a:rPr>
              <a:t>Good Stability.  Less dependent on </a:t>
            </a:r>
            <a:r>
              <a:rPr lang="en-US" altLang="en-US" sz="2000" i="1" dirty="0">
                <a:solidFill>
                  <a:srgbClr val="FF3300"/>
                </a:solidFill>
                <a:latin typeface="Comic Sans MS" panose="030F0702030302020204" pitchFamily="66" charset="0"/>
              </a:rPr>
              <a:t>h</a:t>
            </a:r>
            <a:r>
              <a:rPr lang="en-US" altLang="en-US" sz="2000" i="1" baseline="-25000" dirty="0">
                <a:solidFill>
                  <a:srgbClr val="FF3300"/>
                </a:solidFill>
                <a:latin typeface="Comic Sans MS" panose="030F0702030302020204" pitchFamily="66" charset="0"/>
              </a:rPr>
              <a:t>FE</a:t>
            </a:r>
            <a:r>
              <a:rPr lang="en-US" altLang="en-US" sz="2000" dirty="0">
                <a:solidFill>
                  <a:srgbClr val="FF3300"/>
                </a:solidFill>
                <a:latin typeface="Comic Sans MS" panose="030F0702030302020204" pitchFamily="66" charset="0"/>
              </a:rPr>
              <a:t> and temperature.</a:t>
            </a:r>
            <a:endParaRPr lang="th-TH" altLang="en-US" sz="2000" dirty="0">
              <a:solidFill>
                <a:srgbClr val="FF3300"/>
              </a:solidFill>
              <a:latin typeface="Comic Sans MS" panose="030F0702030302020204" pitchFamily="66" charset="0"/>
            </a:endParaRPr>
          </a:p>
        </p:txBody>
      </p:sp>
      <p:sp>
        <p:nvSpPr>
          <p:cNvPr id="36870" name="AutoShape 6"/>
          <p:cNvSpPr>
            <a:spLocks noChangeArrowheads="1"/>
          </p:cNvSpPr>
          <p:nvPr/>
        </p:nvSpPr>
        <p:spPr bwMode="auto">
          <a:xfrm>
            <a:off x="6400800" y="1335757"/>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0"/>
              </a:spcBef>
              <a:buFontTx/>
              <a:buNone/>
            </a:pPr>
            <a:endParaRPr lang="en-US" altLang="en-US" sz="2800">
              <a:solidFill>
                <a:srgbClr val="000000"/>
              </a:solidFill>
              <a:latin typeface="Comic Sans MS" panose="030F0702030302020204" pitchFamily="66" charset="0"/>
            </a:endParaRPr>
          </a:p>
        </p:txBody>
      </p:sp>
      <p:sp>
        <p:nvSpPr>
          <p:cNvPr id="36871" name="AutoShape 7"/>
          <p:cNvSpPr>
            <a:spLocks noChangeArrowheads="1"/>
          </p:cNvSpPr>
          <p:nvPr/>
        </p:nvSpPr>
        <p:spPr bwMode="auto">
          <a:xfrm>
            <a:off x="6400800" y="2326357"/>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0"/>
              </a:spcBef>
              <a:buFontTx/>
              <a:buNone/>
            </a:pPr>
            <a:endParaRPr lang="en-US" altLang="en-US" sz="2800">
              <a:solidFill>
                <a:srgbClr val="000000"/>
              </a:solidFill>
              <a:latin typeface="Comic Sans MS" panose="030F0702030302020204" pitchFamily="66" charset="0"/>
            </a:endParaRPr>
          </a:p>
        </p:txBody>
      </p:sp>
      <p:sp>
        <p:nvSpPr>
          <p:cNvPr id="36872" name="AutoShape 8"/>
          <p:cNvSpPr>
            <a:spLocks noChangeArrowheads="1"/>
          </p:cNvSpPr>
          <p:nvPr/>
        </p:nvSpPr>
        <p:spPr bwMode="auto">
          <a:xfrm>
            <a:off x="6400800" y="3240757"/>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0"/>
              </a:spcBef>
              <a:buFontTx/>
              <a:buNone/>
            </a:pPr>
            <a:endParaRPr lang="en-US" altLang="en-US" sz="2800">
              <a:solidFill>
                <a:srgbClr val="000000"/>
              </a:solidFill>
              <a:latin typeface="Comic Sans MS" panose="030F0702030302020204" pitchFamily="66" charset="0"/>
            </a:endParaRPr>
          </a:p>
        </p:txBody>
      </p:sp>
      <p:sp>
        <p:nvSpPr>
          <p:cNvPr id="36873" name="AutoShape 9"/>
          <p:cNvSpPr>
            <a:spLocks noChangeArrowheads="1"/>
          </p:cNvSpPr>
          <p:nvPr/>
        </p:nvSpPr>
        <p:spPr bwMode="auto">
          <a:xfrm>
            <a:off x="6400800" y="4155157"/>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0"/>
              </a:spcBef>
              <a:buFontTx/>
              <a:buNone/>
            </a:pPr>
            <a:endParaRPr lang="en-US" altLang="en-US" sz="2800">
              <a:solidFill>
                <a:srgbClr val="000000"/>
              </a:solidFill>
              <a:latin typeface="Comic Sans MS" panose="030F0702030302020204" pitchFamily="66" charset="0"/>
            </a:endParaRPr>
          </a:p>
        </p:txBody>
      </p:sp>
      <p:graphicFrame>
        <p:nvGraphicFramePr>
          <p:cNvPr id="9" name="Object 6">
            <a:extLst>
              <a:ext uri="{FF2B5EF4-FFF2-40B4-BE49-F238E27FC236}">
                <a16:creationId xmlns:a16="http://schemas.microsoft.com/office/drawing/2014/main" id="{EACF16D1-6180-4C8D-811C-83C3BCC188C9}"/>
              </a:ext>
            </a:extLst>
          </p:cNvPr>
          <p:cNvGraphicFramePr>
            <a:graphicFrameLocks noChangeAspect="1"/>
          </p:cNvGraphicFramePr>
          <p:nvPr>
            <p:extLst>
              <p:ext uri="{D42A27DB-BD31-4B8C-83A1-F6EECF244321}">
                <p14:modId xmlns:p14="http://schemas.microsoft.com/office/powerpoint/2010/main" val="3352682822"/>
              </p:ext>
            </p:extLst>
          </p:nvPr>
        </p:nvGraphicFramePr>
        <p:xfrm>
          <a:off x="445815" y="1102821"/>
          <a:ext cx="2132359" cy="690136"/>
        </p:xfrm>
        <a:graphic>
          <a:graphicData uri="http://schemas.openxmlformats.org/presentationml/2006/ole">
            <mc:AlternateContent xmlns:mc="http://schemas.openxmlformats.org/markup-compatibility/2006">
              <mc:Choice xmlns:v="urn:schemas-microsoft-com:vml" Requires="v">
                <p:oleObj spid="_x0000_s95955" name="Equation" r:id="rId5" imgW="1333500" imgH="431800" progId="Equation.DSMT4">
                  <p:embed/>
                </p:oleObj>
              </mc:Choice>
              <mc:Fallback>
                <p:oleObj name="Equation" r:id="rId5" imgW="1333500" imgH="431800" progId="Equation.DSMT4">
                  <p:embed/>
                  <p:pic>
                    <p:nvPicPr>
                      <p:cNvPr id="3482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815" y="1102821"/>
                        <a:ext cx="2132359" cy="690136"/>
                      </a:xfrm>
                      <a:prstGeom prst="rect">
                        <a:avLst/>
                      </a:prstGeom>
                      <a:solidFill>
                        <a:srgbClr val="66FF66"/>
                      </a:solidFill>
                      <a:ln>
                        <a:noFill/>
                      </a:ln>
                      <a:effectLst/>
                      <a:extLst/>
                    </p:spPr>
                  </p:pic>
                </p:oleObj>
              </mc:Fallback>
            </mc:AlternateContent>
          </a:graphicData>
        </a:graphic>
      </p:graphicFrame>
    </p:spTree>
    <p:extLst>
      <p:ext uri="{BB962C8B-B14F-4D97-AF65-F5344CB8AC3E}">
        <p14:creationId xmlns:p14="http://schemas.microsoft.com/office/powerpoint/2010/main" val="14368402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457200" y="260648"/>
            <a:ext cx="8229600" cy="41116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l" eaLnBrk="1" hangingPunct="1"/>
            <a:r>
              <a:rPr lang="en-US" altLang="en-US" dirty="0">
                <a:solidFill>
                  <a:schemeClr val="tx1"/>
                </a:solidFill>
                <a:effectLst>
                  <a:outerShdw blurRad="38100" dist="38100" dir="2700000" algn="tl">
                    <a:srgbClr val="000000">
                      <a:alpha val="43137"/>
                    </a:srgbClr>
                  </a:outerShdw>
                </a:effectLst>
              </a:rPr>
              <a:t>Collector-Feedback</a:t>
            </a:r>
            <a:r>
              <a:rPr lang="tr-TR" altLang="en-US" dirty="0">
                <a:solidFill>
                  <a:schemeClr val="tx1"/>
                </a:solidFill>
                <a:effectLst>
                  <a:outerShdw blurRad="38100" dist="38100" dir="2700000" algn="tl">
                    <a:srgbClr val="000000">
                      <a:alpha val="43137"/>
                    </a:srgbClr>
                  </a:outerShdw>
                </a:effectLst>
              </a:rPr>
              <a:t> </a:t>
            </a:r>
            <a:r>
              <a:rPr lang="en-US" altLang="en-US" dirty="0">
                <a:solidFill>
                  <a:schemeClr val="tx1"/>
                </a:solidFill>
                <a:effectLst>
                  <a:outerShdw blurRad="38100" dist="38100" dir="2700000" algn="tl">
                    <a:srgbClr val="000000">
                      <a:alpha val="43137"/>
                    </a:srgbClr>
                  </a:outerShdw>
                </a:effectLst>
              </a:rPr>
              <a:t>Characteristics</a:t>
            </a:r>
            <a:endParaRPr lang="th-TH" altLang="en-US" dirty="0">
              <a:solidFill>
                <a:schemeClr val="tx1"/>
              </a:solidFill>
              <a:effectLst>
                <a:outerShdw blurRad="38100" dist="38100" dir="2700000" algn="tl">
                  <a:srgbClr val="000000">
                    <a:alpha val="43137"/>
                  </a:srgbClr>
                </a:outerShdw>
              </a:effectLst>
            </a:endParaRPr>
          </a:p>
        </p:txBody>
      </p:sp>
      <p:graphicFrame>
        <p:nvGraphicFramePr>
          <p:cNvPr id="37892" name="Object 4"/>
          <p:cNvGraphicFramePr>
            <a:graphicFrameLocks noChangeAspect="1"/>
          </p:cNvGraphicFramePr>
          <p:nvPr>
            <p:extLst>
              <p:ext uri="{D42A27DB-BD31-4B8C-83A1-F6EECF244321}">
                <p14:modId xmlns:p14="http://schemas.microsoft.com/office/powerpoint/2010/main" val="446668602"/>
              </p:ext>
            </p:extLst>
          </p:nvPr>
        </p:nvGraphicFramePr>
        <p:xfrm>
          <a:off x="152400" y="836712"/>
          <a:ext cx="4419600" cy="4310063"/>
        </p:xfrm>
        <a:graphic>
          <a:graphicData uri="http://schemas.openxmlformats.org/presentationml/2006/ole">
            <mc:AlternateContent xmlns:mc="http://schemas.openxmlformats.org/markup-compatibility/2006">
              <mc:Choice xmlns:v="urn:schemas-microsoft-com:vml" Requires="v">
                <p:oleObj spid="_x0000_s96804" name="Visio" r:id="rId3" imgW="1459382" imgH="1423111" progId="Visio.Drawing.6">
                  <p:embed/>
                </p:oleObj>
              </mc:Choice>
              <mc:Fallback>
                <p:oleObj name="Visio" r:id="rId3" imgW="1459382" imgH="1423111"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836712"/>
                        <a:ext cx="4419600" cy="431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3" name="Text Box 5"/>
          <p:cNvSpPr txBox="1">
            <a:spLocks noChangeArrowheads="1"/>
          </p:cNvSpPr>
          <p:nvPr/>
        </p:nvSpPr>
        <p:spPr bwMode="auto">
          <a:xfrm>
            <a:off x="4876800" y="1217712"/>
            <a:ext cx="3810000" cy="13112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b="1">
                <a:solidFill>
                  <a:srgbClr val="000000"/>
                </a:solidFill>
                <a:latin typeface="Comic Sans MS" panose="030F0702030302020204" pitchFamily="66" charset="0"/>
              </a:rPr>
              <a:t>Circuit recognition:</a:t>
            </a:r>
            <a:r>
              <a:rPr lang="en-US" altLang="en-US" sz="2000">
                <a:solidFill>
                  <a:srgbClr val="000000"/>
                </a:solidFill>
                <a:latin typeface="Comic Sans MS" panose="030F0702030302020204" pitchFamily="66" charset="0"/>
              </a:rPr>
              <a:t> The base resistor is connected between the base and the collector terminals of the transistor.</a:t>
            </a:r>
            <a:endParaRPr lang="th-TH" altLang="en-US" sz="2000">
              <a:solidFill>
                <a:srgbClr val="000000"/>
              </a:solidFill>
              <a:latin typeface="Comic Sans MS" panose="030F0702030302020204" pitchFamily="66" charset="0"/>
            </a:endParaRPr>
          </a:p>
        </p:txBody>
      </p:sp>
      <p:sp>
        <p:nvSpPr>
          <p:cNvPr id="37894" name="Text Box 6"/>
          <p:cNvSpPr txBox="1">
            <a:spLocks noChangeArrowheads="1"/>
          </p:cNvSpPr>
          <p:nvPr/>
        </p:nvSpPr>
        <p:spPr bwMode="auto">
          <a:xfrm>
            <a:off x="4876800" y="2665512"/>
            <a:ext cx="3810000" cy="2225675"/>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b="1" dirty="0">
                <a:solidFill>
                  <a:srgbClr val="000000"/>
                </a:solidFill>
                <a:latin typeface="Comic Sans MS" panose="030F0702030302020204" pitchFamily="66" charset="0"/>
              </a:rPr>
              <a:t>Advantage:</a:t>
            </a:r>
            <a:r>
              <a:rPr lang="en-US" altLang="en-US" sz="2000" dirty="0">
                <a:solidFill>
                  <a:srgbClr val="000000"/>
                </a:solidFill>
                <a:latin typeface="Comic Sans MS" panose="030F0702030302020204" pitchFamily="66" charset="0"/>
              </a:rPr>
              <a:t> A simple circuit with relatively stable Q-point.</a:t>
            </a:r>
          </a:p>
          <a:p>
            <a:pPr>
              <a:spcBef>
                <a:spcPct val="50000"/>
              </a:spcBef>
              <a:buFontTx/>
              <a:buNone/>
            </a:pPr>
            <a:r>
              <a:rPr lang="en-US" altLang="en-US" sz="2000" b="1" dirty="0">
                <a:solidFill>
                  <a:srgbClr val="000000"/>
                </a:solidFill>
                <a:latin typeface="Comic Sans MS" panose="030F0702030302020204" pitchFamily="66" charset="0"/>
              </a:rPr>
              <a:t>Disadvantage:</a:t>
            </a:r>
            <a:r>
              <a:rPr lang="en-US" altLang="en-US" sz="2000" dirty="0">
                <a:solidFill>
                  <a:srgbClr val="000000"/>
                </a:solidFill>
                <a:latin typeface="Comic Sans MS" panose="030F0702030302020204" pitchFamily="66" charset="0"/>
              </a:rPr>
              <a:t> Relatively poor </a:t>
            </a:r>
            <a:r>
              <a:rPr lang="tr-TR" altLang="en-US" sz="2000" dirty="0">
                <a:solidFill>
                  <a:srgbClr val="000000"/>
                </a:solidFill>
                <a:latin typeface="Comic Sans MS" panose="030F0702030302020204" pitchFamily="66" charset="0"/>
              </a:rPr>
              <a:t>AC</a:t>
            </a:r>
            <a:r>
              <a:rPr lang="en-US" altLang="en-US" sz="2000" dirty="0">
                <a:solidFill>
                  <a:srgbClr val="000000"/>
                </a:solidFill>
                <a:latin typeface="Comic Sans MS" panose="030F0702030302020204" pitchFamily="66" charset="0"/>
              </a:rPr>
              <a:t> characteristics.</a:t>
            </a:r>
          </a:p>
          <a:p>
            <a:pPr>
              <a:spcBef>
                <a:spcPct val="50000"/>
              </a:spcBef>
              <a:buFontTx/>
              <a:buNone/>
            </a:pPr>
            <a:r>
              <a:rPr lang="en-US" altLang="en-US" sz="2000" b="1" dirty="0">
                <a:solidFill>
                  <a:srgbClr val="000000"/>
                </a:solidFill>
                <a:latin typeface="Comic Sans MS" panose="030F0702030302020204" pitchFamily="66" charset="0"/>
              </a:rPr>
              <a:t>Applications:</a:t>
            </a:r>
            <a:r>
              <a:rPr lang="en-US" altLang="en-US" sz="2000" dirty="0">
                <a:solidFill>
                  <a:srgbClr val="000000"/>
                </a:solidFill>
                <a:latin typeface="Comic Sans MS" panose="030F0702030302020204" pitchFamily="66" charset="0"/>
              </a:rPr>
              <a:t> Used primarily to bias linear amplifiers.</a:t>
            </a:r>
            <a:endParaRPr lang="th-TH" altLang="en-US" sz="2000" dirty="0">
              <a:solidFill>
                <a:srgbClr val="000000"/>
              </a:solidFill>
              <a:latin typeface="Comic Sans MS" panose="030F0702030302020204" pitchFamily="66" charset="0"/>
            </a:endParaRPr>
          </a:p>
        </p:txBody>
      </p:sp>
    </p:spTree>
    <p:extLst>
      <p:ext uri="{BB962C8B-B14F-4D97-AF65-F5344CB8AC3E}">
        <p14:creationId xmlns:p14="http://schemas.microsoft.com/office/powerpoint/2010/main" val="28644349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algn="l" eaLnBrk="1" hangingPunct="1"/>
            <a:r>
              <a:rPr lang="tr-TR" altLang="en-US" dirty="0">
                <a:effectLst>
                  <a:outerShdw blurRad="38100" dist="38100" dir="2700000" algn="tl">
                    <a:srgbClr val="000000">
                      <a:alpha val="43137"/>
                    </a:srgbClr>
                  </a:outerShdw>
                </a:effectLst>
              </a:rPr>
              <a:t>5. </a:t>
            </a:r>
            <a:r>
              <a:rPr lang="en-US" altLang="en-US" dirty="0">
                <a:effectLst>
                  <a:outerShdw blurRad="38100" dist="38100" dir="2700000" algn="tl">
                    <a:srgbClr val="000000">
                      <a:alpha val="43137"/>
                    </a:srgbClr>
                  </a:outerShdw>
                </a:effectLst>
              </a:rPr>
              <a:t>Emitter-feedback bias.</a:t>
            </a:r>
            <a:endParaRPr lang="th-TH" altLang="en-US" dirty="0">
              <a:effectLst>
                <a:outerShdw blurRad="38100" dist="38100" dir="2700000" algn="tl">
                  <a:srgbClr val="000000">
                    <a:alpha val="43137"/>
                  </a:srgbClr>
                </a:outerShdw>
              </a:effectLst>
            </a:endParaRPr>
          </a:p>
        </p:txBody>
      </p:sp>
      <p:graphicFrame>
        <p:nvGraphicFramePr>
          <p:cNvPr id="39940" name="Object 4"/>
          <p:cNvGraphicFramePr>
            <a:graphicFrameLocks noChangeAspect="1"/>
          </p:cNvGraphicFramePr>
          <p:nvPr>
            <p:extLst>
              <p:ext uri="{D42A27DB-BD31-4B8C-83A1-F6EECF244321}">
                <p14:modId xmlns:p14="http://schemas.microsoft.com/office/powerpoint/2010/main" val="1911051430"/>
              </p:ext>
            </p:extLst>
          </p:nvPr>
        </p:nvGraphicFramePr>
        <p:xfrm>
          <a:off x="501848" y="836712"/>
          <a:ext cx="3494088" cy="4800600"/>
        </p:xfrm>
        <a:graphic>
          <a:graphicData uri="http://schemas.openxmlformats.org/presentationml/2006/ole">
            <mc:AlternateContent xmlns:mc="http://schemas.openxmlformats.org/markup-compatibility/2006">
              <mc:Choice xmlns:v="urn:schemas-microsoft-com:vml" Requires="v">
                <p:oleObj spid="_x0000_s165548" name="Visio" r:id="rId3" imgW="1386840" imgH="1907134" progId="Visio.Drawing.6">
                  <p:embed/>
                </p:oleObj>
              </mc:Choice>
              <mc:Fallback>
                <p:oleObj name="Visio" r:id="rId3" imgW="1386840" imgH="1907134"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848" y="836712"/>
                        <a:ext cx="3494088"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1" name="Object 5"/>
          <p:cNvGraphicFramePr>
            <a:graphicFrameLocks noChangeAspect="1"/>
          </p:cNvGraphicFramePr>
          <p:nvPr>
            <p:extLst>
              <p:ext uri="{D42A27DB-BD31-4B8C-83A1-F6EECF244321}">
                <p14:modId xmlns:p14="http://schemas.microsoft.com/office/powerpoint/2010/main" val="2260336635"/>
              </p:ext>
            </p:extLst>
          </p:nvPr>
        </p:nvGraphicFramePr>
        <p:xfrm>
          <a:off x="4283968" y="1052736"/>
          <a:ext cx="2654300" cy="889000"/>
        </p:xfrm>
        <a:graphic>
          <a:graphicData uri="http://schemas.openxmlformats.org/presentationml/2006/ole">
            <mc:AlternateContent xmlns:mc="http://schemas.openxmlformats.org/markup-compatibility/2006">
              <mc:Choice xmlns:v="urn:schemas-microsoft-com:vml" Requires="v">
                <p:oleObj spid="_x0000_s165549" name="Equation" r:id="rId5" imgW="1358310" imgH="444307" progId="Equation.DSMT4">
                  <p:embed/>
                </p:oleObj>
              </mc:Choice>
              <mc:Fallback>
                <p:oleObj name="Equation" r:id="rId5" imgW="1358310" imgH="444307"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3968" y="1052736"/>
                        <a:ext cx="2654300" cy="8890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2" name="Object 6"/>
          <p:cNvGraphicFramePr>
            <a:graphicFrameLocks noChangeAspect="1"/>
          </p:cNvGraphicFramePr>
          <p:nvPr>
            <p:extLst>
              <p:ext uri="{D42A27DB-BD31-4B8C-83A1-F6EECF244321}">
                <p14:modId xmlns:p14="http://schemas.microsoft.com/office/powerpoint/2010/main" val="87877712"/>
              </p:ext>
            </p:extLst>
          </p:nvPr>
        </p:nvGraphicFramePr>
        <p:xfrm>
          <a:off x="4283968" y="2271936"/>
          <a:ext cx="1414463" cy="482600"/>
        </p:xfrm>
        <a:graphic>
          <a:graphicData uri="http://schemas.openxmlformats.org/presentationml/2006/ole">
            <mc:AlternateContent xmlns:mc="http://schemas.openxmlformats.org/markup-compatibility/2006">
              <mc:Choice xmlns:v="urn:schemas-microsoft-com:vml" Requires="v">
                <p:oleObj spid="_x0000_s165550" name="Equation" r:id="rId7" imgW="723586" imgH="241195" progId="Equation.DSMT4">
                  <p:embed/>
                </p:oleObj>
              </mc:Choice>
              <mc:Fallback>
                <p:oleObj name="Equation" r:id="rId7" imgW="723586" imgH="24119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3968" y="2271936"/>
                        <a:ext cx="1414463" cy="4826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3" name="Object 7"/>
          <p:cNvGraphicFramePr>
            <a:graphicFrameLocks noChangeAspect="1"/>
          </p:cNvGraphicFramePr>
          <p:nvPr>
            <p:extLst>
              <p:ext uri="{D42A27DB-BD31-4B8C-83A1-F6EECF244321}">
                <p14:modId xmlns:p14="http://schemas.microsoft.com/office/powerpoint/2010/main" val="1409296254"/>
              </p:ext>
            </p:extLst>
          </p:nvPr>
        </p:nvGraphicFramePr>
        <p:xfrm>
          <a:off x="4283968" y="3999136"/>
          <a:ext cx="3200400" cy="1016000"/>
        </p:xfrm>
        <a:graphic>
          <a:graphicData uri="http://schemas.openxmlformats.org/presentationml/2006/ole">
            <mc:AlternateContent xmlns:mc="http://schemas.openxmlformats.org/markup-compatibility/2006">
              <mc:Choice xmlns:v="urn:schemas-microsoft-com:vml" Requires="v">
                <p:oleObj spid="_x0000_s165551" name="Equation" r:id="rId9" imgW="1638300" imgH="508000" progId="Equation.DSMT4">
                  <p:embed/>
                </p:oleObj>
              </mc:Choice>
              <mc:Fallback>
                <p:oleObj name="Equation" r:id="rId9" imgW="1638300" imgH="508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3968" y="3999136"/>
                        <a:ext cx="3200400" cy="10160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4" name="Object 8"/>
          <p:cNvGraphicFramePr>
            <a:graphicFrameLocks noChangeAspect="1"/>
          </p:cNvGraphicFramePr>
          <p:nvPr>
            <p:extLst>
              <p:ext uri="{D42A27DB-BD31-4B8C-83A1-F6EECF244321}">
                <p14:modId xmlns:p14="http://schemas.microsoft.com/office/powerpoint/2010/main" val="3607378814"/>
              </p:ext>
            </p:extLst>
          </p:nvPr>
        </p:nvGraphicFramePr>
        <p:xfrm>
          <a:off x="4283968" y="3186336"/>
          <a:ext cx="1935163" cy="508000"/>
        </p:xfrm>
        <a:graphic>
          <a:graphicData uri="http://schemas.openxmlformats.org/presentationml/2006/ole">
            <mc:AlternateContent xmlns:mc="http://schemas.openxmlformats.org/markup-compatibility/2006">
              <mc:Choice xmlns:v="urn:schemas-microsoft-com:vml" Requires="v">
                <p:oleObj spid="_x0000_s165552" name="Equation" r:id="rId11" imgW="990170" imgH="253890" progId="Equation.DSMT4">
                  <p:embed/>
                </p:oleObj>
              </mc:Choice>
              <mc:Fallback>
                <p:oleObj name="Equation" r:id="rId11" imgW="990170" imgH="25389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3968" y="3186336"/>
                        <a:ext cx="1935163" cy="5080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7155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9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4" name="Object 3"/>
          <p:cNvGraphicFramePr>
            <a:graphicFrameLocks noChangeAspect="1"/>
          </p:cNvGraphicFramePr>
          <p:nvPr>
            <p:extLst>
              <p:ext uri="{D42A27DB-BD31-4B8C-83A1-F6EECF244321}">
                <p14:modId xmlns:p14="http://schemas.microsoft.com/office/powerpoint/2010/main" val="3088653296"/>
              </p:ext>
            </p:extLst>
          </p:nvPr>
        </p:nvGraphicFramePr>
        <p:xfrm>
          <a:off x="304800" y="1052736"/>
          <a:ext cx="4043363" cy="4876800"/>
        </p:xfrm>
        <a:graphic>
          <a:graphicData uri="http://schemas.openxmlformats.org/presentationml/2006/ole">
            <mc:AlternateContent xmlns:mc="http://schemas.openxmlformats.org/markup-compatibility/2006">
              <mc:Choice xmlns:v="urn:schemas-microsoft-com:vml" Requires="v">
                <p:oleObj spid="_x0000_s248970" name="Visio" r:id="rId3" imgW="1580388" imgH="1907134" progId="Visio.Drawing.6">
                  <p:embed/>
                </p:oleObj>
              </mc:Choice>
              <mc:Fallback>
                <p:oleObj name="Visio" r:id="rId3" imgW="1580388" imgH="1907134"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052736"/>
                        <a:ext cx="4043363"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5" name="Object 4"/>
          <p:cNvGraphicFramePr>
            <a:graphicFrameLocks noChangeAspect="1"/>
          </p:cNvGraphicFramePr>
          <p:nvPr>
            <p:extLst>
              <p:ext uri="{D42A27DB-BD31-4B8C-83A1-F6EECF244321}">
                <p14:modId xmlns:p14="http://schemas.microsoft.com/office/powerpoint/2010/main" val="4099934671"/>
              </p:ext>
            </p:extLst>
          </p:nvPr>
        </p:nvGraphicFramePr>
        <p:xfrm>
          <a:off x="4540250" y="1281113"/>
          <a:ext cx="4298950" cy="1108075"/>
        </p:xfrm>
        <a:graphic>
          <a:graphicData uri="http://schemas.openxmlformats.org/presentationml/2006/ole">
            <mc:AlternateContent xmlns:mc="http://schemas.openxmlformats.org/markup-compatibility/2006">
              <mc:Choice xmlns:v="urn:schemas-microsoft-com:vml" Requires="v">
                <p:oleObj spid="_x0000_s248971" name="Equation" r:id="rId5" imgW="2717800" imgH="685800" progId="Equation.DSMT4">
                  <p:embed/>
                </p:oleObj>
              </mc:Choice>
              <mc:Fallback>
                <p:oleObj name="Equation" r:id="rId5" imgW="2717800" imgH="685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0250" y="1281113"/>
                        <a:ext cx="4298950" cy="110807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6" name="Object 5"/>
          <p:cNvGraphicFramePr>
            <a:graphicFrameLocks noChangeAspect="1"/>
          </p:cNvGraphicFramePr>
          <p:nvPr>
            <p:extLst>
              <p:ext uri="{D42A27DB-BD31-4B8C-83A1-F6EECF244321}">
                <p14:modId xmlns:p14="http://schemas.microsoft.com/office/powerpoint/2010/main" val="3397263915"/>
              </p:ext>
            </p:extLst>
          </p:nvPr>
        </p:nvGraphicFramePr>
        <p:xfrm>
          <a:off x="4551363" y="2533874"/>
          <a:ext cx="3373437" cy="390525"/>
        </p:xfrm>
        <a:graphic>
          <a:graphicData uri="http://schemas.openxmlformats.org/presentationml/2006/ole">
            <mc:AlternateContent xmlns:mc="http://schemas.openxmlformats.org/markup-compatibility/2006">
              <mc:Choice xmlns:v="urn:schemas-microsoft-com:vml" Requires="v">
                <p:oleObj spid="_x0000_s248972" name="Equation" r:id="rId7" imgW="2133600" imgH="241300" progId="Equation.DSMT4">
                  <p:embed/>
                </p:oleObj>
              </mc:Choice>
              <mc:Fallback>
                <p:oleObj name="Equation" r:id="rId7" imgW="2133600" imgH="2413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1363" y="2533874"/>
                        <a:ext cx="3373437" cy="3905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7" name="Object 6"/>
          <p:cNvGraphicFramePr>
            <a:graphicFrameLocks noChangeAspect="1"/>
          </p:cNvGraphicFramePr>
          <p:nvPr>
            <p:extLst>
              <p:ext uri="{D42A27DB-BD31-4B8C-83A1-F6EECF244321}">
                <p14:modId xmlns:p14="http://schemas.microsoft.com/office/powerpoint/2010/main" val="2631904265"/>
              </p:ext>
            </p:extLst>
          </p:nvPr>
        </p:nvGraphicFramePr>
        <p:xfrm>
          <a:off x="4562475" y="3076799"/>
          <a:ext cx="3514725" cy="820737"/>
        </p:xfrm>
        <a:graphic>
          <a:graphicData uri="http://schemas.openxmlformats.org/presentationml/2006/ole">
            <mc:AlternateContent xmlns:mc="http://schemas.openxmlformats.org/markup-compatibility/2006">
              <mc:Choice xmlns:v="urn:schemas-microsoft-com:vml" Requires="v">
                <p:oleObj spid="_x0000_s248973" name="Equation" r:id="rId9" imgW="2222500" imgH="508000" progId="Equation.DSMT4">
                  <p:embed/>
                </p:oleObj>
              </mc:Choice>
              <mc:Fallback>
                <p:oleObj name="Equation" r:id="rId9" imgW="2222500" imgH="508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2475" y="3076799"/>
                        <a:ext cx="3514725" cy="820737"/>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2"/>
          <p:cNvSpPr>
            <a:spLocks noGrp="1" noChangeArrowheads="1"/>
          </p:cNvSpPr>
          <p:nvPr>
            <p:ph type="title"/>
          </p:nvPr>
        </p:nvSpPr>
        <p:spPr>
          <a:xfrm>
            <a:off x="457200" y="274638"/>
            <a:ext cx="8229600" cy="411162"/>
          </a:xfrm>
        </p:spPr>
        <p:txBody>
          <a:bodyPr/>
          <a:lstStyle/>
          <a:p>
            <a:pPr algn="l" eaLnBrk="1" hangingPunct="1"/>
            <a:r>
              <a:rPr lang="en-US" altLang="en-US" dirty="0">
                <a:effectLst>
                  <a:outerShdw blurRad="38100" dist="38100" dir="2700000" algn="tl">
                    <a:srgbClr val="000000">
                      <a:alpha val="43137"/>
                    </a:srgbClr>
                  </a:outerShdw>
                </a:effectLst>
              </a:rPr>
              <a:t>Example</a:t>
            </a:r>
            <a:endParaRPr lang="th-TH"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02832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395536" y="260648"/>
            <a:ext cx="8229600" cy="41116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l" eaLnBrk="1" hangingPunct="1"/>
            <a:r>
              <a:rPr lang="en-US" altLang="en-US" dirty="0">
                <a:solidFill>
                  <a:schemeClr val="tx1"/>
                </a:solidFill>
                <a:effectLst>
                  <a:outerShdw blurRad="38100" dist="38100" dir="2700000" algn="tl">
                    <a:srgbClr val="000000">
                      <a:alpha val="43137"/>
                    </a:srgbClr>
                  </a:outerShdw>
                </a:effectLst>
              </a:rPr>
              <a:t>Circuit Stability of</a:t>
            </a:r>
            <a:r>
              <a:rPr lang="tr-TR" altLang="en-US" dirty="0">
                <a:solidFill>
                  <a:schemeClr val="tx1"/>
                </a:solidFill>
                <a:effectLst>
                  <a:outerShdw blurRad="38100" dist="38100" dir="2700000" algn="tl">
                    <a:srgbClr val="000000">
                      <a:alpha val="43137"/>
                    </a:srgbClr>
                  </a:outerShdw>
                </a:effectLst>
              </a:rPr>
              <a:t> </a:t>
            </a:r>
            <a:r>
              <a:rPr lang="en-US" altLang="en-US" dirty="0">
                <a:solidFill>
                  <a:schemeClr val="tx1"/>
                </a:solidFill>
                <a:effectLst>
                  <a:outerShdw blurRad="38100" dist="38100" dir="2700000" algn="tl">
                    <a:srgbClr val="000000">
                      <a:alpha val="43137"/>
                    </a:srgbClr>
                  </a:outerShdw>
                </a:effectLst>
              </a:rPr>
              <a:t>Emitter-Feedback Bias</a:t>
            </a:r>
            <a:endParaRPr lang="th-TH" altLang="en-US" dirty="0">
              <a:solidFill>
                <a:schemeClr val="tx1"/>
              </a:solidFill>
              <a:effectLst>
                <a:outerShdw blurRad="38100" dist="38100" dir="2700000" algn="tl">
                  <a:srgbClr val="000000">
                    <a:alpha val="43137"/>
                  </a:srgbClr>
                </a:outerShdw>
              </a:effectLst>
            </a:endParaRPr>
          </a:p>
        </p:txBody>
      </p:sp>
      <p:grpSp>
        <p:nvGrpSpPr>
          <p:cNvPr id="2" name="Group 1"/>
          <p:cNvGrpSpPr/>
          <p:nvPr/>
        </p:nvGrpSpPr>
        <p:grpSpPr>
          <a:xfrm>
            <a:off x="4139952" y="1052736"/>
            <a:ext cx="4114800" cy="5170646"/>
            <a:chOff x="4572000" y="1196752"/>
            <a:chExt cx="4114800" cy="5170646"/>
          </a:xfrm>
        </p:grpSpPr>
        <p:sp>
          <p:nvSpPr>
            <p:cNvPr id="41988" name="Text Box 4"/>
            <p:cNvSpPr txBox="1">
              <a:spLocks noChangeArrowheads="1"/>
            </p:cNvSpPr>
            <p:nvPr/>
          </p:nvSpPr>
          <p:spPr bwMode="auto">
            <a:xfrm>
              <a:off x="4572000" y="1196752"/>
              <a:ext cx="4114800" cy="517064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ctr">
                <a:spcBef>
                  <a:spcPct val="50000"/>
                </a:spcBef>
                <a:buFontTx/>
                <a:buNone/>
              </a:pPr>
              <a:r>
                <a:rPr lang="en-US" altLang="en-US" sz="2000" i="1" dirty="0">
                  <a:solidFill>
                    <a:srgbClr val="000000"/>
                  </a:solidFill>
                  <a:latin typeface="Comic Sans MS" panose="030F0702030302020204" pitchFamily="66" charset="0"/>
                </a:rPr>
                <a:t>h</a:t>
              </a:r>
              <a:r>
                <a:rPr lang="en-US" altLang="en-US" sz="2000" i="1" baseline="-25000" dirty="0">
                  <a:solidFill>
                    <a:srgbClr val="000000"/>
                  </a:solidFill>
                  <a:latin typeface="Comic Sans MS" panose="030F0702030302020204" pitchFamily="66" charset="0"/>
                </a:rPr>
                <a:t>FE</a:t>
              </a:r>
              <a:r>
                <a:rPr lang="en-US" altLang="en-US" sz="2000" dirty="0">
                  <a:solidFill>
                    <a:srgbClr val="000000"/>
                  </a:solidFill>
                  <a:latin typeface="Comic Sans MS" panose="030F0702030302020204" pitchFamily="66" charset="0"/>
                </a:rPr>
                <a:t> increases</a:t>
              </a:r>
            </a:p>
            <a:p>
              <a:pPr algn="ctr">
                <a:spcBef>
                  <a:spcPct val="50000"/>
                </a:spcBef>
                <a:buFontTx/>
                <a:buNone/>
              </a:pPr>
              <a:endParaRPr lang="en-US" altLang="en-US" sz="2000" dirty="0">
                <a:solidFill>
                  <a:srgbClr val="000000"/>
                </a:solidFill>
                <a:latin typeface="Comic Sans MS" panose="030F0702030302020204" pitchFamily="66" charset="0"/>
              </a:endParaRPr>
            </a:p>
            <a:p>
              <a:pPr algn="ctr">
                <a:spcBef>
                  <a:spcPct val="50000"/>
                </a:spcBef>
                <a:buFontTx/>
                <a:buNone/>
              </a:pP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C</a:t>
              </a:r>
              <a:r>
                <a:rPr lang="en-US" altLang="en-US" sz="2000" dirty="0">
                  <a:solidFill>
                    <a:srgbClr val="000000"/>
                  </a:solidFill>
                  <a:latin typeface="Comic Sans MS" panose="030F0702030302020204" pitchFamily="66" charset="0"/>
                </a:rPr>
                <a:t> </a:t>
              </a:r>
              <a:r>
                <a:rPr lang="tr-TR" altLang="en-US" sz="2000" dirty="0">
                  <a:solidFill>
                    <a:srgbClr val="000000"/>
                  </a:solidFill>
                  <a:latin typeface="Comic Sans MS" panose="030F0702030302020204" pitchFamily="66" charset="0"/>
                </a:rPr>
                <a:t>, </a:t>
              </a:r>
              <a:r>
                <a:rPr lang="en-US" altLang="en-US" sz="2000" i="1" dirty="0">
                  <a:solidFill>
                    <a:srgbClr val="000000"/>
                  </a:solidFill>
                  <a:latin typeface="Comic Sans MS" panose="030F0702030302020204" pitchFamily="66" charset="0"/>
                </a:rPr>
                <a:t>I</a:t>
              </a:r>
              <a:r>
                <a:rPr lang="tr-TR" altLang="en-US" sz="2000" i="1" baseline="-25000" dirty="0">
                  <a:solidFill>
                    <a:srgbClr val="000000"/>
                  </a:solidFill>
                  <a:latin typeface="Comic Sans MS" panose="030F0702030302020204" pitchFamily="66" charset="0"/>
                </a:rPr>
                <a:t>E</a:t>
              </a:r>
              <a:r>
                <a:rPr lang="en-US" altLang="en-US" sz="2000" i="1" baseline="-25000" dirty="0">
                  <a:solidFill>
                    <a:srgbClr val="000000"/>
                  </a:solidFill>
                  <a:latin typeface="Comic Sans MS" panose="030F0702030302020204" pitchFamily="66" charset="0"/>
                </a:rPr>
                <a:t> </a:t>
              </a:r>
              <a:r>
                <a:rPr lang="en-US" altLang="en-US" sz="2000" dirty="0">
                  <a:solidFill>
                    <a:srgbClr val="000000"/>
                  </a:solidFill>
                  <a:latin typeface="Comic Sans MS" panose="030F0702030302020204" pitchFamily="66" charset="0"/>
                </a:rPr>
                <a:t>increases (if </a:t>
              </a: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B</a:t>
              </a:r>
              <a:r>
                <a:rPr lang="en-US" altLang="en-US" sz="2000" dirty="0">
                  <a:solidFill>
                    <a:srgbClr val="000000"/>
                  </a:solidFill>
                  <a:latin typeface="Comic Sans MS" panose="030F0702030302020204" pitchFamily="66" charset="0"/>
                </a:rPr>
                <a:t> is the same) </a:t>
              </a:r>
            </a:p>
            <a:p>
              <a:pPr algn="ctr">
                <a:spcBef>
                  <a:spcPct val="50000"/>
                </a:spcBef>
                <a:buFontTx/>
                <a:buNone/>
              </a:pPr>
              <a:endParaRPr lang="en-US" altLang="en-US" sz="2000" dirty="0">
                <a:solidFill>
                  <a:srgbClr val="000000"/>
                </a:solidFill>
                <a:latin typeface="Comic Sans MS" panose="030F0702030302020204" pitchFamily="66" charset="0"/>
              </a:endParaRPr>
            </a:p>
            <a:p>
              <a:pPr algn="ctr">
                <a:spcBef>
                  <a:spcPct val="50000"/>
                </a:spcBef>
                <a:buFontTx/>
                <a:buNone/>
              </a:pPr>
              <a:r>
                <a:rPr lang="en-US" altLang="en-US" sz="2000" i="1" dirty="0">
                  <a:solidFill>
                    <a:srgbClr val="000000"/>
                  </a:solidFill>
                  <a:latin typeface="Comic Sans MS" panose="030F0702030302020204" pitchFamily="66" charset="0"/>
                </a:rPr>
                <a:t>V</a:t>
              </a:r>
              <a:r>
                <a:rPr lang="en-US" altLang="en-US" sz="2000" i="1" baseline="-25000" dirty="0">
                  <a:solidFill>
                    <a:srgbClr val="000000"/>
                  </a:solidFill>
                  <a:latin typeface="Comic Sans MS" panose="030F0702030302020204" pitchFamily="66" charset="0"/>
                </a:rPr>
                <a:t>E</a:t>
              </a:r>
              <a:r>
                <a:rPr lang="en-US" altLang="en-US" sz="2000" dirty="0">
                  <a:solidFill>
                    <a:srgbClr val="000000"/>
                  </a:solidFill>
                  <a:latin typeface="Comic Sans MS" panose="030F0702030302020204" pitchFamily="66" charset="0"/>
                </a:rPr>
                <a:t> increases</a:t>
              </a:r>
            </a:p>
            <a:p>
              <a:pPr algn="ctr">
                <a:spcBef>
                  <a:spcPct val="50000"/>
                </a:spcBef>
                <a:buFontTx/>
                <a:buNone/>
              </a:pPr>
              <a:endParaRPr lang="en-US" altLang="en-US" sz="2000" dirty="0">
                <a:solidFill>
                  <a:srgbClr val="000000"/>
                </a:solidFill>
                <a:latin typeface="Comic Sans MS" panose="030F0702030302020204" pitchFamily="66" charset="0"/>
              </a:endParaRPr>
            </a:p>
            <a:p>
              <a:pPr algn="ctr">
                <a:spcBef>
                  <a:spcPct val="50000"/>
                </a:spcBef>
                <a:buFontTx/>
                <a:buNone/>
              </a:pP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B</a:t>
              </a:r>
              <a:r>
                <a:rPr lang="en-US" altLang="en-US" sz="2000" dirty="0">
                  <a:solidFill>
                    <a:srgbClr val="000000"/>
                  </a:solidFill>
                  <a:latin typeface="Comic Sans MS" panose="030F0702030302020204" pitchFamily="66" charset="0"/>
                </a:rPr>
                <a:t> decreases</a:t>
              </a:r>
            </a:p>
            <a:p>
              <a:pPr algn="ctr">
                <a:spcBef>
                  <a:spcPct val="50000"/>
                </a:spcBef>
                <a:buFontTx/>
                <a:buNone/>
              </a:pPr>
              <a:endParaRPr lang="en-US" altLang="en-US" sz="2000" dirty="0">
                <a:solidFill>
                  <a:srgbClr val="000000"/>
                </a:solidFill>
                <a:latin typeface="Comic Sans MS" panose="030F0702030302020204" pitchFamily="66" charset="0"/>
              </a:endParaRPr>
            </a:p>
            <a:p>
              <a:pPr algn="ctr">
                <a:spcBef>
                  <a:spcPct val="50000"/>
                </a:spcBef>
                <a:buFontTx/>
                <a:buNone/>
              </a:pP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C</a:t>
              </a:r>
              <a:r>
                <a:rPr lang="en-US" altLang="en-US" sz="2000" dirty="0">
                  <a:solidFill>
                    <a:srgbClr val="000000"/>
                  </a:solidFill>
                  <a:latin typeface="Comic Sans MS" panose="030F0702030302020204" pitchFamily="66" charset="0"/>
                </a:rPr>
                <a:t> </a:t>
              </a:r>
              <a:r>
                <a:rPr lang="tr-TR" altLang="en-US" sz="2000" dirty="0">
                  <a:solidFill>
                    <a:srgbClr val="000000"/>
                  </a:solidFill>
                  <a:latin typeface="Comic Sans MS" panose="030F0702030302020204" pitchFamily="66" charset="0"/>
                </a:rPr>
                <a:t> </a:t>
              </a:r>
              <a:r>
                <a:rPr lang="en-US" altLang="en-US" sz="2000" dirty="0">
                  <a:solidFill>
                    <a:srgbClr val="000000"/>
                  </a:solidFill>
                  <a:latin typeface="Comic Sans MS" panose="030F0702030302020204" pitchFamily="66" charset="0"/>
                </a:rPr>
                <a:t>does not increase that much.</a:t>
              </a:r>
            </a:p>
            <a:p>
              <a:pPr algn="ctr">
                <a:spcBef>
                  <a:spcPct val="50000"/>
                </a:spcBef>
                <a:buFontTx/>
                <a:buNone/>
              </a:pPr>
              <a:r>
                <a:rPr lang="en-US" altLang="en-US" sz="2000" i="1" dirty="0">
                  <a:solidFill>
                    <a:srgbClr val="FF3300"/>
                  </a:solidFill>
                  <a:latin typeface="Comic Sans MS" panose="030F0702030302020204" pitchFamily="66" charset="0"/>
                </a:rPr>
                <a:t>I</a:t>
              </a:r>
              <a:r>
                <a:rPr lang="en-US" altLang="en-US" sz="2000" i="1" baseline="-25000" dirty="0">
                  <a:solidFill>
                    <a:srgbClr val="FF3300"/>
                  </a:solidFill>
                  <a:latin typeface="Comic Sans MS" panose="030F0702030302020204" pitchFamily="66" charset="0"/>
                </a:rPr>
                <a:t>C</a:t>
              </a:r>
              <a:r>
                <a:rPr lang="en-US" altLang="en-US" sz="2000" dirty="0">
                  <a:solidFill>
                    <a:srgbClr val="FF3300"/>
                  </a:solidFill>
                  <a:latin typeface="Comic Sans MS" panose="030F0702030302020204" pitchFamily="66" charset="0"/>
                </a:rPr>
                <a:t> </a:t>
              </a:r>
              <a:r>
                <a:rPr lang="tr-TR" altLang="en-US" sz="2000" dirty="0">
                  <a:solidFill>
                    <a:srgbClr val="FF3300"/>
                  </a:solidFill>
                  <a:latin typeface="Comic Sans MS" panose="030F0702030302020204" pitchFamily="66" charset="0"/>
                </a:rPr>
                <a:t> </a:t>
              </a:r>
              <a:r>
                <a:rPr lang="en-US" altLang="en-US" sz="2000" dirty="0">
                  <a:solidFill>
                    <a:srgbClr val="FF3300"/>
                  </a:solidFill>
                  <a:latin typeface="Comic Sans MS" panose="030F0702030302020204" pitchFamily="66" charset="0"/>
                </a:rPr>
                <a:t>is less dependent on </a:t>
              </a:r>
              <a:r>
                <a:rPr lang="en-US" altLang="en-US" sz="2000" i="1" dirty="0">
                  <a:solidFill>
                    <a:srgbClr val="FF3300"/>
                  </a:solidFill>
                  <a:latin typeface="Comic Sans MS" panose="030F0702030302020204" pitchFamily="66" charset="0"/>
                </a:rPr>
                <a:t>h</a:t>
              </a:r>
              <a:r>
                <a:rPr lang="en-US" altLang="en-US" sz="2000" i="1" baseline="-25000" dirty="0">
                  <a:solidFill>
                    <a:srgbClr val="FF3300"/>
                  </a:solidFill>
                  <a:latin typeface="Comic Sans MS" panose="030F0702030302020204" pitchFamily="66" charset="0"/>
                </a:rPr>
                <a:t>FE</a:t>
              </a:r>
              <a:r>
                <a:rPr lang="en-US" altLang="en-US" sz="2000" dirty="0">
                  <a:solidFill>
                    <a:srgbClr val="FF3300"/>
                  </a:solidFill>
                  <a:latin typeface="Comic Sans MS" panose="030F0702030302020204" pitchFamily="66" charset="0"/>
                </a:rPr>
                <a:t> and temperature.</a:t>
              </a:r>
              <a:endParaRPr lang="th-TH" altLang="en-US" sz="2000" dirty="0">
                <a:solidFill>
                  <a:srgbClr val="FF3300"/>
                </a:solidFill>
                <a:latin typeface="Comic Sans MS" panose="030F0702030302020204" pitchFamily="66" charset="0"/>
              </a:endParaRPr>
            </a:p>
          </p:txBody>
        </p:sp>
        <p:sp>
          <p:nvSpPr>
            <p:cNvPr id="41989" name="AutoShape 5"/>
            <p:cNvSpPr>
              <a:spLocks noChangeArrowheads="1"/>
            </p:cNvSpPr>
            <p:nvPr/>
          </p:nvSpPr>
          <p:spPr bwMode="auto">
            <a:xfrm>
              <a:off x="6400800" y="1623789"/>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0"/>
                </a:spcBef>
                <a:buFontTx/>
                <a:buNone/>
              </a:pPr>
              <a:endParaRPr lang="en-US" altLang="en-US" sz="2800">
                <a:solidFill>
                  <a:srgbClr val="000000"/>
                </a:solidFill>
                <a:latin typeface="Comic Sans MS" panose="030F0702030302020204" pitchFamily="66" charset="0"/>
              </a:endParaRPr>
            </a:p>
          </p:txBody>
        </p:sp>
        <p:sp>
          <p:nvSpPr>
            <p:cNvPr id="41990" name="AutoShape 6"/>
            <p:cNvSpPr>
              <a:spLocks noChangeArrowheads="1"/>
            </p:cNvSpPr>
            <p:nvPr/>
          </p:nvSpPr>
          <p:spPr bwMode="auto">
            <a:xfrm>
              <a:off x="6400800" y="2852936"/>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0"/>
                </a:spcBef>
                <a:buFontTx/>
                <a:buNone/>
              </a:pPr>
              <a:endParaRPr lang="en-US" altLang="en-US" sz="2800">
                <a:solidFill>
                  <a:srgbClr val="000000"/>
                </a:solidFill>
                <a:latin typeface="Comic Sans MS" panose="030F0702030302020204" pitchFamily="66" charset="0"/>
              </a:endParaRPr>
            </a:p>
          </p:txBody>
        </p:sp>
        <p:sp>
          <p:nvSpPr>
            <p:cNvPr id="41991" name="AutoShape 7"/>
            <p:cNvSpPr>
              <a:spLocks noChangeArrowheads="1"/>
            </p:cNvSpPr>
            <p:nvPr/>
          </p:nvSpPr>
          <p:spPr bwMode="auto">
            <a:xfrm>
              <a:off x="6400800" y="3763888"/>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0"/>
                </a:spcBef>
                <a:buFontTx/>
                <a:buNone/>
              </a:pPr>
              <a:endParaRPr lang="en-US" altLang="en-US" sz="2800">
                <a:solidFill>
                  <a:srgbClr val="000000"/>
                </a:solidFill>
                <a:latin typeface="Comic Sans MS" panose="030F0702030302020204" pitchFamily="66" charset="0"/>
              </a:endParaRPr>
            </a:p>
          </p:txBody>
        </p:sp>
        <p:sp>
          <p:nvSpPr>
            <p:cNvPr id="41992" name="AutoShape 8"/>
            <p:cNvSpPr>
              <a:spLocks noChangeArrowheads="1"/>
            </p:cNvSpPr>
            <p:nvPr/>
          </p:nvSpPr>
          <p:spPr bwMode="auto">
            <a:xfrm>
              <a:off x="6400800" y="4627984"/>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0"/>
                </a:spcBef>
                <a:buFontTx/>
                <a:buNone/>
              </a:pPr>
              <a:endParaRPr lang="en-US" altLang="en-US" sz="2800">
                <a:solidFill>
                  <a:srgbClr val="000000"/>
                </a:solidFill>
                <a:latin typeface="Comic Sans MS" panose="030F0702030302020204" pitchFamily="66" charset="0"/>
              </a:endParaRPr>
            </a:p>
          </p:txBody>
        </p:sp>
      </p:grpSp>
      <p:graphicFrame>
        <p:nvGraphicFramePr>
          <p:cNvPr id="41993" name="Object 9"/>
          <p:cNvGraphicFramePr>
            <a:graphicFrameLocks noChangeAspect="1"/>
          </p:cNvGraphicFramePr>
          <p:nvPr>
            <p:extLst>
              <p:ext uri="{D42A27DB-BD31-4B8C-83A1-F6EECF244321}">
                <p14:modId xmlns:p14="http://schemas.microsoft.com/office/powerpoint/2010/main" val="2438165334"/>
              </p:ext>
            </p:extLst>
          </p:nvPr>
        </p:nvGraphicFramePr>
        <p:xfrm>
          <a:off x="467544" y="908720"/>
          <a:ext cx="3494088" cy="4800600"/>
        </p:xfrm>
        <a:graphic>
          <a:graphicData uri="http://schemas.openxmlformats.org/presentationml/2006/ole">
            <mc:AlternateContent xmlns:mc="http://schemas.openxmlformats.org/markup-compatibility/2006">
              <mc:Choice xmlns:v="urn:schemas-microsoft-com:vml" Requires="v">
                <p:oleObj spid="_x0000_s101076" name="Visio" r:id="rId3" imgW="1386840" imgH="1907134" progId="Visio.Drawing.6">
                  <p:embed/>
                </p:oleObj>
              </mc:Choice>
              <mc:Fallback>
                <p:oleObj name="Visio" r:id="rId3" imgW="1386840" imgH="1907134"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908720"/>
                        <a:ext cx="3494088"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5">
            <a:extLst>
              <a:ext uri="{FF2B5EF4-FFF2-40B4-BE49-F238E27FC236}">
                <a16:creationId xmlns:a16="http://schemas.microsoft.com/office/drawing/2014/main" id="{FAE1598C-AE55-42F3-ADE8-F9C53C826AA3}"/>
              </a:ext>
            </a:extLst>
          </p:cNvPr>
          <p:cNvGraphicFramePr>
            <a:graphicFrameLocks noChangeAspect="1"/>
          </p:cNvGraphicFramePr>
          <p:nvPr>
            <p:extLst>
              <p:ext uri="{D42A27DB-BD31-4B8C-83A1-F6EECF244321}">
                <p14:modId xmlns:p14="http://schemas.microsoft.com/office/powerpoint/2010/main" val="2033252884"/>
              </p:ext>
            </p:extLst>
          </p:nvPr>
        </p:nvGraphicFramePr>
        <p:xfrm>
          <a:off x="148804" y="908720"/>
          <a:ext cx="2065784" cy="691889"/>
        </p:xfrm>
        <a:graphic>
          <a:graphicData uri="http://schemas.openxmlformats.org/presentationml/2006/ole">
            <mc:AlternateContent xmlns:mc="http://schemas.openxmlformats.org/markup-compatibility/2006">
              <mc:Choice xmlns:v="urn:schemas-microsoft-com:vml" Requires="v">
                <p:oleObj spid="_x0000_s101077" name="Equation" r:id="rId5" imgW="1358310" imgH="444307" progId="Equation.DSMT4">
                  <p:embed/>
                </p:oleObj>
              </mc:Choice>
              <mc:Fallback>
                <p:oleObj name="Equation" r:id="rId5" imgW="1358310" imgH="444307" progId="Equation.DSMT4">
                  <p:embed/>
                  <p:pic>
                    <p:nvPicPr>
                      <p:cNvPr id="3994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804" y="908720"/>
                        <a:ext cx="2065784" cy="691889"/>
                      </a:xfrm>
                      <a:prstGeom prst="rect">
                        <a:avLst/>
                      </a:prstGeom>
                      <a:solidFill>
                        <a:srgbClr val="66FF66"/>
                      </a:solidFill>
                      <a:ln>
                        <a:noFill/>
                      </a:ln>
                      <a:effectLst/>
                      <a:extLst/>
                    </p:spPr>
                  </p:pic>
                </p:oleObj>
              </mc:Fallback>
            </mc:AlternateContent>
          </a:graphicData>
        </a:graphic>
      </p:graphicFrame>
    </p:spTree>
    <p:extLst>
      <p:ext uri="{BB962C8B-B14F-4D97-AF65-F5344CB8AC3E}">
        <p14:creationId xmlns:p14="http://schemas.microsoft.com/office/powerpoint/2010/main" val="27423604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l" eaLnBrk="1" hangingPunct="1"/>
            <a:r>
              <a:rPr lang="en-US" altLang="en-US" dirty="0">
                <a:solidFill>
                  <a:schemeClr val="tx1"/>
                </a:solidFill>
                <a:effectLst>
                  <a:outerShdw blurRad="38100" dist="38100" dir="2700000" algn="tl">
                    <a:srgbClr val="000000">
                      <a:alpha val="43137"/>
                    </a:srgbClr>
                  </a:outerShdw>
                </a:effectLst>
              </a:rPr>
              <a:t>Emitter-Feedback</a:t>
            </a:r>
            <a:r>
              <a:rPr lang="tr-TR" altLang="en-US" dirty="0">
                <a:solidFill>
                  <a:schemeClr val="tx1"/>
                </a:solidFill>
                <a:effectLst>
                  <a:outerShdw blurRad="38100" dist="38100" dir="2700000" algn="tl">
                    <a:srgbClr val="000000">
                      <a:alpha val="43137"/>
                    </a:srgbClr>
                  </a:outerShdw>
                </a:effectLst>
              </a:rPr>
              <a:t> </a:t>
            </a:r>
            <a:r>
              <a:rPr lang="en-US" altLang="en-US" dirty="0">
                <a:solidFill>
                  <a:schemeClr val="tx1"/>
                </a:solidFill>
                <a:effectLst>
                  <a:outerShdw blurRad="38100" dist="38100" dir="2700000" algn="tl">
                    <a:srgbClr val="000000">
                      <a:alpha val="43137"/>
                    </a:srgbClr>
                  </a:outerShdw>
                </a:effectLst>
              </a:rPr>
              <a:t>Characteristics </a:t>
            </a:r>
            <a:endParaRPr lang="th-TH" altLang="en-US" dirty="0">
              <a:solidFill>
                <a:schemeClr val="tx1"/>
              </a:solidFill>
              <a:effectLst>
                <a:outerShdw blurRad="38100" dist="38100" dir="2700000" algn="tl">
                  <a:srgbClr val="000000">
                    <a:alpha val="43137"/>
                  </a:srgbClr>
                </a:outerShdw>
              </a:effectLst>
            </a:endParaRPr>
          </a:p>
        </p:txBody>
      </p:sp>
      <p:sp>
        <p:nvSpPr>
          <p:cNvPr id="43012" name="Text Box 4"/>
          <p:cNvSpPr txBox="1">
            <a:spLocks noChangeArrowheads="1"/>
          </p:cNvSpPr>
          <p:nvPr/>
        </p:nvSpPr>
        <p:spPr bwMode="auto">
          <a:xfrm>
            <a:off x="4249664" y="1217712"/>
            <a:ext cx="3810000" cy="13112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b="1">
                <a:solidFill>
                  <a:srgbClr val="000000"/>
                </a:solidFill>
                <a:latin typeface="Comic Sans MS" panose="030F0702030302020204" pitchFamily="66" charset="0"/>
              </a:rPr>
              <a:t>Circuit recognition:</a:t>
            </a:r>
            <a:r>
              <a:rPr lang="en-US" altLang="en-US" sz="2000">
                <a:solidFill>
                  <a:srgbClr val="000000"/>
                </a:solidFill>
                <a:latin typeface="Comic Sans MS" panose="030F0702030302020204" pitchFamily="66" charset="0"/>
              </a:rPr>
              <a:t> Similar to voltage divider bias with </a:t>
            </a:r>
            <a:r>
              <a:rPr lang="en-US" altLang="en-US" sz="2000" i="1">
                <a:solidFill>
                  <a:srgbClr val="000000"/>
                </a:solidFill>
                <a:latin typeface="Comic Sans MS" panose="030F0702030302020204" pitchFamily="66" charset="0"/>
              </a:rPr>
              <a:t>R</a:t>
            </a:r>
            <a:r>
              <a:rPr lang="en-US" altLang="en-US" sz="2000" baseline="-25000">
                <a:solidFill>
                  <a:srgbClr val="000000"/>
                </a:solidFill>
                <a:latin typeface="Comic Sans MS" panose="030F0702030302020204" pitchFamily="66" charset="0"/>
              </a:rPr>
              <a:t>2</a:t>
            </a:r>
            <a:r>
              <a:rPr lang="en-US" altLang="en-US" sz="2000">
                <a:solidFill>
                  <a:srgbClr val="000000"/>
                </a:solidFill>
                <a:latin typeface="Comic Sans MS" panose="030F0702030302020204" pitchFamily="66" charset="0"/>
              </a:rPr>
              <a:t> missing (or base bias with </a:t>
            </a:r>
            <a:r>
              <a:rPr lang="en-US" altLang="en-US" sz="2000" i="1">
                <a:solidFill>
                  <a:srgbClr val="000000"/>
                </a:solidFill>
                <a:latin typeface="Comic Sans MS" panose="030F0702030302020204" pitchFamily="66" charset="0"/>
              </a:rPr>
              <a:t>R</a:t>
            </a:r>
            <a:r>
              <a:rPr lang="en-US" altLang="en-US" sz="2000" i="1" baseline="-25000">
                <a:solidFill>
                  <a:srgbClr val="000000"/>
                </a:solidFill>
                <a:latin typeface="Comic Sans MS" panose="030F0702030302020204" pitchFamily="66" charset="0"/>
              </a:rPr>
              <a:t>E</a:t>
            </a:r>
            <a:r>
              <a:rPr lang="en-US" altLang="en-US" sz="2000">
                <a:solidFill>
                  <a:srgbClr val="000000"/>
                </a:solidFill>
                <a:latin typeface="Comic Sans MS" panose="030F0702030302020204" pitchFamily="66" charset="0"/>
              </a:rPr>
              <a:t> added).</a:t>
            </a:r>
            <a:endParaRPr lang="th-TH" altLang="en-US" sz="2000">
              <a:solidFill>
                <a:srgbClr val="000000"/>
              </a:solidFill>
              <a:latin typeface="Comic Sans MS" panose="030F0702030302020204" pitchFamily="66" charset="0"/>
            </a:endParaRPr>
          </a:p>
        </p:txBody>
      </p:sp>
      <p:sp>
        <p:nvSpPr>
          <p:cNvPr id="43013" name="Text Box 5"/>
          <p:cNvSpPr txBox="1">
            <a:spLocks noChangeArrowheads="1"/>
          </p:cNvSpPr>
          <p:nvPr/>
        </p:nvSpPr>
        <p:spPr bwMode="auto">
          <a:xfrm>
            <a:off x="4249664" y="2665512"/>
            <a:ext cx="3810000" cy="2530475"/>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b="1">
                <a:solidFill>
                  <a:srgbClr val="000000"/>
                </a:solidFill>
                <a:latin typeface="Comic Sans MS" panose="030F0702030302020204" pitchFamily="66" charset="0"/>
              </a:rPr>
              <a:t>Advantage:</a:t>
            </a:r>
            <a:r>
              <a:rPr lang="en-US" altLang="en-US" sz="2000">
                <a:solidFill>
                  <a:srgbClr val="000000"/>
                </a:solidFill>
                <a:latin typeface="Comic Sans MS" panose="030F0702030302020204" pitchFamily="66" charset="0"/>
              </a:rPr>
              <a:t> A simple circuit with relatively stable Q-point.</a:t>
            </a:r>
          </a:p>
          <a:p>
            <a:pPr>
              <a:spcBef>
                <a:spcPct val="50000"/>
              </a:spcBef>
              <a:buFontTx/>
              <a:buNone/>
            </a:pPr>
            <a:r>
              <a:rPr lang="en-US" altLang="en-US" sz="2000" b="1">
                <a:solidFill>
                  <a:srgbClr val="000000"/>
                </a:solidFill>
                <a:latin typeface="Comic Sans MS" panose="030F0702030302020204" pitchFamily="66" charset="0"/>
              </a:rPr>
              <a:t>Disadvantage:</a:t>
            </a:r>
            <a:r>
              <a:rPr lang="en-US" altLang="en-US" sz="2000">
                <a:solidFill>
                  <a:srgbClr val="000000"/>
                </a:solidFill>
                <a:latin typeface="Comic Sans MS" panose="030F0702030302020204" pitchFamily="66" charset="0"/>
              </a:rPr>
              <a:t> Requires more components than collector-feedback bias.</a:t>
            </a:r>
          </a:p>
          <a:p>
            <a:pPr>
              <a:spcBef>
                <a:spcPct val="50000"/>
              </a:spcBef>
              <a:buFontTx/>
              <a:buNone/>
            </a:pPr>
            <a:r>
              <a:rPr lang="en-US" altLang="en-US" sz="2000" b="1">
                <a:solidFill>
                  <a:srgbClr val="000000"/>
                </a:solidFill>
                <a:latin typeface="Comic Sans MS" panose="030F0702030302020204" pitchFamily="66" charset="0"/>
              </a:rPr>
              <a:t>Applications:</a:t>
            </a:r>
            <a:r>
              <a:rPr lang="en-US" altLang="en-US" sz="2000">
                <a:solidFill>
                  <a:srgbClr val="000000"/>
                </a:solidFill>
                <a:latin typeface="Comic Sans MS" panose="030F0702030302020204" pitchFamily="66" charset="0"/>
              </a:rPr>
              <a:t> Used primarily to bias linear amplifiers.</a:t>
            </a:r>
            <a:endParaRPr lang="th-TH" altLang="en-US" sz="2000">
              <a:solidFill>
                <a:srgbClr val="000000"/>
              </a:solidFill>
              <a:latin typeface="Comic Sans MS" panose="030F0702030302020204" pitchFamily="66" charset="0"/>
            </a:endParaRPr>
          </a:p>
        </p:txBody>
      </p:sp>
      <p:graphicFrame>
        <p:nvGraphicFramePr>
          <p:cNvPr id="43014" name="Object 6"/>
          <p:cNvGraphicFramePr>
            <a:graphicFrameLocks noChangeAspect="1"/>
          </p:cNvGraphicFramePr>
          <p:nvPr>
            <p:extLst>
              <p:ext uri="{D42A27DB-BD31-4B8C-83A1-F6EECF244321}">
                <p14:modId xmlns:p14="http://schemas.microsoft.com/office/powerpoint/2010/main" val="1241538462"/>
              </p:ext>
            </p:extLst>
          </p:nvPr>
        </p:nvGraphicFramePr>
        <p:xfrm>
          <a:off x="395536" y="836712"/>
          <a:ext cx="3494088" cy="4800600"/>
        </p:xfrm>
        <a:graphic>
          <a:graphicData uri="http://schemas.openxmlformats.org/presentationml/2006/ole">
            <mc:AlternateContent xmlns:mc="http://schemas.openxmlformats.org/markup-compatibility/2006">
              <mc:Choice xmlns:v="urn:schemas-microsoft-com:vml" Requires="v">
                <p:oleObj spid="_x0000_s101923" name="Visio" r:id="rId3" imgW="1386840" imgH="1907134" progId="Visio.Drawing.6">
                  <p:embed/>
                </p:oleObj>
              </mc:Choice>
              <mc:Fallback>
                <p:oleObj name="Visio" r:id="rId3" imgW="1386840" imgH="1907134"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836712"/>
                        <a:ext cx="3494088"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398546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0466" name="Object 2"/>
          <p:cNvGraphicFramePr>
            <a:graphicFrameLocks noChangeAspect="1"/>
          </p:cNvGraphicFramePr>
          <p:nvPr>
            <p:extLst>
              <p:ext uri="{D42A27DB-BD31-4B8C-83A1-F6EECF244321}">
                <p14:modId xmlns:p14="http://schemas.microsoft.com/office/powerpoint/2010/main" val="29853811"/>
              </p:ext>
            </p:extLst>
          </p:nvPr>
        </p:nvGraphicFramePr>
        <p:xfrm>
          <a:off x="152400" y="1196752"/>
          <a:ext cx="5562600" cy="4892675"/>
        </p:xfrm>
        <a:graphic>
          <a:graphicData uri="http://schemas.openxmlformats.org/presentationml/2006/ole">
            <mc:AlternateContent xmlns:mc="http://schemas.openxmlformats.org/markup-compatibility/2006">
              <mc:Choice xmlns:v="urn:schemas-microsoft-com:vml" Requires="v">
                <p:oleObj spid="_x0000_s114594" name="Bitmap Image" r:id="rId4" imgW="4904762" imgH="4315427" progId="Paint.Picture">
                  <p:embed/>
                </p:oleObj>
              </mc:Choice>
              <mc:Fallback>
                <p:oleObj name="Bitmap Image" r:id="rId4" imgW="4904762" imgH="431542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196752"/>
                        <a:ext cx="5562600" cy="489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0468" name="Rectangle 4"/>
          <p:cNvSpPr>
            <a:spLocks noChangeArrowheads="1"/>
          </p:cNvSpPr>
          <p:nvPr/>
        </p:nvSpPr>
        <p:spPr bwMode="auto">
          <a:xfrm>
            <a:off x="152400" y="287338"/>
            <a:ext cx="3165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a:solidFill>
                  <a:srgbClr val="FF0000"/>
                </a:solidFill>
                <a:latin typeface="Comic Sans MS" panose="030F0702030302020204" pitchFamily="66" charset="0"/>
              </a:rPr>
              <a:t>BJTs – Testing</a:t>
            </a:r>
          </a:p>
        </p:txBody>
      </p:sp>
      <p:grpSp>
        <p:nvGrpSpPr>
          <p:cNvPr id="3" name="Group 2"/>
          <p:cNvGrpSpPr/>
          <p:nvPr/>
        </p:nvGrpSpPr>
        <p:grpSpPr>
          <a:xfrm>
            <a:off x="5715000" y="781050"/>
            <a:ext cx="3089275" cy="5672286"/>
            <a:chOff x="5715000" y="781050"/>
            <a:chExt cx="3089275" cy="5672286"/>
          </a:xfrm>
        </p:grpSpPr>
        <p:graphicFrame>
          <p:nvGraphicFramePr>
            <p:cNvPr id="190467" name="Object 3"/>
            <p:cNvGraphicFramePr>
              <a:graphicFrameLocks noChangeAspect="1"/>
            </p:cNvGraphicFramePr>
            <p:nvPr>
              <p:extLst>
                <p:ext uri="{D42A27DB-BD31-4B8C-83A1-F6EECF244321}">
                  <p14:modId xmlns:p14="http://schemas.microsoft.com/office/powerpoint/2010/main" val="3501805725"/>
                </p:ext>
              </p:extLst>
            </p:nvPr>
          </p:nvGraphicFramePr>
          <p:xfrm>
            <a:off x="5715000" y="781050"/>
            <a:ext cx="3089275" cy="5562600"/>
          </p:xfrm>
          <a:graphic>
            <a:graphicData uri="http://schemas.openxmlformats.org/presentationml/2006/ole">
              <mc:AlternateContent xmlns:mc="http://schemas.openxmlformats.org/markup-compatibility/2006">
                <mc:Choice xmlns:v="urn:schemas-microsoft-com:vml" Requires="v">
                  <p:oleObj spid="_x0000_s114595" name="Bitmap Image" r:id="rId6" imgW="2200582" imgH="3962953" progId="Paint.Picture">
                    <p:embed/>
                  </p:oleObj>
                </mc:Choice>
                <mc:Fallback>
                  <p:oleObj name="Bitmap Image" r:id="rId6" imgW="2200582" imgH="3962953"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0" y="781050"/>
                          <a:ext cx="308927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ctangle 1"/>
            <p:cNvSpPr/>
            <p:nvPr/>
          </p:nvSpPr>
          <p:spPr>
            <a:xfrm>
              <a:off x="6372200" y="5157192"/>
              <a:ext cx="2304256" cy="129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Rectangle 5"/>
            <p:cNvSpPr/>
            <p:nvPr/>
          </p:nvSpPr>
          <p:spPr>
            <a:xfrm>
              <a:off x="5807869" y="5415346"/>
              <a:ext cx="2304256" cy="779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extLst>
      <p:ext uri="{BB962C8B-B14F-4D97-AF65-F5344CB8AC3E}">
        <p14:creationId xmlns:p14="http://schemas.microsoft.com/office/powerpoint/2010/main" val="455484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66" name="Group 25"/>
          <p:cNvGrpSpPr>
            <a:grpSpLocks/>
          </p:cNvGrpSpPr>
          <p:nvPr/>
        </p:nvGrpSpPr>
        <p:grpSpPr bwMode="auto">
          <a:xfrm>
            <a:off x="711395" y="721289"/>
            <a:ext cx="3402851" cy="1609882"/>
            <a:chOff x="1885950" y="981075"/>
            <a:chExt cx="4500563" cy="1609725"/>
          </a:xfrm>
        </p:grpSpPr>
        <p:sp>
          <p:nvSpPr>
            <p:cNvPr id="5" name="Rectangle 4"/>
            <p:cNvSpPr/>
            <p:nvPr/>
          </p:nvSpPr>
          <p:spPr>
            <a:xfrm>
              <a:off x="2471483" y="985274"/>
              <a:ext cx="3214495" cy="685733"/>
            </a:xfrm>
            <a:prstGeom prst="rect">
              <a:avLst/>
            </a:prstGeom>
            <a:solidFill>
              <a:schemeClr val="bg1"/>
            </a:solid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FFFFFF"/>
                </a:solidFill>
              </a:endParaRPr>
            </a:p>
          </p:txBody>
        </p:sp>
        <p:cxnSp>
          <p:nvCxnSpPr>
            <p:cNvPr id="6" name="Straight Connector 5"/>
            <p:cNvCxnSpPr/>
            <p:nvPr/>
          </p:nvCxnSpPr>
          <p:spPr>
            <a:xfrm>
              <a:off x="1900390" y="2042445"/>
              <a:ext cx="2143696" cy="14286"/>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266644" y="2037683"/>
              <a:ext cx="2101705" cy="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V="1">
              <a:off x="1549817" y="1692999"/>
              <a:ext cx="709544" cy="8398"/>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V="1">
              <a:off x="6004129" y="1701473"/>
              <a:ext cx="709544" cy="10499"/>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V="1">
              <a:off x="3807749" y="2020810"/>
              <a:ext cx="428583" cy="14698"/>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V="1">
              <a:off x="4176578" y="2019198"/>
              <a:ext cx="209530" cy="8398"/>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5" idx="1"/>
            </p:cNvCxnSpPr>
            <p:nvPr/>
          </p:nvCxnSpPr>
          <p:spPr>
            <a:xfrm>
              <a:off x="1885692" y="1328140"/>
              <a:ext cx="585791" cy="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696476" y="1356712"/>
              <a:ext cx="690769" cy="9524"/>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V="1">
              <a:off x="3717659" y="1330034"/>
              <a:ext cx="709544" cy="10497"/>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V="1">
              <a:off x="3441560" y="1340608"/>
              <a:ext cx="709544" cy="8398"/>
            </a:xfrm>
            <a:prstGeom prst="line">
              <a:avLst/>
            </a:prstGeom>
            <a:ln w="3492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flipH="1" flipV="1">
              <a:off x="4050187" y="1335283"/>
              <a:ext cx="642874" cy="0"/>
            </a:xfrm>
            <a:prstGeom prst="line">
              <a:avLst/>
            </a:prstGeom>
            <a:ln w="3492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0301" name="TextBox 36"/>
            <p:cNvSpPr txBox="1">
              <a:spLocks noChangeArrowheads="1"/>
            </p:cNvSpPr>
            <p:nvPr/>
          </p:nvSpPr>
          <p:spPr bwMode="auto">
            <a:xfrm>
              <a:off x="2771775" y="1128713"/>
              <a:ext cx="320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a:solidFill>
                    <a:srgbClr val="000000"/>
                  </a:solidFill>
                  <a:latin typeface="Comic Sans MS" panose="030F0702030302020204" pitchFamily="66" charset="0"/>
                </a:rPr>
                <a:t>P</a:t>
              </a:r>
            </a:p>
          </p:txBody>
        </p:sp>
        <p:sp>
          <p:nvSpPr>
            <p:cNvPr id="10302" name="TextBox 37"/>
            <p:cNvSpPr txBox="1">
              <a:spLocks noChangeArrowheads="1"/>
            </p:cNvSpPr>
            <p:nvPr/>
          </p:nvSpPr>
          <p:spPr bwMode="auto">
            <a:xfrm>
              <a:off x="5010150" y="1109663"/>
              <a:ext cx="393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a:solidFill>
                    <a:srgbClr val="000000"/>
                  </a:solidFill>
                  <a:latin typeface="Comic Sans MS" panose="030F0702030302020204" pitchFamily="66" charset="0"/>
                </a:rPr>
                <a:t>N</a:t>
              </a:r>
            </a:p>
          </p:txBody>
        </p:sp>
        <p:cxnSp>
          <p:nvCxnSpPr>
            <p:cNvPr id="21" name="Straight Arrow Connector 20"/>
            <p:cNvCxnSpPr/>
            <p:nvPr/>
          </p:nvCxnSpPr>
          <p:spPr>
            <a:xfrm flipV="1">
              <a:off x="3729145" y="1771009"/>
              <a:ext cx="713866" cy="14287"/>
            </a:xfrm>
            <a:prstGeom prst="straightConnector1">
              <a:avLst/>
            </a:prstGeom>
            <a:ln w="2222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10304" name="TextBox 40"/>
            <p:cNvSpPr txBox="1">
              <a:spLocks noChangeArrowheads="1"/>
            </p:cNvSpPr>
            <p:nvPr/>
          </p:nvSpPr>
          <p:spPr bwMode="auto">
            <a:xfrm>
              <a:off x="3195638" y="1624013"/>
              <a:ext cx="450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a:solidFill>
                    <a:srgbClr val="000000"/>
                  </a:solidFill>
                  <a:latin typeface="Comic Sans MS" panose="030F0702030302020204" pitchFamily="66" charset="0"/>
                </a:rPr>
                <a:t>W</a:t>
              </a:r>
            </a:p>
          </p:txBody>
        </p:sp>
        <p:sp>
          <p:nvSpPr>
            <p:cNvPr id="10305" name="TextBox 41"/>
            <p:cNvSpPr txBox="1">
              <a:spLocks noChangeArrowheads="1"/>
            </p:cNvSpPr>
            <p:nvPr/>
          </p:nvSpPr>
          <p:spPr bwMode="auto">
            <a:xfrm>
              <a:off x="3633788" y="2190750"/>
              <a:ext cx="1217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a:solidFill>
                    <a:srgbClr val="000000"/>
                  </a:solidFill>
                  <a:latin typeface="Comic Sans MS" panose="030F0702030302020204" pitchFamily="66" charset="0"/>
                </a:rPr>
                <a:t>V</a:t>
              </a:r>
              <a:r>
                <a:rPr lang="en-US" altLang="en-US" b="1" baseline="-25000">
                  <a:solidFill>
                    <a:srgbClr val="000000"/>
                  </a:solidFill>
                  <a:latin typeface="Comic Sans MS" panose="030F0702030302020204" pitchFamily="66" charset="0"/>
                </a:rPr>
                <a:t>appl</a:t>
              </a:r>
              <a:r>
                <a:rPr lang="en-US" altLang="en-US" b="1">
                  <a:solidFill>
                    <a:srgbClr val="000000"/>
                  </a:solidFill>
                  <a:latin typeface="Comic Sans MS" panose="030F0702030302020204" pitchFamily="66" charset="0"/>
                </a:rPr>
                <a:t> &gt; 0</a:t>
              </a:r>
            </a:p>
          </p:txBody>
        </p:sp>
        <p:sp>
          <p:nvSpPr>
            <p:cNvPr id="10306" name="TextBox 73"/>
            <p:cNvSpPr txBox="1">
              <a:spLocks noChangeArrowheads="1"/>
            </p:cNvSpPr>
            <p:nvPr/>
          </p:nvSpPr>
          <p:spPr bwMode="auto">
            <a:xfrm>
              <a:off x="4262438" y="1762125"/>
              <a:ext cx="341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a:solidFill>
                    <a:srgbClr val="000000"/>
                  </a:solidFill>
                  <a:latin typeface="Comic Sans MS" panose="030F0702030302020204" pitchFamily="66" charset="0"/>
                </a:rPr>
                <a:t>-</a:t>
              </a:r>
            </a:p>
          </p:txBody>
        </p:sp>
        <p:sp>
          <p:nvSpPr>
            <p:cNvPr id="10307" name="TextBox 74"/>
            <p:cNvSpPr txBox="1">
              <a:spLocks noChangeArrowheads="1"/>
            </p:cNvSpPr>
            <p:nvPr/>
          </p:nvSpPr>
          <p:spPr bwMode="auto">
            <a:xfrm>
              <a:off x="3671888" y="1785938"/>
              <a:ext cx="341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a:solidFill>
                    <a:srgbClr val="000000"/>
                  </a:solidFill>
                  <a:latin typeface="Comic Sans MS" panose="030F0702030302020204" pitchFamily="66" charset="0"/>
                </a:rPr>
                <a:t>+</a:t>
              </a:r>
            </a:p>
          </p:txBody>
        </p:sp>
      </p:grpSp>
      <p:sp>
        <p:nvSpPr>
          <p:cNvPr id="27" name="Rectangle 26"/>
          <p:cNvSpPr/>
          <p:nvPr/>
        </p:nvSpPr>
        <p:spPr bwMode="auto">
          <a:xfrm>
            <a:off x="5408613" y="688975"/>
            <a:ext cx="2447925" cy="685800"/>
          </a:xfrm>
          <a:prstGeom prst="rect">
            <a:avLst/>
          </a:prstGeom>
          <a:solidFill>
            <a:schemeClr val="bg1"/>
          </a:solid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FFFFFF"/>
              </a:solidFill>
            </a:endParaRPr>
          </a:p>
        </p:txBody>
      </p:sp>
      <p:cxnSp>
        <p:nvCxnSpPr>
          <p:cNvPr id="28" name="Straight Connector 27"/>
          <p:cNvCxnSpPr/>
          <p:nvPr/>
        </p:nvCxnSpPr>
        <p:spPr bwMode="auto">
          <a:xfrm>
            <a:off x="4973638" y="1746250"/>
            <a:ext cx="1631950" cy="14288"/>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auto">
          <a:xfrm>
            <a:off x="6775450" y="1741488"/>
            <a:ext cx="1600200" cy="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auto">
          <a:xfrm rot="16200000" flipV="1">
            <a:off x="4622007" y="1397794"/>
            <a:ext cx="709612" cy="635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auto">
          <a:xfrm rot="16200000" flipV="1">
            <a:off x="8013701" y="1406525"/>
            <a:ext cx="709612" cy="7937"/>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27" idx="1"/>
          </p:cNvCxnSpPr>
          <p:nvPr/>
        </p:nvCxnSpPr>
        <p:spPr bwMode="auto">
          <a:xfrm>
            <a:off x="4962525" y="1031875"/>
            <a:ext cx="446088" cy="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flipV="1">
            <a:off x="7864476" y="1060450"/>
            <a:ext cx="525463" cy="9525"/>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auto">
          <a:xfrm rot="16200000" flipV="1">
            <a:off x="6272214" y="1035050"/>
            <a:ext cx="709612" cy="7938"/>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auto">
          <a:xfrm rot="16200000" flipV="1">
            <a:off x="5811838" y="1044575"/>
            <a:ext cx="709612" cy="7938"/>
          </a:xfrm>
          <a:prstGeom prst="line">
            <a:avLst/>
          </a:prstGeom>
          <a:ln w="3492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auto">
          <a:xfrm rot="5400000" flipH="1" flipV="1">
            <a:off x="6773069" y="1039020"/>
            <a:ext cx="642938" cy="0"/>
          </a:xfrm>
          <a:prstGeom prst="line">
            <a:avLst/>
          </a:prstGeom>
          <a:ln w="3492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0277" name="TextBox 36"/>
          <p:cNvSpPr txBox="1">
            <a:spLocks noChangeArrowheads="1"/>
          </p:cNvSpPr>
          <p:nvPr/>
        </p:nvSpPr>
        <p:spPr bwMode="auto">
          <a:xfrm>
            <a:off x="5636909" y="831865"/>
            <a:ext cx="393069" cy="400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a:solidFill>
                  <a:srgbClr val="000000"/>
                </a:solidFill>
                <a:latin typeface="Comic Sans MS" panose="030F0702030302020204" pitchFamily="66" charset="0"/>
              </a:rPr>
              <a:t>N</a:t>
            </a:r>
          </a:p>
        </p:txBody>
      </p:sp>
      <p:sp>
        <p:nvSpPr>
          <p:cNvPr id="10278" name="TextBox 37"/>
          <p:cNvSpPr txBox="1">
            <a:spLocks noChangeArrowheads="1"/>
          </p:cNvSpPr>
          <p:nvPr/>
        </p:nvSpPr>
        <p:spPr bwMode="auto">
          <a:xfrm>
            <a:off x="7341625" y="812815"/>
            <a:ext cx="320932" cy="400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a:solidFill>
                  <a:srgbClr val="000000"/>
                </a:solidFill>
                <a:latin typeface="Comic Sans MS" panose="030F0702030302020204" pitchFamily="66" charset="0"/>
              </a:rPr>
              <a:t>P</a:t>
            </a:r>
          </a:p>
        </p:txBody>
      </p:sp>
      <p:sp>
        <p:nvSpPr>
          <p:cNvPr id="10279" name="TextBox 40"/>
          <p:cNvSpPr txBox="1">
            <a:spLocks noChangeArrowheads="1"/>
          </p:cNvSpPr>
          <p:nvPr/>
        </p:nvSpPr>
        <p:spPr bwMode="auto">
          <a:xfrm>
            <a:off x="5836143" y="1327216"/>
            <a:ext cx="343361" cy="400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a:solidFill>
                  <a:srgbClr val="000000"/>
                </a:solidFill>
                <a:latin typeface="Comic Sans MS" panose="030F0702030302020204" pitchFamily="66" charset="0"/>
              </a:rPr>
              <a:t>W</a:t>
            </a:r>
          </a:p>
        </p:txBody>
      </p:sp>
      <p:sp>
        <p:nvSpPr>
          <p:cNvPr id="10280" name="TextBox 41"/>
          <p:cNvSpPr txBox="1">
            <a:spLocks noChangeArrowheads="1"/>
          </p:cNvSpPr>
          <p:nvPr/>
        </p:nvSpPr>
        <p:spPr bwMode="auto">
          <a:xfrm>
            <a:off x="6293406" y="1894007"/>
            <a:ext cx="927317" cy="400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a:solidFill>
                  <a:srgbClr val="000000"/>
                </a:solidFill>
                <a:latin typeface="Comic Sans MS" panose="030F0702030302020204" pitchFamily="66" charset="0"/>
              </a:rPr>
              <a:t>V</a:t>
            </a:r>
            <a:r>
              <a:rPr lang="en-US" altLang="en-US" b="1" baseline="-25000">
                <a:solidFill>
                  <a:srgbClr val="000000"/>
                </a:solidFill>
                <a:latin typeface="Comic Sans MS" panose="030F0702030302020204" pitchFamily="66" charset="0"/>
              </a:rPr>
              <a:t>appl</a:t>
            </a:r>
            <a:r>
              <a:rPr lang="en-US" altLang="en-US" b="1">
                <a:solidFill>
                  <a:srgbClr val="000000"/>
                </a:solidFill>
                <a:latin typeface="Comic Sans MS" panose="030F0702030302020204" pitchFamily="66" charset="0"/>
              </a:rPr>
              <a:t> &lt; 0</a:t>
            </a:r>
          </a:p>
        </p:txBody>
      </p:sp>
      <p:grpSp>
        <p:nvGrpSpPr>
          <p:cNvPr id="10281" name="Group 64"/>
          <p:cNvGrpSpPr>
            <a:grpSpLocks/>
          </p:cNvGrpSpPr>
          <p:nvPr/>
        </p:nvGrpSpPr>
        <p:grpSpPr bwMode="auto">
          <a:xfrm flipH="1">
            <a:off x="6202645" y="1445945"/>
            <a:ext cx="962486" cy="512812"/>
            <a:chOff x="6238790" y="1693303"/>
            <a:chExt cx="903108" cy="512762"/>
          </a:xfrm>
        </p:grpSpPr>
        <p:cxnSp>
          <p:nvCxnSpPr>
            <p:cNvPr id="32" name="Straight Connector 31"/>
            <p:cNvCxnSpPr/>
            <p:nvPr/>
          </p:nvCxnSpPr>
          <p:spPr>
            <a:xfrm rot="16200000" flipV="1">
              <a:off x="6559949" y="1986035"/>
              <a:ext cx="428583" cy="11917"/>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V="1">
              <a:off x="6510836" y="1983506"/>
              <a:ext cx="209530" cy="7448"/>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239486" y="1749129"/>
              <a:ext cx="902675" cy="14287"/>
            </a:xfrm>
            <a:prstGeom prst="straightConnector1">
              <a:avLst/>
            </a:prstGeom>
            <a:ln w="2222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10287" name="TextBox 73"/>
            <p:cNvSpPr txBox="1">
              <a:spLocks noChangeArrowheads="1"/>
            </p:cNvSpPr>
            <p:nvPr/>
          </p:nvSpPr>
          <p:spPr bwMode="auto">
            <a:xfrm>
              <a:off x="6392330" y="1712353"/>
              <a:ext cx="259931"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a:solidFill>
                    <a:srgbClr val="000000"/>
                  </a:solidFill>
                  <a:latin typeface="Comic Sans MS" panose="030F0702030302020204" pitchFamily="66" charset="0"/>
                </a:rPr>
                <a:t>-</a:t>
              </a:r>
            </a:p>
          </p:txBody>
        </p:sp>
        <p:sp>
          <p:nvSpPr>
            <p:cNvPr id="10288" name="TextBox 74"/>
            <p:cNvSpPr txBox="1">
              <a:spLocks noChangeArrowheads="1"/>
            </p:cNvSpPr>
            <p:nvPr/>
          </p:nvSpPr>
          <p:spPr bwMode="auto">
            <a:xfrm flipH="1">
              <a:off x="6748979" y="1693303"/>
              <a:ext cx="29378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a:solidFill>
                    <a:srgbClr val="000000"/>
                  </a:solidFill>
                  <a:latin typeface="Comic Sans MS" panose="030F0702030302020204" pitchFamily="66" charset="0"/>
                </a:rPr>
                <a:t>+</a:t>
              </a:r>
            </a:p>
          </p:txBody>
        </p:sp>
      </p:grpSp>
      <p:sp>
        <p:nvSpPr>
          <p:cNvPr id="10282" name="TextBox 46"/>
          <p:cNvSpPr txBox="1">
            <a:spLocks noChangeArrowheads="1"/>
          </p:cNvSpPr>
          <p:nvPr/>
        </p:nvSpPr>
        <p:spPr bwMode="auto">
          <a:xfrm>
            <a:off x="728751" y="2340542"/>
            <a:ext cx="3915257"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sz="1800" b="1" u="sng" dirty="0">
                <a:solidFill>
                  <a:srgbClr val="000000"/>
                </a:solidFill>
                <a:latin typeface="Comic Sans MS" panose="030F0702030302020204" pitchFamily="66" charset="0"/>
              </a:rPr>
              <a:t>Forward bias, + on P, - on N </a:t>
            </a:r>
          </a:p>
          <a:p>
            <a:pPr eaLnBrk="1" hangingPunct="1"/>
            <a:r>
              <a:rPr lang="en-US" altLang="en-US" sz="1800" dirty="0">
                <a:solidFill>
                  <a:srgbClr val="000000"/>
                </a:solidFill>
                <a:latin typeface="Comic Sans MS" panose="030F0702030302020204" pitchFamily="66" charset="0"/>
              </a:rPr>
              <a:t>(</a:t>
            </a:r>
            <a:r>
              <a:rPr lang="tr-TR" altLang="en-US" sz="1800" dirty="0">
                <a:solidFill>
                  <a:srgbClr val="000000"/>
                </a:solidFill>
                <a:latin typeface="Comic Sans MS" panose="030F0702030302020204" pitchFamily="66" charset="0"/>
              </a:rPr>
              <a:t>Depletion </a:t>
            </a:r>
            <a:r>
              <a:rPr lang="tr-TR" altLang="en-US" sz="1800" dirty="0" err="1">
                <a:solidFill>
                  <a:srgbClr val="000000"/>
                </a:solidFill>
                <a:latin typeface="Comic Sans MS" panose="030F0702030302020204" pitchFamily="66" charset="0"/>
              </a:rPr>
              <a:t>region</a:t>
            </a:r>
            <a:r>
              <a:rPr lang="tr-TR" altLang="en-US" sz="1800" dirty="0">
                <a:solidFill>
                  <a:srgbClr val="000000"/>
                </a:solidFill>
                <a:latin typeface="Comic Sans MS" panose="030F0702030302020204" pitchFamily="66" charset="0"/>
              </a:rPr>
              <a:t> s</a:t>
            </a:r>
            <a:r>
              <a:rPr lang="en-US" altLang="en-US" sz="1800" dirty="0" err="1">
                <a:solidFill>
                  <a:srgbClr val="000000"/>
                </a:solidFill>
                <a:latin typeface="Comic Sans MS" panose="030F0702030302020204" pitchFamily="66" charset="0"/>
              </a:rPr>
              <a:t>hrink</a:t>
            </a:r>
            <a:r>
              <a:rPr lang="tr-TR" altLang="en-US" sz="1800" dirty="0">
                <a:solidFill>
                  <a:srgbClr val="000000"/>
                </a:solidFill>
                <a:latin typeface="Comic Sans MS" panose="030F0702030302020204" pitchFamily="66" charset="0"/>
              </a:rPr>
              <a:t>s </a:t>
            </a:r>
            <a:r>
              <a:rPr lang="tr-TR" altLang="en-US" sz="1800" dirty="0" err="1">
                <a:solidFill>
                  <a:srgbClr val="000000"/>
                </a:solidFill>
                <a:latin typeface="Comic Sans MS" panose="030F0702030302020204" pitchFamily="66" charset="0"/>
              </a:rPr>
              <a:t>and</a:t>
            </a:r>
            <a:r>
              <a:rPr lang="tr-TR" altLang="en-US" sz="1800" dirty="0">
                <a:solidFill>
                  <a:srgbClr val="000000"/>
                </a:solidFill>
                <a:latin typeface="Comic Sans MS" panose="030F0702030302020204" pitchFamily="66" charset="0"/>
              </a:rPr>
              <a:t> </a:t>
            </a:r>
            <a:r>
              <a:rPr lang="tr-TR" altLang="en-US" sz="1800" dirty="0" err="1">
                <a:solidFill>
                  <a:srgbClr val="000000"/>
                </a:solidFill>
                <a:latin typeface="Comic Sans MS" panose="030F0702030302020204" pitchFamily="66" charset="0"/>
              </a:rPr>
              <a:t>then</a:t>
            </a:r>
            <a:r>
              <a:rPr lang="tr-TR" altLang="en-US" sz="1800" dirty="0">
                <a:solidFill>
                  <a:srgbClr val="000000"/>
                </a:solidFill>
                <a:latin typeface="Comic Sans MS" panose="030F0702030302020204" pitchFamily="66" charset="0"/>
              </a:rPr>
              <a:t> </a:t>
            </a:r>
            <a:r>
              <a:rPr lang="tr-TR" altLang="en-US" sz="1800" dirty="0" err="1">
                <a:solidFill>
                  <a:srgbClr val="000000"/>
                </a:solidFill>
                <a:latin typeface="Comic Sans MS" panose="030F0702030302020204" pitchFamily="66" charset="0"/>
              </a:rPr>
              <a:t>disapper</a:t>
            </a:r>
            <a:r>
              <a:rPr lang="tr-TR" altLang="en-US" sz="1800" dirty="0">
                <a:solidFill>
                  <a:srgbClr val="000000"/>
                </a:solidFill>
                <a:latin typeface="Comic Sans MS" panose="030F0702030302020204" pitchFamily="66" charset="0"/>
              </a:rPr>
              <a:t>.</a:t>
            </a:r>
          </a:p>
          <a:p>
            <a:pPr eaLnBrk="1" hangingPunct="1"/>
            <a:endParaRPr lang="en-US" altLang="en-US" sz="800" dirty="0">
              <a:solidFill>
                <a:srgbClr val="000000"/>
              </a:solidFill>
              <a:latin typeface="Comic Sans MS" panose="030F0702030302020204" pitchFamily="66" charset="0"/>
            </a:endParaRPr>
          </a:p>
          <a:p>
            <a:pPr eaLnBrk="1" hangingPunct="1"/>
            <a:r>
              <a:rPr lang="en-US" altLang="en-US" sz="1800" dirty="0">
                <a:solidFill>
                  <a:srgbClr val="000000"/>
                </a:solidFill>
                <a:latin typeface="Comic Sans MS" panose="030F0702030302020204" pitchFamily="66" charset="0"/>
              </a:rPr>
              <a:t>Allow holes to jump over barrier </a:t>
            </a:r>
          </a:p>
          <a:p>
            <a:pPr eaLnBrk="1" hangingPunct="1"/>
            <a:r>
              <a:rPr lang="en-US" altLang="en-US" sz="1800" dirty="0">
                <a:solidFill>
                  <a:srgbClr val="000000"/>
                </a:solidFill>
                <a:latin typeface="Comic Sans MS" panose="030F0702030302020204" pitchFamily="66" charset="0"/>
              </a:rPr>
              <a:t>into N region</a:t>
            </a:r>
            <a:r>
              <a:rPr lang="tr-TR" altLang="en-US" sz="1800" dirty="0">
                <a:solidFill>
                  <a:srgbClr val="000000"/>
                </a:solidFill>
                <a:latin typeface="Comic Sans MS" panose="030F0702030302020204" pitchFamily="66" charset="0"/>
              </a:rPr>
              <a:t>.</a:t>
            </a:r>
            <a:endParaRPr lang="en-US" altLang="en-US" sz="1800" dirty="0">
              <a:solidFill>
                <a:srgbClr val="000000"/>
              </a:solidFill>
              <a:latin typeface="Comic Sans MS" panose="030F0702030302020204" pitchFamily="66" charset="0"/>
            </a:endParaRPr>
          </a:p>
        </p:txBody>
      </p:sp>
      <p:sp>
        <p:nvSpPr>
          <p:cNvPr id="10283" name="TextBox 47"/>
          <p:cNvSpPr txBox="1">
            <a:spLocks noChangeArrowheads="1"/>
          </p:cNvSpPr>
          <p:nvPr/>
        </p:nvSpPr>
        <p:spPr bwMode="auto">
          <a:xfrm>
            <a:off x="4911799" y="2343785"/>
            <a:ext cx="372730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sz="1800" b="1" u="sng" dirty="0">
                <a:solidFill>
                  <a:srgbClr val="000000"/>
                </a:solidFill>
                <a:latin typeface="Comic Sans MS" panose="030F0702030302020204" pitchFamily="66" charset="0"/>
              </a:rPr>
              <a:t>Reverse bias, + on N, - on P</a:t>
            </a:r>
          </a:p>
          <a:p>
            <a:pPr eaLnBrk="1" hangingPunct="1"/>
            <a:r>
              <a:rPr lang="en-US" altLang="en-US" sz="1800" dirty="0">
                <a:solidFill>
                  <a:srgbClr val="000000"/>
                </a:solidFill>
                <a:latin typeface="Comic Sans MS" panose="030F0702030302020204" pitchFamily="66" charset="0"/>
              </a:rPr>
              <a:t> (</a:t>
            </a:r>
            <a:r>
              <a:rPr lang="tr-TR" altLang="en-US" sz="1800" dirty="0">
                <a:solidFill>
                  <a:srgbClr val="000000"/>
                </a:solidFill>
                <a:latin typeface="Comic Sans MS" panose="030F0702030302020204" pitchFamily="66" charset="0"/>
              </a:rPr>
              <a:t>Depletion </a:t>
            </a:r>
            <a:r>
              <a:rPr lang="tr-TR" altLang="en-US" sz="1800" dirty="0" err="1">
                <a:solidFill>
                  <a:srgbClr val="000000"/>
                </a:solidFill>
                <a:latin typeface="Comic Sans MS" panose="030F0702030302020204" pitchFamily="66" charset="0"/>
              </a:rPr>
              <a:t>region</a:t>
            </a:r>
            <a:r>
              <a:rPr lang="tr-TR" altLang="en-US" sz="1800" dirty="0">
                <a:solidFill>
                  <a:srgbClr val="000000"/>
                </a:solidFill>
                <a:latin typeface="Comic Sans MS" panose="030F0702030302020204" pitchFamily="66" charset="0"/>
              </a:rPr>
              <a:t> e</a:t>
            </a:r>
            <a:r>
              <a:rPr lang="en-US" altLang="en-US" sz="1800" dirty="0" err="1">
                <a:solidFill>
                  <a:srgbClr val="000000"/>
                </a:solidFill>
                <a:latin typeface="Comic Sans MS" panose="030F0702030302020204" pitchFamily="66" charset="0"/>
              </a:rPr>
              <a:t>xpand</a:t>
            </a:r>
            <a:r>
              <a:rPr lang="tr-TR" altLang="en-US" sz="1800" dirty="0">
                <a:solidFill>
                  <a:srgbClr val="000000"/>
                </a:solidFill>
                <a:latin typeface="Comic Sans MS" panose="030F0702030302020204" pitchFamily="66" charset="0"/>
              </a:rPr>
              <a:t>s</a:t>
            </a:r>
            <a:r>
              <a:rPr lang="en-US" altLang="en-US" sz="1800" baseline="-25000" dirty="0" err="1">
                <a:solidFill>
                  <a:srgbClr val="000000"/>
                </a:solidFill>
                <a:latin typeface="Comic Sans MS" panose="030F0702030302020204" pitchFamily="66" charset="0"/>
              </a:rPr>
              <a:t>i</a:t>
            </a:r>
            <a:r>
              <a:rPr lang="en-US" altLang="en-US" sz="1800" dirty="0">
                <a:solidFill>
                  <a:srgbClr val="000000"/>
                </a:solidFill>
                <a:latin typeface="Comic Sans MS" panose="030F0702030302020204" pitchFamily="66" charset="0"/>
              </a:rPr>
              <a:t>)</a:t>
            </a:r>
          </a:p>
          <a:p>
            <a:pPr eaLnBrk="1" hangingPunct="1"/>
            <a:endParaRPr lang="en-US" altLang="en-US" sz="1800" dirty="0">
              <a:solidFill>
                <a:srgbClr val="000000"/>
              </a:solidFill>
              <a:latin typeface="Comic Sans MS" panose="030F0702030302020204" pitchFamily="66" charset="0"/>
            </a:endParaRPr>
          </a:p>
          <a:p>
            <a:pPr algn="ctr" eaLnBrk="1" hangingPunct="1"/>
            <a:r>
              <a:rPr lang="en-US" altLang="en-US" sz="1800" dirty="0">
                <a:solidFill>
                  <a:srgbClr val="000000"/>
                </a:solidFill>
                <a:latin typeface="Comic Sans MS" panose="030F0702030302020204" pitchFamily="66" charset="0"/>
              </a:rPr>
              <a:t>Remove holes and electrons away</a:t>
            </a:r>
          </a:p>
          <a:p>
            <a:pPr eaLnBrk="1" hangingPunct="1"/>
            <a:r>
              <a:rPr lang="en-US" altLang="en-US" sz="1800" dirty="0">
                <a:solidFill>
                  <a:srgbClr val="000000"/>
                </a:solidFill>
                <a:latin typeface="Comic Sans MS" panose="030F0702030302020204" pitchFamily="66" charset="0"/>
              </a:rPr>
              <a:t>from depletion region </a:t>
            </a:r>
          </a:p>
        </p:txBody>
      </p:sp>
      <p:grpSp>
        <p:nvGrpSpPr>
          <p:cNvPr id="11" name="Group 66"/>
          <p:cNvGrpSpPr>
            <a:grpSpLocks/>
          </p:cNvGrpSpPr>
          <p:nvPr/>
        </p:nvGrpSpPr>
        <p:grpSpPr bwMode="auto">
          <a:xfrm>
            <a:off x="1381162" y="4104239"/>
            <a:ext cx="2101850" cy="1978025"/>
            <a:chOff x="1927657" y="4040660"/>
            <a:chExt cx="2101915" cy="1977656"/>
          </a:xfrm>
        </p:grpSpPr>
        <p:cxnSp>
          <p:nvCxnSpPr>
            <p:cNvPr id="50" name="Straight Arrow Connector 49"/>
            <p:cNvCxnSpPr/>
            <p:nvPr/>
          </p:nvCxnSpPr>
          <p:spPr>
            <a:xfrm rot="5400000" flipH="1" flipV="1">
              <a:off x="1074535" y="5041392"/>
              <a:ext cx="1706244" cy="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1932419" y="5881816"/>
              <a:ext cx="1700266" cy="4762"/>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a:off x="1927657" y="4288264"/>
              <a:ext cx="1260514" cy="1606250"/>
            </a:xfrm>
            <a:custGeom>
              <a:avLst/>
              <a:gdLst>
                <a:gd name="connsiteX0" fmla="*/ 0 w 1173892"/>
                <a:gd name="connsiteY0" fmla="*/ 1779373 h 1779373"/>
                <a:gd name="connsiteX1" fmla="*/ 197709 w 1173892"/>
                <a:gd name="connsiteY1" fmla="*/ 1631092 h 1779373"/>
                <a:gd name="connsiteX2" fmla="*/ 407773 w 1173892"/>
                <a:gd name="connsiteY2" fmla="*/ 1359244 h 1779373"/>
                <a:gd name="connsiteX3" fmla="*/ 654909 w 1173892"/>
                <a:gd name="connsiteY3" fmla="*/ 642552 h 1779373"/>
                <a:gd name="connsiteX4" fmla="*/ 815546 w 1173892"/>
                <a:gd name="connsiteY4" fmla="*/ 234779 h 1779373"/>
                <a:gd name="connsiteX5" fmla="*/ 1173892 w 1173892"/>
                <a:gd name="connsiteY5" fmla="*/ 0 h 1779373"/>
                <a:gd name="connsiteX6" fmla="*/ 1173892 w 1173892"/>
                <a:gd name="connsiteY6" fmla="*/ 0 h 177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892" h="1779373">
                  <a:moveTo>
                    <a:pt x="0" y="1779373"/>
                  </a:moveTo>
                  <a:cubicBezTo>
                    <a:pt x="64873" y="1740243"/>
                    <a:pt x="129747" y="1701114"/>
                    <a:pt x="197709" y="1631092"/>
                  </a:cubicBezTo>
                  <a:cubicBezTo>
                    <a:pt x="265671" y="1561070"/>
                    <a:pt x="331573" y="1524001"/>
                    <a:pt x="407773" y="1359244"/>
                  </a:cubicBezTo>
                  <a:cubicBezTo>
                    <a:pt x="483973" y="1194487"/>
                    <a:pt x="586947" y="829963"/>
                    <a:pt x="654909" y="642552"/>
                  </a:cubicBezTo>
                  <a:cubicBezTo>
                    <a:pt x="722871" y="455141"/>
                    <a:pt x="729049" y="341871"/>
                    <a:pt x="815546" y="234779"/>
                  </a:cubicBezTo>
                  <a:cubicBezTo>
                    <a:pt x="902043" y="127687"/>
                    <a:pt x="1173892" y="0"/>
                    <a:pt x="1173892" y="0"/>
                  </a:cubicBezTo>
                  <a:lnTo>
                    <a:pt x="1173892" y="0"/>
                  </a:lnTo>
                </a:path>
              </a:pathLst>
            </a:custGeom>
            <a:ln w="3492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000">
                <a:solidFill>
                  <a:srgbClr val="000000"/>
                </a:solidFill>
              </a:endParaRPr>
            </a:p>
          </p:txBody>
        </p:sp>
        <p:sp>
          <p:nvSpPr>
            <p:cNvPr id="10264" name="TextBox 59"/>
            <p:cNvSpPr txBox="1">
              <a:spLocks noChangeArrowheads="1"/>
            </p:cNvSpPr>
            <p:nvPr/>
          </p:nvSpPr>
          <p:spPr bwMode="auto">
            <a:xfrm>
              <a:off x="2014151" y="4040660"/>
              <a:ext cx="324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a:solidFill>
                    <a:srgbClr val="000000"/>
                  </a:solidFill>
                  <a:latin typeface="Comic Sans MS" panose="030F0702030302020204" pitchFamily="66" charset="0"/>
                </a:rPr>
                <a:t>I</a:t>
              </a:r>
            </a:p>
          </p:txBody>
        </p:sp>
        <p:sp>
          <p:nvSpPr>
            <p:cNvPr id="10265" name="TextBox 61"/>
            <p:cNvSpPr txBox="1">
              <a:spLocks noChangeArrowheads="1"/>
            </p:cNvSpPr>
            <p:nvPr/>
          </p:nvSpPr>
          <p:spPr bwMode="auto">
            <a:xfrm>
              <a:off x="3678194" y="5618206"/>
              <a:ext cx="3513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a:solidFill>
                    <a:srgbClr val="000000"/>
                  </a:solidFill>
                  <a:latin typeface="Comic Sans MS" panose="030F0702030302020204" pitchFamily="66" charset="0"/>
                </a:rPr>
                <a:t>V</a:t>
              </a:r>
            </a:p>
          </p:txBody>
        </p:sp>
      </p:grpSp>
      <p:grpSp>
        <p:nvGrpSpPr>
          <p:cNvPr id="10245" name="Group 67"/>
          <p:cNvGrpSpPr>
            <a:grpSpLocks/>
          </p:cNvGrpSpPr>
          <p:nvPr/>
        </p:nvGrpSpPr>
        <p:grpSpPr bwMode="auto">
          <a:xfrm>
            <a:off x="5647531" y="3743960"/>
            <a:ext cx="2255838" cy="2701925"/>
            <a:chOff x="4683211" y="4069492"/>
            <a:chExt cx="2255900" cy="2702013"/>
          </a:xfrm>
        </p:grpSpPr>
        <p:cxnSp>
          <p:nvCxnSpPr>
            <p:cNvPr id="55" name="Straight Arrow Connector 54"/>
            <p:cNvCxnSpPr/>
            <p:nvPr/>
          </p:nvCxnSpPr>
          <p:spPr>
            <a:xfrm rot="5400000" flipH="1" flipV="1">
              <a:off x="5651608" y="5058537"/>
              <a:ext cx="1705031" cy="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0800000" flipV="1">
              <a:off x="5078510" y="5903114"/>
              <a:ext cx="1428789" cy="15876"/>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Freeform 58"/>
            <p:cNvSpPr/>
            <p:nvPr/>
          </p:nvSpPr>
          <p:spPr>
            <a:xfrm>
              <a:off x="4683211" y="5906289"/>
              <a:ext cx="1803450" cy="865216"/>
            </a:xfrm>
            <a:custGeom>
              <a:avLst/>
              <a:gdLst>
                <a:gd name="connsiteX0" fmla="*/ 1173892 w 1173892"/>
                <a:gd name="connsiteY0" fmla="*/ 0 h 864973"/>
                <a:gd name="connsiteX1" fmla="*/ 1037967 w 1173892"/>
                <a:gd name="connsiteY1" fmla="*/ 86497 h 864973"/>
                <a:gd name="connsiteX2" fmla="*/ 556054 w 1173892"/>
                <a:gd name="connsiteY2" fmla="*/ 111211 h 864973"/>
                <a:gd name="connsiteX3" fmla="*/ 123567 w 1173892"/>
                <a:gd name="connsiteY3" fmla="*/ 185352 h 864973"/>
                <a:gd name="connsiteX4" fmla="*/ 37070 w 1173892"/>
                <a:gd name="connsiteY4" fmla="*/ 321276 h 864973"/>
                <a:gd name="connsiteX5" fmla="*/ 0 w 1173892"/>
                <a:gd name="connsiteY5" fmla="*/ 864973 h 86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892" h="864973">
                  <a:moveTo>
                    <a:pt x="1173892" y="0"/>
                  </a:moveTo>
                  <a:cubicBezTo>
                    <a:pt x="1157416" y="33981"/>
                    <a:pt x="1140940" y="67962"/>
                    <a:pt x="1037967" y="86497"/>
                  </a:cubicBezTo>
                  <a:cubicBezTo>
                    <a:pt x="934994" y="105032"/>
                    <a:pt x="708454" y="94735"/>
                    <a:pt x="556054" y="111211"/>
                  </a:cubicBezTo>
                  <a:cubicBezTo>
                    <a:pt x="403654" y="127687"/>
                    <a:pt x="210064" y="150341"/>
                    <a:pt x="123567" y="185352"/>
                  </a:cubicBezTo>
                  <a:cubicBezTo>
                    <a:pt x="37070" y="220363"/>
                    <a:pt x="57664" y="208006"/>
                    <a:pt x="37070" y="321276"/>
                  </a:cubicBezTo>
                  <a:cubicBezTo>
                    <a:pt x="16476" y="434546"/>
                    <a:pt x="8238" y="649759"/>
                    <a:pt x="0" y="864973"/>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000">
                <a:solidFill>
                  <a:srgbClr val="000000"/>
                </a:solidFill>
              </a:endParaRPr>
            </a:p>
          </p:txBody>
        </p:sp>
        <p:sp>
          <p:nvSpPr>
            <p:cNvPr id="10259" name="TextBox 60"/>
            <p:cNvSpPr txBox="1">
              <a:spLocks noChangeArrowheads="1"/>
            </p:cNvSpPr>
            <p:nvPr/>
          </p:nvSpPr>
          <p:spPr bwMode="auto">
            <a:xfrm>
              <a:off x="6614983" y="4069492"/>
              <a:ext cx="324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a:solidFill>
                    <a:srgbClr val="000000"/>
                  </a:solidFill>
                  <a:latin typeface="Comic Sans MS" panose="030F0702030302020204" pitchFamily="66" charset="0"/>
                </a:rPr>
                <a:t>I</a:t>
              </a:r>
            </a:p>
          </p:txBody>
        </p:sp>
        <p:sp>
          <p:nvSpPr>
            <p:cNvPr id="10260" name="TextBox 62"/>
            <p:cNvSpPr txBox="1">
              <a:spLocks noChangeArrowheads="1"/>
            </p:cNvSpPr>
            <p:nvPr/>
          </p:nvSpPr>
          <p:spPr bwMode="auto">
            <a:xfrm>
              <a:off x="4782083" y="5622322"/>
              <a:ext cx="3513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a:solidFill>
                    <a:srgbClr val="000000"/>
                  </a:solidFill>
                  <a:latin typeface="Comic Sans MS" panose="030F0702030302020204" pitchFamily="66" charset="0"/>
                </a:rPr>
                <a:t>V</a:t>
              </a:r>
            </a:p>
          </p:txBody>
        </p:sp>
      </p:grpSp>
      <p:grpSp>
        <p:nvGrpSpPr>
          <p:cNvPr id="19" name="Group 71"/>
          <p:cNvGrpSpPr>
            <a:grpSpLocks/>
          </p:cNvGrpSpPr>
          <p:nvPr/>
        </p:nvGrpSpPr>
        <p:grpSpPr bwMode="auto">
          <a:xfrm>
            <a:off x="1771650" y="814388"/>
            <a:ext cx="252413" cy="490537"/>
            <a:chOff x="1771650" y="814388"/>
            <a:chExt cx="252412" cy="490538"/>
          </a:xfrm>
        </p:grpSpPr>
        <p:sp>
          <p:nvSpPr>
            <p:cNvPr id="69" name="Oval 68"/>
            <p:cNvSpPr/>
            <p:nvPr/>
          </p:nvSpPr>
          <p:spPr>
            <a:xfrm>
              <a:off x="1771650" y="814388"/>
              <a:ext cx="128587" cy="1571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sp>
          <p:nvSpPr>
            <p:cNvPr id="70" name="Oval 69"/>
            <p:cNvSpPr/>
            <p:nvPr/>
          </p:nvSpPr>
          <p:spPr>
            <a:xfrm>
              <a:off x="1895475" y="995363"/>
              <a:ext cx="128587" cy="1571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sp>
          <p:nvSpPr>
            <p:cNvPr id="71" name="Oval 70"/>
            <p:cNvSpPr/>
            <p:nvPr/>
          </p:nvSpPr>
          <p:spPr>
            <a:xfrm>
              <a:off x="1819275" y="1147764"/>
              <a:ext cx="128587" cy="1571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grpSp>
      <p:grpSp>
        <p:nvGrpSpPr>
          <p:cNvPr id="20" name="Group 73"/>
          <p:cNvGrpSpPr/>
          <p:nvPr/>
        </p:nvGrpSpPr>
        <p:grpSpPr>
          <a:xfrm>
            <a:off x="2681287" y="823913"/>
            <a:ext cx="252412" cy="490538"/>
            <a:chOff x="1771650" y="814388"/>
            <a:chExt cx="252412" cy="490538"/>
          </a:xfrm>
          <a:solidFill>
            <a:schemeClr val="tx1"/>
          </a:solidFill>
        </p:grpSpPr>
        <p:sp>
          <p:nvSpPr>
            <p:cNvPr id="75" name="Oval 74"/>
            <p:cNvSpPr/>
            <p:nvPr/>
          </p:nvSpPr>
          <p:spPr>
            <a:xfrm>
              <a:off x="1771650" y="814388"/>
              <a:ext cx="128588" cy="15716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sp>
          <p:nvSpPr>
            <p:cNvPr id="76" name="Oval 75"/>
            <p:cNvSpPr/>
            <p:nvPr/>
          </p:nvSpPr>
          <p:spPr>
            <a:xfrm>
              <a:off x="1895474" y="995364"/>
              <a:ext cx="128588" cy="15716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sp>
          <p:nvSpPr>
            <p:cNvPr id="77" name="Oval 76"/>
            <p:cNvSpPr/>
            <p:nvPr/>
          </p:nvSpPr>
          <p:spPr>
            <a:xfrm>
              <a:off x="1819266" y="1147764"/>
              <a:ext cx="128588" cy="15716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grpSp>
      <p:grpSp>
        <p:nvGrpSpPr>
          <p:cNvPr id="22" name="Group 77"/>
          <p:cNvGrpSpPr/>
          <p:nvPr/>
        </p:nvGrpSpPr>
        <p:grpSpPr>
          <a:xfrm>
            <a:off x="5905500" y="762001"/>
            <a:ext cx="252412" cy="490538"/>
            <a:chOff x="1771650" y="814388"/>
            <a:chExt cx="252412" cy="490538"/>
          </a:xfrm>
          <a:solidFill>
            <a:schemeClr val="tx1"/>
          </a:solidFill>
        </p:grpSpPr>
        <p:sp>
          <p:nvSpPr>
            <p:cNvPr id="79" name="Oval 78"/>
            <p:cNvSpPr/>
            <p:nvPr/>
          </p:nvSpPr>
          <p:spPr>
            <a:xfrm>
              <a:off x="1771650" y="814388"/>
              <a:ext cx="128588" cy="15716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sp>
          <p:nvSpPr>
            <p:cNvPr id="80" name="Oval 79"/>
            <p:cNvSpPr/>
            <p:nvPr/>
          </p:nvSpPr>
          <p:spPr>
            <a:xfrm>
              <a:off x="1895474" y="995364"/>
              <a:ext cx="128588" cy="15716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sp>
          <p:nvSpPr>
            <p:cNvPr id="81" name="Oval 80"/>
            <p:cNvSpPr/>
            <p:nvPr/>
          </p:nvSpPr>
          <p:spPr>
            <a:xfrm>
              <a:off x="1819266" y="1147764"/>
              <a:ext cx="128588" cy="15716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grpSp>
      <p:grpSp>
        <p:nvGrpSpPr>
          <p:cNvPr id="23" name="Group 81"/>
          <p:cNvGrpSpPr>
            <a:grpSpLocks/>
          </p:cNvGrpSpPr>
          <p:nvPr/>
        </p:nvGrpSpPr>
        <p:grpSpPr bwMode="auto">
          <a:xfrm>
            <a:off x="7181850" y="752475"/>
            <a:ext cx="252413" cy="490538"/>
            <a:chOff x="1771650" y="814388"/>
            <a:chExt cx="252412" cy="490538"/>
          </a:xfrm>
        </p:grpSpPr>
        <p:sp>
          <p:nvSpPr>
            <p:cNvPr id="83" name="Oval 82"/>
            <p:cNvSpPr/>
            <p:nvPr/>
          </p:nvSpPr>
          <p:spPr>
            <a:xfrm>
              <a:off x="1771650" y="814388"/>
              <a:ext cx="128587" cy="1571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sp>
          <p:nvSpPr>
            <p:cNvPr id="84" name="Oval 83"/>
            <p:cNvSpPr/>
            <p:nvPr/>
          </p:nvSpPr>
          <p:spPr>
            <a:xfrm>
              <a:off x="1895475" y="995363"/>
              <a:ext cx="128587" cy="1571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sp>
          <p:nvSpPr>
            <p:cNvPr id="85" name="Oval 84"/>
            <p:cNvSpPr/>
            <p:nvPr/>
          </p:nvSpPr>
          <p:spPr>
            <a:xfrm>
              <a:off x="1819275" y="1147763"/>
              <a:ext cx="128587" cy="1571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grpSp>
      <p:sp>
        <p:nvSpPr>
          <p:cNvPr id="3" name="Title 2"/>
          <p:cNvSpPr>
            <a:spLocks noGrp="1"/>
          </p:cNvSpPr>
          <p:nvPr>
            <p:ph type="title"/>
          </p:nvPr>
        </p:nvSpPr>
        <p:spPr>
          <a:xfrm>
            <a:off x="387460" y="151506"/>
            <a:ext cx="3310136" cy="431682"/>
          </a:xfrm>
        </p:spPr>
        <p:txBody>
          <a:bodyPr/>
          <a:lstStyle/>
          <a:p>
            <a:r>
              <a:rPr lang="en-US" b="0" i="0" dirty="0">
                <a:effectLst>
                  <a:outerShdw blurRad="38100" dist="38100" dir="2700000" algn="tl">
                    <a:srgbClr val="000000">
                      <a:alpha val="43137"/>
                    </a:srgbClr>
                  </a:outerShdw>
                </a:effectLst>
                <a:latin typeface="Comic Sans MS" panose="030F0702030302020204" pitchFamily="66" charset="0"/>
              </a:rPr>
              <a:t>Recall p-n junction</a:t>
            </a:r>
          </a:p>
        </p:txBody>
      </p:sp>
      <p:sp>
        <p:nvSpPr>
          <p:cNvPr id="25" name="Rectangle 24"/>
          <p:cNvSpPr/>
          <p:nvPr/>
        </p:nvSpPr>
        <p:spPr>
          <a:xfrm>
            <a:off x="4637670" y="151506"/>
            <a:ext cx="4326817" cy="670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837504684"/>
      </p:ext>
    </p:extLst>
  </p:cSld>
  <p:clrMapOvr>
    <a:masterClrMapping/>
  </p:clrMapOvr>
  <p:transition>
    <p:plu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3" presetClass="path" presetSubtype="0" accel="50000" decel="50000" fill="hold" nodeType="clickEffect">
                                  <p:stCondLst>
                                    <p:cond delay="0"/>
                                  </p:stCondLst>
                                  <p:childTnLst>
                                    <p:animMotion origin="layout" path="M 4.72222E-6 1.85185E-6 L 0.12343 1.85185E-6 " pathEditMode="relative" rAng="0" ptsTypes="AA">
                                      <p:cBhvr>
                                        <p:cTn id="6" dur="2000" fill="hold"/>
                                        <p:tgtEl>
                                          <p:spTgt spid="19"/>
                                        </p:tgtEl>
                                        <p:attrNameLst>
                                          <p:attrName>ppt_x</p:attrName>
                                          <p:attrName>ppt_y</p:attrName>
                                        </p:attrNameLst>
                                      </p:cBhvr>
                                      <p:rCtr x="6163" y="0"/>
                                    </p:animMotion>
                                  </p:childTnLst>
                                </p:cTn>
                              </p:par>
                              <p:par>
                                <p:cTn id="7" presetID="63" presetClass="path" presetSubtype="0" accel="50000" decel="50000" fill="hold" nodeType="withEffect">
                                  <p:stCondLst>
                                    <p:cond delay="0"/>
                                  </p:stCondLst>
                                  <p:childTnLst>
                                    <p:animMotion origin="layout" path="M -0.13906 0.00209 L -1.94444E-6 -3.7037E-6 " pathEditMode="relative" rAng="0" ptsTypes="AA">
                                      <p:cBhvr>
                                        <p:cTn id="8" dur="2000" spd="-100000" fill="hold"/>
                                        <p:tgtEl>
                                          <p:spTgt spid="20"/>
                                        </p:tgtEl>
                                        <p:attrNameLst>
                                          <p:attrName>ppt_x</p:attrName>
                                          <p:attrName>ppt_y</p:attrName>
                                        </p:attrNameLst>
                                      </p:cBhvr>
                                      <p:rCtr x="6944" y="-116"/>
                                    </p:animMotion>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nodeType="clickEffect">
                                  <p:stCondLst>
                                    <p:cond delay="0"/>
                                  </p:stCondLst>
                                  <p:childTnLst>
                                    <p:animMotion origin="layout" path="M -0.13906 0.00209 L -1.94444E-6 -3.7037E-6 " pathEditMode="relative" rAng="0" ptsTypes="AA">
                                      <p:cBhvr>
                                        <p:cTn id="16" dur="2000" spd="-100000" fill="hold"/>
                                        <p:tgtEl>
                                          <p:spTgt spid="22"/>
                                        </p:tgtEl>
                                        <p:attrNameLst>
                                          <p:attrName>ppt_x</p:attrName>
                                          <p:attrName>ppt_y</p:attrName>
                                        </p:attrNameLst>
                                      </p:cBhvr>
                                      <p:rCtr x="6944" y="-116"/>
                                    </p:animMotion>
                                  </p:childTnLst>
                                </p:cTn>
                              </p:par>
                              <p:par>
                                <p:cTn id="17" presetID="63" presetClass="path" presetSubtype="0" accel="50000" decel="50000" fill="hold" nodeType="withEffect">
                                  <p:stCondLst>
                                    <p:cond delay="0"/>
                                  </p:stCondLst>
                                  <p:childTnLst>
                                    <p:animMotion origin="layout" path="M 4.72222E-6 1.85185E-6 L 0.12343 1.85185E-6 " pathEditMode="relative" rAng="0" ptsTypes="AA">
                                      <p:cBhvr>
                                        <p:cTn id="18" dur="2000" fill="hold"/>
                                        <p:tgtEl>
                                          <p:spTgt spid="23"/>
                                        </p:tgtEl>
                                        <p:attrNameLst>
                                          <p:attrName>ppt_x</p:attrName>
                                          <p:attrName>ppt_y</p:attrName>
                                        </p:attrNameLst>
                                      </p:cBhvr>
                                      <p:rCtr x="61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0488" y="1219200"/>
            <a:ext cx="2398712"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4" descr="transis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892" y="1772816"/>
            <a:ext cx="8509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descr="transis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263" y="3995738"/>
            <a:ext cx="1328737"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Rectangle 6"/>
          <p:cNvSpPr>
            <a:spLocks noChangeArrowheads="1"/>
          </p:cNvSpPr>
          <p:nvPr/>
        </p:nvSpPr>
        <p:spPr bwMode="auto">
          <a:xfrm>
            <a:off x="838200" y="5429250"/>
            <a:ext cx="668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2400" b="0" dirty="0">
                <a:solidFill>
                  <a:srgbClr val="FF0000"/>
                </a:solidFill>
                <a:latin typeface="Comic Sans MS" panose="030F0702030302020204" pitchFamily="66" charset="0"/>
              </a:rPr>
              <a:t>npn</a:t>
            </a:r>
          </a:p>
        </p:txBody>
      </p:sp>
      <p:sp>
        <p:nvSpPr>
          <p:cNvPr id="22535" name="Rectangle 7"/>
          <p:cNvSpPr>
            <a:spLocks noChangeArrowheads="1"/>
          </p:cNvSpPr>
          <p:nvPr/>
        </p:nvSpPr>
        <p:spPr bwMode="auto">
          <a:xfrm>
            <a:off x="609600" y="304800"/>
            <a:ext cx="5137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3200">
                <a:solidFill>
                  <a:srgbClr val="FF0000"/>
                </a:solidFill>
                <a:latin typeface="Comic Sans MS" panose="030F0702030302020204" pitchFamily="66" charset="0"/>
              </a:rPr>
              <a:t>BJTs – Practical Aspects</a:t>
            </a:r>
          </a:p>
        </p:txBody>
      </p:sp>
      <p:grpSp>
        <p:nvGrpSpPr>
          <p:cNvPr id="3" name="Group 2"/>
          <p:cNvGrpSpPr/>
          <p:nvPr/>
        </p:nvGrpSpPr>
        <p:grpSpPr>
          <a:xfrm>
            <a:off x="4637881" y="3501008"/>
            <a:ext cx="2217737" cy="2895600"/>
            <a:chOff x="5707063" y="2286000"/>
            <a:chExt cx="2217737" cy="2895600"/>
          </a:xfrm>
        </p:grpSpPr>
        <p:pic>
          <p:nvPicPr>
            <p:cNvPr id="2253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7063" y="2286000"/>
              <a:ext cx="2217737"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6804248" y="2420888"/>
              <a:ext cx="1120552"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a:ln>
                  <a:noFill/>
                </a:ln>
                <a:solidFill>
                  <a:schemeClr val="tx1"/>
                </a:solidFill>
                <a:effectLst/>
                <a:latin typeface="Arial" charset="0"/>
              </a:endParaRPr>
            </a:p>
          </p:txBody>
        </p:sp>
      </p:grpSp>
      <p:pic>
        <p:nvPicPr>
          <p:cNvPr id="10" name="Picture 9"/>
          <p:cNvPicPr>
            <a:picLocks noChangeAspect="1"/>
          </p:cNvPicPr>
          <p:nvPr/>
        </p:nvPicPr>
        <p:blipFill>
          <a:blip r:embed="rId7"/>
          <a:stretch>
            <a:fillRect/>
          </a:stretch>
        </p:blipFill>
        <p:spPr>
          <a:xfrm>
            <a:off x="5138331" y="1045128"/>
            <a:ext cx="3434573" cy="2585318"/>
          </a:xfrm>
          <a:prstGeom prst="rect">
            <a:avLst/>
          </a:prstGeom>
        </p:spPr>
      </p:pic>
    </p:spTree>
    <p:extLst>
      <p:ext uri="{BB962C8B-B14F-4D97-AF65-F5344CB8AC3E}">
        <p14:creationId xmlns:p14="http://schemas.microsoft.com/office/powerpoint/2010/main" val="38889610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419872" y="548680"/>
            <a:ext cx="1774711" cy="3276390"/>
            <a:chOff x="3595489" y="860801"/>
            <a:chExt cx="1774711" cy="3276390"/>
          </a:xfrm>
        </p:grpSpPr>
        <p:pic>
          <p:nvPicPr>
            <p:cNvPr id="235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5489" y="860801"/>
              <a:ext cx="1774711" cy="3276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556" name="Object 4"/>
            <p:cNvGraphicFramePr>
              <a:graphicFrameLocks noChangeAspect="1"/>
            </p:cNvGraphicFramePr>
            <p:nvPr>
              <p:extLst>
                <p:ext uri="{D42A27DB-BD31-4B8C-83A1-F6EECF244321}">
                  <p14:modId xmlns:p14="http://schemas.microsoft.com/office/powerpoint/2010/main" val="1729244208"/>
                </p:ext>
              </p:extLst>
            </p:nvPr>
          </p:nvGraphicFramePr>
          <p:xfrm>
            <a:off x="4283968" y="2498996"/>
            <a:ext cx="713968" cy="689177"/>
          </p:xfrm>
          <a:graphic>
            <a:graphicData uri="http://schemas.openxmlformats.org/presentationml/2006/ole">
              <mc:AlternateContent xmlns:mc="http://schemas.openxmlformats.org/markup-compatibility/2006">
                <mc:Choice xmlns:v="urn:schemas-microsoft-com:vml" Requires="v">
                  <p:oleObj spid="_x0000_s116179" name="Equation" r:id="rId5" imgW="406048" imgH="393359" progId="Equation.3">
                    <p:embed/>
                  </p:oleObj>
                </mc:Choice>
                <mc:Fallback>
                  <p:oleObj name="Equation" r:id="rId5" imgW="406048" imgH="39335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3968" y="2498996"/>
                          <a:ext cx="713968" cy="689177"/>
                        </a:xfrm>
                        <a:prstGeom prst="rect">
                          <a:avLst/>
                        </a:prstGeom>
                        <a:noFill/>
                        <a:ln>
                          <a:noFill/>
                        </a:ln>
                        <a:extLst/>
                      </p:spPr>
                    </p:pic>
                  </p:oleObj>
                </mc:Fallback>
              </mc:AlternateContent>
            </a:graphicData>
          </a:graphic>
        </p:graphicFrame>
      </p:grpSp>
      <p:pic>
        <p:nvPicPr>
          <p:cNvPr id="7" name="Picture 6"/>
          <p:cNvPicPr>
            <a:picLocks noChangeAspect="1"/>
          </p:cNvPicPr>
          <p:nvPr/>
        </p:nvPicPr>
        <p:blipFill>
          <a:blip r:embed="rId7"/>
          <a:stretch>
            <a:fillRect/>
          </a:stretch>
        </p:blipFill>
        <p:spPr>
          <a:xfrm>
            <a:off x="4716016" y="3645024"/>
            <a:ext cx="3928597" cy="2957186"/>
          </a:xfrm>
          <a:prstGeom prst="rect">
            <a:avLst/>
          </a:prstGeom>
        </p:spPr>
      </p:pic>
      <p:pic>
        <p:nvPicPr>
          <p:cNvPr id="2355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4796" y="111356"/>
            <a:ext cx="1980497" cy="4042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5" descr="transisto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203" y="548680"/>
            <a:ext cx="707536"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6" descr="transisto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068" y="2726730"/>
            <a:ext cx="1123805" cy="119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16421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91680" y="620688"/>
            <a:ext cx="5519737" cy="4630738"/>
            <a:chOff x="576263" y="1255712"/>
            <a:chExt cx="5519737" cy="4630738"/>
          </a:xfrm>
        </p:grpSpPr>
        <p:pic>
          <p:nvPicPr>
            <p:cNvPr id="24580" name="Picture 4" descr="transis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88" y="1700808"/>
              <a:ext cx="8509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5" descr="transis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3" y="3995738"/>
              <a:ext cx="1328737"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838200" y="5429250"/>
              <a:ext cx="668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2400" b="0" dirty="0">
                  <a:solidFill>
                    <a:srgbClr val="FF0000"/>
                  </a:solidFill>
                  <a:latin typeface="Comic Sans MS" panose="030F0702030302020204" pitchFamily="66" charset="0"/>
                </a:rPr>
                <a:t>npn</a:t>
              </a:r>
            </a:p>
          </p:txBody>
        </p:sp>
        <p:sp>
          <p:nvSpPr>
            <p:cNvPr id="2" name="Rectangle 1"/>
            <p:cNvSpPr/>
            <p:nvPr/>
          </p:nvSpPr>
          <p:spPr>
            <a:xfrm>
              <a:off x="3491880" y="1556792"/>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7"/>
            <p:cNvSpPr/>
            <p:nvPr/>
          </p:nvSpPr>
          <p:spPr>
            <a:xfrm>
              <a:off x="3491880" y="1556792"/>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y</a:t>
              </a:r>
            </a:p>
          </p:txBody>
        </p:sp>
        <p:sp>
          <p:nvSpPr>
            <p:cNvPr id="10" name="Rectangle 9"/>
            <p:cNvSpPr/>
            <p:nvPr/>
          </p:nvSpPr>
          <p:spPr>
            <a:xfrm>
              <a:off x="5436096" y="2348880"/>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y</a:t>
              </a:r>
            </a:p>
          </p:txBody>
        </p:sp>
        <p:pic>
          <p:nvPicPr>
            <p:cNvPr id="2457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7275" y="1255712"/>
              <a:ext cx="376872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873096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5" y="436563"/>
            <a:ext cx="4038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591" y="2105669"/>
            <a:ext cx="3733800" cy="249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transis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472" y="2708920"/>
            <a:ext cx="1328737"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7720409" y="4142432"/>
            <a:ext cx="668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2400" b="0" dirty="0">
                <a:solidFill>
                  <a:srgbClr val="FF0000"/>
                </a:solidFill>
                <a:latin typeface="Comic Sans MS" panose="030F0702030302020204" pitchFamily="66" charset="0"/>
              </a:rPr>
              <a:t>npn</a:t>
            </a:r>
          </a:p>
        </p:txBody>
      </p:sp>
      <p:pic>
        <p:nvPicPr>
          <p:cNvPr id="6" name="Picture 4" descr="transisto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7390" y="103188"/>
            <a:ext cx="8509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97562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1314450"/>
          </a:xfrm>
        </p:spPr>
        <p:txBody>
          <a:bodyPr/>
          <a:lstStyle/>
          <a:p>
            <a:pPr algn="l"/>
            <a:r>
              <a:rPr lang="en-US" altLang="en-US" sz="2400" b="1" dirty="0">
                <a:latin typeface="Comic Sans MS" panose="030F0702030302020204" pitchFamily="66" charset="0"/>
              </a:rPr>
              <a:t>Problem : </a:t>
            </a:r>
            <a:br>
              <a:rPr lang="en-US" altLang="en-US" sz="2400" b="1" dirty="0">
                <a:latin typeface="Comic Sans MS" panose="030F0702030302020204" pitchFamily="66" charset="0"/>
              </a:rPr>
            </a:br>
            <a:r>
              <a:rPr lang="en-US" altLang="en-US" sz="2000" dirty="0">
                <a:latin typeface="Comic Sans MS" panose="030F0702030302020204" pitchFamily="66" charset="0"/>
              </a:rPr>
              <a:t>Analyze the circuits shown in Figure to determine I and V. For all transistors, assume that </a:t>
            </a:r>
            <a:r>
              <a:rPr lang="en-US" altLang="en-US" sz="2000" dirty="0">
                <a:solidFill>
                  <a:srgbClr val="FF0000"/>
                </a:solidFill>
                <a:latin typeface="Comic Sans MS" panose="030F0702030302020204" pitchFamily="66" charset="0"/>
              </a:rPr>
              <a:t>β = 100 </a:t>
            </a:r>
            <a:r>
              <a:rPr lang="en-US" altLang="en-US" sz="2000" dirty="0">
                <a:latin typeface="Comic Sans MS" panose="030F0702030302020204" pitchFamily="66" charset="0"/>
              </a:rPr>
              <a:t>and </a:t>
            </a:r>
            <a:r>
              <a:rPr lang="en-US" altLang="en-US" sz="2000" dirty="0">
                <a:solidFill>
                  <a:srgbClr val="FF0000"/>
                </a:solidFill>
                <a:latin typeface="Comic Sans MS" panose="030F0702030302020204" pitchFamily="66" charset="0"/>
              </a:rPr>
              <a:t>|V</a:t>
            </a:r>
            <a:r>
              <a:rPr lang="en-US" altLang="en-US" sz="2000" baseline="-25000" dirty="0">
                <a:solidFill>
                  <a:srgbClr val="FF0000"/>
                </a:solidFill>
                <a:latin typeface="Comic Sans MS" panose="030F0702030302020204" pitchFamily="66" charset="0"/>
              </a:rPr>
              <a:t>BE</a:t>
            </a:r>
            <a:r>
              <a:rPr lang="en-US" altLang="en-US" sz="2000" dirty="0">
                <a:solidFill>
                  <a:srgbClr val="FF0000"/>
                </a:solidFill>
                <a:latin typeface="Comic Sans MS" panose="030F0702030302020204" pitchFamily="66" charset="0"/>
              </a:rPr>
              <a:t>| = 0.7V </a:t>
            </a:r>
            <a:r>
              <a:rPr lang="en-US" altLang="en-US" sz="2000" dirty="0">
                <a:latin typeface="Comic Sans MS" panose="030F0702030302020204" pitchFamily="66" charset="0"/>
              </a:rPr>
              <a:t>in the active </a:t>
            </a:r>
            <a:r>
              <a:rPr lang="tr-TR" altLang="en-US" sz="2000" dirty="0">
                <a:latin typeface="Comic Sans MS" panose="030F0702030302020204" pitchFamily="66" charset="0"/>
              </a:rPr>
              <a:t>r</a:t>
            </a:r>
            <a:r>
              <a:rPr lang="en-US" altLang="en-US" sz="2000" dirty="0" err="1">
                <a:latin typeface="Comic Sans MS" panose="030F0702030302020204" pitchFamily="66" charset="0"/>
              </a:rPr>
              <a:t>egion</a:t>
            </a:r>
            <a:r>
              <a:rPr lang="en-US" altLang="en-US" sz="2000" dirty="0">
                <a:latin typeface="Comic Sans MS" panose="030F0702030302020204" pitchFamily="66" charset="0"/>
              </a:rPr>
              <a:t>. </a:t>
            </a:r>
          </a:p>
        </p:txBody>
      </p:sp>
      <p:sp>
        <p:nvSpPr>
          <p:cNvPr id="1945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946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946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946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946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946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2" name="Rectangle 11"/>
          <p:cNvSpPr/>
          <p:nvPr/>
        </p:nvSpPr>
        <p:spPr>
          <a:xfrm>
            <a:off x="1043608" y="6453336"/>
            <a:ext cx="129614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465" name="Object 8"/>
              <p:cNvSpPr txBox="1"/>
              <p:nvPr/>
            </p:nvSpPr>
            <p:spPr bwMode="auto">
              <a:xfrm>
                <a:off x="3062288" y="1976438"/>
                <a:ext cx="5249862" cy="2460625"/>
              </a:xfrm>
              <a:prstGeom prst="rect">
                <a:avLst/>
              </a:prstGeom>
              <a:noFill/>
              <a:ln>
                <a:noFill/>
              </a:ln>
              <a:extLst/>
            </p:spPr>
            <p:txBody>
              <a:bodyPr>
                <a:normAutofit/>
              </a:bodyPr>
              <a:lstStyle/>
              <a:p>
                <a:pPr/>
                <a14:m>
                  <m:oMathPara xmlns:m="http://schemas.openxmlformats.org/officeDocument/2006/math">
                    <m:oMathParaPr>
                      <m:jc m:val="centerGroup"/>
                    </m:oMathParaPr>
                    <m:oMath xmlns:m="http://schemas.openxmlformats.org/officeDocument/2006/math">
                      <m:r>
                        <a:rPr lang="tr-TR" i="1">
                          <a:solidFill>
                            <a:srgbClr val="000000"/>
                          </a:solidFill>
                          <a:latin typeface="Cambria Math" panose="02040503050406030204" pitchFamily="18" charset="0"/>
                        </a:rPr>
                        <m:t>(</m:t>
                      </m:r>
                      <m:r>
                        <m:rPr>
                          <m:sty m:val="p"/>
                        </m:rPr>
                        <a:rPr lang="tr-TR" i="0">
                          <a:solidFill>
                            <a:srgbClr val="000000"/>
                          </a:solidFill>
                          <a:latin typeface="Cambria Math" panose="02040503050406030204" pitchFamily="18" charset="0"/>
                        </a:rPr>
                        <m:t>a</m:t>
                      </m:r>
                      <m:r>
                        <a:rPr lang="tr-TR" i="1">
                          <a:solidFill>
                            <a:srgbClr val="000000"/>
                          </a:solidFill>
                          <a:latin typeface="Cambria Math" panose="02040503050406030204" pitchFamily="18" charset="0"/>
                        </a:rPr>
                        <m:t>) </m:t>
                      </m:r>
                      <m:r>
                        <m:rPr>
                          <m:nor/>
                        </m:rPr>
                        <a:rPr lang="tr-TR" i="0">
                          <a:solidFill>
                            <a:srgbClr val="000000"/>
                          </a:solidFill>
                          <a:latin typeface="Cambria Math" panose="02040503050406030204" pitchFamily="18" charset="0"/>
                        </a:rPr>
                        <m:t>for</m:t>
                      </m:r>
                      <m:r>
                        <m:rPr>
                          <m:nor/>
                        </m:rPr>
                        <a:rPr lang="en-US" b="0" i="0" smtClean="0">
                          <a:solidFill>
                            <a:srgbClr val="000000"/>
                          </a:solidFill>
                          <a:latin typeface="Cambria Math" panose="02040503050406030204" pitchFamily="18" charset="0"/>
                        </a:rPr>
                        <m:t> </m:t>
                      </m:r>
                      <m:r>
                        <a:rPr lang="tr-TR" i="1">
                          <a:solidFill>
                            <a:srgbClr val="000000"/>
                          </a:solidFill>
                          <a:latin typeface="Cambria Math" panose="02040503050406030204" pitchFamily="18" charset="0"/>
                        </a:rPr>
                        <m:t>𝛽</m:t>
                      </m:r>
                      <m:r>
                        <a:rPr lang="tr-TR" i="1">
                          <a:solidFill>
                            <a:srgbClr val="000000"/>
                          </a:solidFill>
                          <a:latin typeface="Cambria Math" panose="02040503050406030204" pitchFamily="18" charset="0"/>
                        </a:rPr>
                        <m:t>=100</m:t>
                      </m:r>
                    </m:oMath>
                    <m:oMath xmlns:m="http://schemas.openxmlformats.org/officeDocument/2006/math">
                      <m:d>
                        <m:dPr>
                          <m:begChr m:val="|"/>
                          <m:endChr m:val="|"/>
                          <m:ctrlPr>
                            <a:rPr lang="tr-TR" i="1">
                              <a:solidFill>
                                <a:srgbClr val="000000"/>
                              </a:solidFill>
                              <a:latin typeface="Cambria Math" panose="02040503050406030204" pitchFamily="18" charset="0"/>
                            </a:rPr>
                          </m:ctrlPr>
                        </m:dPr>
                        <m:e>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𝑉</m:t>
                              </m:r>
                            </m:e>
                            <m:sub>
                              <m:r>
                                <a:rPr lang="tr-TR" i="1">
                                  <a:solidFill>
                                    <a:srgbClr val="000000"/>
                                  </a:solidFill>
                                  <a:latin typeface="Cambria Math" panose="02040503050406030204" pitchFamily="18" charset="0"/>
                                </a:rPr>
                                <m:t>𝐵𝐸</m:t>
                              </m:r>
                            </m:sub>
                          </m:sSub>
                        </m:e>
                      </m:d>
                      <m:r>
                        <a:rPr lang="tr-TR" i="1">
                          <a:solidFill>
                            <a:srgbClr val="000000"/>
                          </a:solidFill>
                          <a:latin typeface="Cambria Math" panose="02040503050406030204" pitchFamily="18" charset="0"/>
                        </a:rPr>
                        <m:t>=0.7 =&gt; </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𝑉</m:t>
                          </m:r>
                        </m:e>
                        <m:sub>
                          <m:r>
                            <a:rPr lang="tr-TR" i="1">
                              <a:solidFill>
                                <a:srgbClr val="000000"/>
                              </a:solidFill>
                              <a:latin typeface="Cambria Math" panose="02040503050406030204" pitchFamily="18" charset="0"/>
                            </a:rPr>
                            <m:t>𝐵</m:t>
                          </m:r>
                        </m:sub>
                      </m:sSub>
                      <m:r>
                        <a:rPr lang="tr-TR" i="1">
                          <a:solidFill>
                            <a:srgbClr val="000000"/>
                          </a:solidFill>
                          <a:latin typeface="Cambria Math" panose="02040503050406030204" pitchFamily="18" charset="0"/>
                        </a:rPr>
                        <m:t>=9.3</m:t>
                      </m:r>
                      <m:r>
                        <a:rPr lang="tr-TR" i="1">
                          <a:solidFill>
                            <a:srgbClr val="000000"/>
                          </a:solidFill>
                          <a:latin typeface="Cambria Math" panose="02040503050406030204" pitchFamily="18" charset="0"/>
                        </a:rPr>
                        <m:t>𝑉</m:t>
                      </m:r>
                    </m:oMath>
                    <m:oMath xmlns:m="http://schemas.openxmlformats.org/officeDocument/2006/math">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𝐼</m:t>
                          </m:r>
                        </m:e>
                        <m:sub>
                          <m:r>
                            <a:rPr lang="tr-TR" i="1">
                              <a:solidFill>
                                <a:srgbClr val="000000"/>
                              </a:solidFill>
                              <a:latin typeface="Cambria Math" panose="02040503050406030204" pitchFamily="18" charset="0"/>
                            </a:rPr>
                            <m:t>𝐵</m:t>
                          </m:r>
                        </m:sub>
                      </m:sSub>
                      <m:r>
                        <a:rPr lang="tr-TR" i="1">
                          <a:solidFill>
                            <a:srgbClr val="000000"/>
                          </a:solidFill>
                          <a:latin typeface="Cambria Math" panose="02040503050406030204" pitchFamily="18" charset="0"/>
                        </a:rPr>
                        <m:t>=</m:t>
                      </m:r>
                      <m:f>
                        <m:fPr>
                          <m:ctrlPr>
                            <a:rPr lang="tr-TR" i="1">
                              <a:solidFill>
                                <a:srgbClr val="000000"/>
                              </a:solidFill>
                              <a:latin typeface="Cambria Math" panose="02040503050406030204" pitchFamily="18" charset="0"/>
                            </a:rPr>
                          </m:ctrlPr>
                        </m:fPr>
                        <m:num>
                          <m:r>
                            <a:rPr lang="tr-TR" i="1">
                              <a:solidFill>
                                <a:srgbClr val="000000"/>
                              </a:solidFill>
                              <a:latin typeface="Cambria Math" panose="02040503050406030204" pitchFamily="18" charset="0"/>
                            </a:rPr>
                            <m:t>9.3</m:t>
                          </m:r>
                        </m:num>
                        <m:den>
                          <m:r>
                            <a:rPr lang="tr-TR" i="1">
                              <a:solidFill>
                                <a:srgbClr val="000000"/>
                              </a:solidFill>
                              <a:latin typeface="Cambria Math" panose="02040503050406030204" pitchFamily="18" charset="0"/>
                            </a:rPr>
                            <m:t>390</m:t>
                          </m:r>
                          <m:r>
                            <a:rPr lang="tr-TR" i="1">
                              <a:solidFill>
                                <a:srgbClr val="000000"/>
                              </a:solidFill>
                              <a:latin typeface="Cambria Math" panose="02040503050406030204" pitchFamily="18" charset="0"/>
                            </a:rPr>
                            <m:t>𝑘</m:t>
                          </m:r>
                        </m:den>
                      </m:f>
                      <m:r>
                        <a:rPr lang="tr-TR" i="1">
                          <a:solidFill>
                            <a:srgbClr val="000000"/>
                          </a:solidFill>
                          <a:latin typeface="Cambria Math" panose="02040503050406030204" pitchFamily="18" charset="0"/>
                        </a:rPr>
                        <m:t>=23.8</m:t>
                      </m:r>
                      <m:r>
                        <a:rPr lang="tr-TR" i="1">
                          <a:solidFill>
                            <a:srgbClr val="000000"/>
                          </a:solidFill>
                          <a:latin typeface="Cambria Math" panose="02040503050406030204" pitchFamily="18" charset="0"/>
                        </a:rPr>
                        <m:t>𝜇</m:t>
                      </m:r>
                      <m:r>
                        <a:rPr lang="tr-TR" i="1">
                          <a:solidFill>
                            <a:srgbClr val="000000"/>
                          </a:solidFill>
                          <a:latin typeface="Cambria Math" panose="02040503050406030204" pitchFamily="18" charset="0"/>
                        </a:rPr>
                        <m:t>𝐴</m:t>
                      </m:r>
                    </m:oMath>
                    <m:oMath xmlns:m="http://schemas.openxmlformats.org/officeDocument/2006/math">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𝐼</m:t>
                          </m:r>
                        </m:e>
                        <m:sub>
                          <m:r>
                            <a:rPr lang="tr-TR" i="1">
                              <a:solidFill>
                                <a:srgbClr val="000000"/>
                              </a:solidFill>
                              <a:latin typeface="Cambria Math" panose="02040503050406030204" pitchFamily="18" charset="0"/>
                            </a:rPr>
                            <m:t>𝐶</m:t>
                          </m:r>
                        </m:sub>
                      </m:sSub>
                      <m:r>
                        <a:rPr lang="tr-TR" i="1">
                          <a:solidFill>
                            <a:srgbClr val="000000"/>
                          </a:solidFill>
                          <a:latin typeface="Cambria Math" panose="02040503050406030204" pitchFamily="18" charset="0"/>
                        </a:rPr>
                        <m:t>=</m:t>
                      </m:r>
                      <m:r>
                        <a:rPr lang="tr-TR" i="1">
                          <a:solidFill>
                            <a:srgbClr val="000000"/>
                          </a:solidFill>
                          <a:latin typeface="Cambria Math" panose="02040503050406030204" pitchFamily="18" charset="0"/>
                        </a:rPr>
                        <m:t>𝛽</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𝐼</m:t>
                          </m:r>
                        </m:e>
                        <m:sub>
                          <m:r>
                            <a:rPr lang="tr-TR" i="1">
                              <a:solidFill>
                                <a:srgbClr val="000000"/>
                              </a:solidFill>
                              <a:latin typeface="Cambria Math" panose="02040503050406030204" pitchFamily="18" charset="0"/>
                            </a:rPr>
                            <m:t>𝐵</m:t>
                          </m:r>
                        </m:sub>
                      </m:sSub>
                      <m:r>
                        <a:rPr lang="tr-TR" i="1">
                          <a:solidFill>
                            <a:srgbClr val="000000"/>
                          </a:solidFill>
                          <a:latin typeface="Cambria Math" panose="02040503050406030204" pitchFamily="18" charset="0"/>
                        </a:rPr>
                        <m:t>=2.38</m:t>
                      </m:r>
                      <m:r>
                        <a:rPr lang="tr-TR" i="1">
                          <a:solidFill>
                            <a:srgbClr val="000000"/>
                          </a:solidFill>
                          <a:latin typeface="Cambria Math" panose="02040503050406030204" pitchFamily="18" charset="0"/>
                        </a:rPr>
                        <m:t>𝑚𝐴</m:t>
                      </m:r>
                      <m:r>
                        <a:rPr lang="tr-TR" i="1">
                          <a:solidFill>
                            <a:srgbClr val="000000"/>
                          </a:solidFill>
                          <a:latin typeface="Cambria Math" panose="02040503050406030204" pitchFamily="18" charset="0"/>
                        </a:rPr>
                        <m:t> =&gt; </m:t>
                      </m:r>
                      <m:r>
                        <a:rPr lang="tr-TR" i="1">
                          <a:solidFill>
                            <a:srgbClr val="000000"/>
                          </a:solidFill>
                          <a:latin typeface="Cambria Math" panose="02040503050406030204" pitchFamily="18" charset="0"/>
                        </a:rPr>
                        <m:t>𝑉</m:t>
                      </m:r>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𝐼</m:t>
                          </m:r>
                        </m:e>
                        <m:sub>
                          <m:r>
                            <a:rPr lang="tr-TR" i="1">
                              <a:solidFill>
                                <a:srgbClr val="000000"/>
                              </a:solidFill>
                              <a:latin typeface="Cambria Math" panose="02040503050406030204" pitchFamily="18" charset="0"/>
                            </a:rPr>
                            <m:t>𝐶</m:t>
                          </m:r>
                        </m:sub>
                      </m:sSub>
                      <m:r>
                        <a:rPr lang="tr-TR" i="1">
                          <a:solidFill>
                            <a:srgbClr val="000000"/>
                          </a:solidFill>
                          <a:latin typeface="Cambria Math" panose="02040503050406030204" pitchFamily="18" charset="0"/>
                        </a:rPr>
                        <m:t>∗2.2</m:t>
                      </m:r>
                      <m:r>
                        <a:rPr lang="tr-TR" i="1">
                          <a:solidFill>
                            <a:srgbClr val="000000"/>
                          </a:solidFill>
                          <a:latin typeface="Cambria Math" panose="02040503050406030204" pitchFamily="18" charset="0"/>
                        </a:rPr>
                        <m:t>𝑘</m:t>
                      </m:r>
                      <m:r>
                        <a:rPr lang="tr-TR" i="1">
                          <a:solidFill>
                            <a:srgbClr val="000000"/>
                          </a:solidFill>
                          <a:latin typeface="Cambria Math" panose="02040503050406030204" pitchFamily="18" charset="0"/>
                        </a:rPr>
                        <m:t>=5.236 </m:t>
                      </m:r>
                      <m:r>
                        <a:rPr lang="tr-TR" i="1">
                          <a:solidFill>
                            <a:srgbClr val="000000"/>
                          </a:solidFill>
                          <a:latin typeface="Cambria Math" panose="02040503050406030204" pitchFamily="18" charset="0"/>
                        </a:rPr>
                        <m:t>𝑉</m:t>
                      </m:r>
                    </m:oMath>
                  </m:oMathPara>
                </a14:m>
                <a:br>
                  <a:rPr lang="tr-TR" dirty="0">
                    <a:solidFill>
                      <a:srgbClr val="000000"/>
                    </a:solidFill>
                  </a:rPr>
                </a:br>
                <a:endParaRPr lang="tr-TR" dirty="0"/>
              </a:p>
            </p:txBody>
          </p:sp>
        </mc:Choice>
        <mc:Fallback xmlns="">
          <p:sp>
            <p:nvSpPr>
              <p:cNvPr id="19465" name="Object 8"/>
              <p:cNvSpPr txBox="1">
                <a:spLocks noRot="1" noChangeAspect="1" noMove="1" noResize="1" noEditPoints="1" noAdjustHandles="1" noChangeArrowheads="1" noChangeShapeType="1" noTextEdit="1"/>
              </p:cNvSpPr>
              <p:nvPr/>
            </p:nvSpPr>
            <p:spPr bwMode="auto">
              <a:xfrm>
                <a:off x="3062288" y="1976438"/>
                <a:ext cx="5249862" cy="2460625"/>
              </a:xfrm>
              <a:prstGeom prst="rect">
                <a:avLst/>
              </a:prstGeom>
              <a:blipFill>
                <a:blip r:embed="rId2"/>
                <a:stretch>
                  <a:fillRect/>
                </a:stretch>
              </a:blipFill>
              <a:ln>
                <a:noFill/>
              </a:ln>
              <a:extLst/>
            </p:spPr>
            <p:txBody>
              <a:bodyPr/>
              <a:lstStyle/>
              <a:p>
                <a:r>
                  <a:rPr lang="tr-TR">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0000">
            <a:off x="723471" y="1816129"/>
            <a:ext cx="2448272" cy="4594168"/>
          </a:xfrm>
          <a:prstGeom prst="rect">
            <a:avLst/>
          </a:prstGeom>
          <a:effectLst>
            <a:softEdge rad="88900"/>
          </a:effectLst>
        </p:spPr>
      </p:pic>
    </p:spTree>
    <p:extLst>
      <p:ext uri="{BB962C8B-B14F-4D97-AF65-F5344CB8AC3E}">
        <p14:creationId xmlns:p14="http://schemas.microsoft.com/office/powerpoint/2010/main" val="13267309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4" name="Picture 14" descr="YI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83" y="548680"/>
            <a:ext cx="1847850" cy="2181225"/>
          </a:xfrm>
          <a:prstGeom prst="rect">
            <a:avLst/>
          </a:prstGeom>
          <a:noFill/>
          <a:extLst>
            <a:ext uri="{909E8E84-426E-40DD-AFC4-6F175D3DCCD1}">
              <a14:hiddenFill xmlns:a14="http://schemas.microsoft.com/office/drawing/2010/main">
                <a:solidFill>
                  <a:srgbClr val="FFFFFF"/>
                </a:solidFill>
              </a14:hiddenFill>
            </a:ext>
          </a:extLst>
        </p:spPr>
      </p:pic>
      <p:pic>
        <p:nvPicPr>
          <p:cNvPr id="122892" name="Picture 12" descr="uygulama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43" y="3025966"/>
            <a:ext cx="2495449" cy="2783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Object 1"/>
          <p:cNvGraphicFramePr>
            <a:graphicFrameLocks noChangeAspect="1"/>
          </p:cNvGraphicFramePr>
          <p:nvPr>
            <p:extLst>
              <p:ext uri="{D42A27DB-BD31-4B8C-83A1-F6EECF244321}">
                <p14:modId xmlns:p14="http://schemas.microsoft.com/office/powerpoint/2010/main" val="3815442408"/>
              </p:ext>
            </p:extLst>
          </p:nvPr>
        </p:nvGraphicFramePr>
        <p:xfrm>
          <a:off x="2915816" y="2214034"/>
          <a:ext cx="5697538" cy="2324100"/>
        </p:xfrm>
        <a:graphic>
          <a:graphicData uri="http://schemas.openxmlformats.org/presentationml/2006/ole">
            <mc:AlternateContent xmlns:mc="http://schemas.openxmlformats.org/markup-compatibility/2006">
              <mc:Choice xmlns:v="urn:schemas-microsoft-com:vml" Requires="v">
                <p:oleObj spid="_x0000_s123324" name="Microsoft Equation 3.0" r:id="rId5" imgW="2743200" imgH="1117440" progId="Equation.3">
                  <p:embed/>
                </p:oleObj>
              </mc:Choice>
              <mc:Fallback>
                <p:oleObj name="Microsoft Equation 3.0" r:id="rId5" imgW="2743200" imgH="1117440" progId="Equation.3">
                  <p:embed/>
                  <p:pic>
                    <p:nvPicPr>
                      <p:cNvPr id="0" name="Object 11"/>
                      <p:cNvPicPr>
                        <a:picLocks noChangeAspect="1" noChangeArrowheads="1"/>
                      </p:cNvPicPr>
                      <p:nvPr/>
                    </p:nvPicPr>
                    <p:blipFill>
                      <a:blip r:embed="rId6"/>
                      <a:srcRect/>
                      <a:stretch>
                        <a:fillRect/>
                      </a:stretch>
                    </p:blipFill>
                    <p:spPr bwMode="auto">
                      <a:xfrm>
                        <a:off x="2915816" y="2214034"/>
                        <a:ext cx="5697538" cy="2324100"/>
                      </a:xfrm>
                      <a:prstGeom prst="rect">
                        <a:avLst/>
                      </a:prstGeom>
                      <a:noFill/>
                    </p:spPr>
                  </p:pic>
                </p:oleObj>
              </mc:Fallback>
            </mc:AlternateContent>
          </a:graphicData>
        </a:graphic>
      </p:graphicFrame>
      <p:sp>
        <p:nvSpPr>
          <p:cNvPr id="4" name="Rectangle 3"/>
          <p:cNvSpPr/>
          <p:nvPr/>
        </p:nvSpPr>
        <p:spPr>
          <a:xfrm>
            <a:off x="2123728" y="411539"/>
            <a:ext cx="6696744" cy="1477328"/>
          </a:xfrm>
          <a:prstGeom prst="rect">
            <a:avLst/>
          </a:prstGeom>
        </p:spPr>
        <p:txBody>
          <a:bodyPr wrap="square">
            <a:spAutoFit/>
          </a:bodyPr>
          <a:lstStyle/>
          <a:p>
            <a:r>
              <a:rPr lang="en-US" b="1" dirty="0">
                <a:solidFill>
                  <a:srgbClr val="000000"/>
                </a:solidFill>
                <a:latin typeface="Comic Sans MS" panose="030F0702030302020204" pitchFamily="66" charset="0"/>
              </a:rPr>
              <a:t>Consider the amplifier circuit shown below. Use the following parameters for your calculations. </a:t>
            </a:r>
            <a:r>
              <a:rPr lang="en-US" b="1" i="1" dirty="0">
                <a:solidFill>
                  <a:srgbClr val="000000"/>
                </a:solidFill>
                <a:latin typeface="Comic Sans MS" panose="030F0702030302020204" pitchFamily="66" charset="0"/>
              </a:rPr>
              <a:t>Transistor parameters : </a:t>
            </a:r>
            <a:r>
              <a:rPr lang="el-GR" b="1" i="1" dirty="0">
                <a:solidFill>
                  <a:srgbClr val="000000"/>
                </a:solidFill>
                <a:latin typeface="Comic Sans MS" panose="030F0702030302020204" pitchFamily="66" charset="0"/>
              </a:rPr>
              <a:t>β=</a:t>
            </a:r>
            <a:r>
              <a:rPr lang="tr-TR" b="1" i="1" dirty="0">
                <a:solidFill>
                  <a:srgbClr val="000000"/>
                </a:solidFill>
                <a:latin typeface="Comic Sans MS" panose="030F0702030302020204" pitchFamily="66" charset="0"/>
              </a:rPr>
              <a:t>150</a:t>
            </a:r>
            <a:r>
              <a:rPr lang="el-GR" b="1" i="1" dirty="0">
                <a:solidFill>
                  <a:srgbClr val="000000"/>
                </a:solidFill>
                <a:latin typeface="Comic Sans MS" panose="030F0702030302020204" pitchFamily="66" charset="0"/>
              </a:rPr>
              <a:t>, </a:t>
            </a:r>
            <a:r>
              <a:rPr lang="tr-TR" b="1" i="1" dirty="0">
                <a:solidFill>
                  <a:srgbClr val="000000"/>
                </a:solidFill>
                <a:latin typeface="Comic Sans MS" panose="030F0702030302020204" pitchFamily="66" charset="0"/>
              </a:rPr>
              <a:t>|</a:t>
            </a:r>
            <a:r>
              <a:rPr lang="en-US" b="1" i="1" dirty="0">
                <a:solidFill>
                  <a:srgbClr val="000000"/>
                </a:solidFill>
                <a:latin typeface="Comic Sans MS" panose="030F0702030302020204" pitchFamily="66" charset="0"/>
              </a:rPr>
              <a:t>V</a:t>
            </a:r>
            <a:r>
              <a:rPr lang="en-US" sz="1100" b="1" i="1" dirty="0">
                <a:solidFill>
                  <a:srgbClr val="000000"/>
                </a:solidFill>
                <a:latin typeface="Comic Sans MS" panose="030F0702030302020204" pitchFamily="66" charset="0"/>
              </a:rPr>
              <a:t>BE</a:t>
            </a:r>
            <a:r>
              <a:rPr lang="tr-TR" b="1" i="1" dirty="0">
                <a:solidFill>
                  <a:srgbClr val="000000"/>
                </a:solidFill>
                <a:latin typeface="Comic Sans MS" panose="030F0702030302020204" pitchFamily="66" charset="0"/>
              </a:rPr>
              <a:t>|</a:t>
            </a:r>
            <a:r>
              <a:rPr lang="en-US" b="1" i="1" dirty="0">
                <a:solidFill>
                  <a:srgbClr val="000000"/>
                </a:solidFill>
                <a:latin typeface="Comic Sans MS" panose="030F0702030302020204" pitchFamily="66" charset="0"/>
              </a:rPr>
              <a:t>=0.</a:t>
            </a:r>
            <a:r>
              <a:rPr lang="tr-TR" b="1" i="1" dirty="0">
                <a:solidFill>
                  <a:srgbClr val="000000"/>
                </a:solidFill>
                <a:latin typeface="Comic Sans MS" panose="030F0702030302020204" pitchFamily="66" charset="0"/>
              </a:rPr>
              <a:t>6</a:t>
            </a:r>
            <a:r>
              <a:rPr lang="en-US" b="1" i="1" dirty="0">
                <a:solidFill>
                  <a:srgbClr val="000000"/>
                </a:solidFill>
                <a:latin typeface="Comic Sans MS" panose="030F0702030302020204" pitchFamily="66" charset="0"/>
              </a:rPr>
              <a:t>V </a:t>
            </a:r>
            <a:endParaRPr lang="en-US" b="1" dirty="0">
              <a:solidFill>
                <a:srgbClr val="000000"/>
              </a:solidFill>
              <a:latin typeface="Comic Sans MS" panose="030F0702030302020204" pitchFamily="66" charset="0"/>
            </a:endParaRPr>
          </a:p>
          <a:p>
            <a:r>
              <a:rPr lang="en-US" b="1" dirty="0">
                <a:solidFill>
                  <a:srgbClr val="000000"/>
                </a:solidFill>
                <a:latin typeface="Comic Sans MS" panose="030F0702030302020204" pitchFamily="66" charset="0"/>
              </a:rPr>
              <a:t>a. </a:t>
            </a:r>
            <a:r>
              <a:rPr lang="tr-TR" b="1" dirty="0">
                <a:solidFill>
                  <a:srgbClr val="000000"/>
                </a:solidFill>
                <a:latin typeface="Comic Sans MS" panose="030F0702030302020204" pitchFamily="66" charset="0"/>
              </a:rPr>
              <a:t>P</a:t>
            </a:r>
            <a:r>
              <a:rPr lang="en-US" dirty="0" err="1">
                <a:solidFill>
                  <a:srgbClr val="000000"/>
                </a:solidFill>
                <a:latin typeface="Comic Sans MS" panose="030F0702030302020204" pitchFamily="66" charset="0"/>
              </a:rPr>
              <a:t>erform</a:t>
            </a:r>
            <a:r>
              <a:rPr lang="en-US" dirty="0">
                <a:solidFill>
                  <a:srgbClr val="000000"/>
                </a:solidFill>
                <a:latin typeface="Comic Sans MS" panose="030F0702030302020204" pitchFamily="66" charset="0"/>
              </a:rPr>
              <a:t> DC analysis</a:t>
            </a:r>
            <a:r>
              <a:rPr lang="tr-TR" dirty="0">
                <a:solidFill>
                  <a:srgbClr val="000000"/>
                </a:solidFill>
                <a:latin typeface="Comic Sans MS" panose="030F0702030302020204" pitchFamily="66" charset="0"/>
              </a:rPr>
              <a:t> </a:t>
            </a:r>
            <a:r>
              <a:rPr lang="tr-TR" dirty="0" err="1">
                <a:solidFill>
                  <a:srgbClr val="000000"/>
                </a:solidFill>
                <a:latin typeface="Comic Sans MS" panose="030F0702030302020204" pitchFamily="66" charset="0"/>
              </a:rPr>
              <a:t>and</a:t>
            </a:r>
            <a:r>
              <a:rPr lang="tr-TR" dirty="0">
                <a:solidFill>
                  <a:srgbClr val="000000"/>
                </a:solidFill>
                <a:latin typeface="Comic Sans MS" panose="030F0702030302020204" pitchFamily="66" charset="0"/>
              </a:rPr>
              <a:t> </a:t>
            </a:r>
            <a:r>
              <a:rPr lang="tr-TR" dirty="0" err="1">
                <a:solidFill>
                  <a:srgbClr val="000000"/>
                </a:solidFill>
                <a:latin typeface="Comic Sans MS" panose="030F0702030302020204" pitchFamily="66" charset="0"/>
              </a:rPr>
              <a:t>calculate</a:t>
            </a:r>
            <a:r>
              <a:rPr lang="tr-TR" dirty="0">
                <a:solidFill>
                  <a:srgbClr val="000000"/>
                </a:solidFill>
                <a:latin typeface="Comic Sans MS" panose="030F0702030302020204" pitchFamily="66" charset="0"/>
              </a:rPr>
              <a:t> DC </a:t>
            </a:r>
            <a:r>
              <a:rPr lang="tr-TR" dirty="0" err="1">
                <a:solidFill>
                  <a:srgbClr val="000000"/>
                </a:solidFill>
                <a:latin typeface="Comic Sans MS" panose="030F0702030302020204" pitchFamily="66" charset="0"/>
              </a:rPr>
              <a:t>operating</a:t>
            </a:r>
            <a:r>
              <a:rPr lang="tr-TR" dirty="0">
                <a:solidFill>
                  <a:srgbClr val="000000"/>
                </a:solidFill>
                <a:latin typeface="Comic Sans MS" panose="030F0702030302020204" pitchFamily="66" charset="0"/>
              </a:rPr>
              <a:t> </a:t>
            </a:r>
            <a:r>
              <a:rPr lang="tr-TR" dirty="0" err="1">
                <a:solidFill>
                  <a:srgbClr val="000000"/>
                </a:solidFill>
                <a:latin typeface="Comic Sans MS" panose="030F0702030302020204" pitchFamily="66" charset="0"/>
              </a:rPr>
              <a:t>values</a:t>
            </a:r>
            <a:r>
              <a:rPr lang="tr-TR" dirty="0">
                <a:solidFill>
                  <a:srgbClr val="000000"/>
                </a:solidFill>
                <a:latin typeface="Comic Sans MS" panose="030F0702030302020204" pitchFamily="66" charset="0"/>
              </a:rPr>
              <a:t> of </a:t>
            </a:r>
            <a:r>
              <a:rPr lang="tr-TR" dirty="0" err="1">
                <a:solidFill>
                  <a:srgbClr val="000000"/>
                </a:solidFill>
                <a:latin typeface="Comic Sans MS" panose="030F0702030302020204" pitchFamily="66" charset="0"/>
              </a:rPr>
              <a:t>the</a:t>
            </a:r>
            <a:r>
              <a:rPr lang="tr-TR" dirty="0">
                <a:solidFill>
                  <a:srgbClr val="000000"/>
                </a:solidFill>
                <a:latin typeface="Comic Sans MS" panose="030F0702030302020204" pitchFamily="66" charset="0"/>
              </a:rPr>
              <a:t> transistor</a:t>
            </a:r>
            <a:r>
              <a:rPr lang="en-US" dirty="0">
                <a:solidFill>
                  <a:srgbClr val="000000"/>
                </a:solidFill>
                <a:latin typeface="Comic Sans MS" panose="030F0702030302020204" pitchFamily="66" charset="0"/>
              </a:rPr>
              <a:t>. </a:t>
            </a:r>
          </a:p>
        </p:txBody>
      </p:sp>
    </p:spTree>
    <p:extLst>
      <p:ext uri="{BB962C8B-B14F-4D97-AF65-F5344CB8AC3E}">
        <p14:creationId xmlns:p14="http://schemas.microsoft.com/office/powerpoint/2010/main" val="113460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a:xfrm>
            <a:off x="3728727" y="1268760"/>
            <a:ext cx="4711143" cy="3455999"/>
            <a:chOff x="3086100" y="1600201"/>
            <a:chExt cx="4302125" cy="3155952"/>
          </a:xfrm>
        </p:grpSpPr>
        <p:grpSp>
          <p:nvGrpSpPr>
            <p:cNvPr id="21506" name="Group 12"/>
            <p:cNvGrpSpPr>
              <a:grpSpLocks/>
            </p:cNvGrpSpPr>
            <p:nvPr/>
          </p:nvGrpSpPr>
          <p:grpSpPr bwMode="auto">
            <a:xfrm>
              <a:off x="3086100" y="1600201"/>
              <a:ext cx="4302125" cy="3155952"/>
              <a:chOff x="3066473" y="1447800"/>
              <a:chExt cx="4302125" cy="3155950"/>
            </a:xfrm>
          </p:grpSpPr>
          <p:pic>
            <p:nvPicPr>
              <p:cNvPr id="21514" name="Picture 10" descr="C:\Users\Basawa\AppData\Local\Microsoft\Windows\Temporary Internet Files\Content.Word\00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473" y="1447800"/>
                <a:ext cx="4302125"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a:off x="5028623" y="1828800"/>
                <a:ext cx="0" cy="2286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1516" name="TextBox 11"/>
              <p:cNvSpPr txBox="1">
                <a:spLocks noChangeArrowheads="1"/>
              </p:cNvSpPr>
              <p:nvPr/>
            </p:nvSpPr>
            <p:spPr bwMode="auto">
              <a:xfrm>
                <a:off x="4770580" y="1685791"/>
                <a:ext cx="3561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1400" i="1">
                    <a:solidFill>
                      <a:srgbClr val="000000"/>
                    </a:solidFill>
                    <a:latin typeface="Comic Sans MS" panose="030F0702030302020204" pitchFamily="66" charset="0"/>
                  </a:rPr>
                  <a:t>I</a:t>
                </a:r>
                <a:r>
                  <a:rPr lang="en-US" altLang="en-US" sz="1400" i="1" baseline="-25000">
                    <a:solidFill>
                      <a:srgbClr val="000000"/>
                    </a:solidFill>
                    <a:latin typeface="Comic Sans MS" panose="030F0702030302020204" pitchFamily="66" charset="0"/>
                  </a:rPr>
                  <a:t>1</a:t>
                </a:r>
              </a:p>
            </p:txBody>
          </p:sp>
        </p:grpSp>
        <p:sp>
          <p:nvSpPr>
            <p:cNvPr id="14" name="Rectangle 13"/>
            <p:cNvSpPr/>
            <p:nvPr/>
          </p:nvSpPr>
          <p:spPr>
            <a:xfrm>
              <a:off x="4400178" y="3974768"/>
              <a:ext cx="1296144" cy="245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507" name="Title 1"/>
          <p:cNvSpPr>
            <a:spLocks noGrp="1"/>
          </p:cNvSpPr>
          <p:nvPr>
            <p:ph type="title"/>
          </p:nvPr>
        </p:nvSpPr>
        <p:spPr>
          <a:xfrm>
            <a:off x="457200" y="274638"/>
            <a:ext cx="8229600" cy="1314450"/>
          </a:xfrm>
        </p:spPr>
        <p:txBody>
          <a:bodyPr/>
          <a:lstStyle/>
          <a:p>
            <a:pPr algn="l"/>
            <a:r>
              <a:rPr lang="en-US" altLang="en-US" sz="2400" b="1" dirty="0">
                <a:latin typeface="Comic Sans MS" panose="030F0702030302020204" pitchFamily="66" charset="0"/>
              </a:rPr>
              <a:t>Problem: </a:t>
            </a:r>
            <a:br>
              <a:rPr lang="en-US" altLang="en-US" sz="2400" b="1" dirty="0">
                <a:latin typeface="Comic Sans MS" panose="030F0702030302020204" pitchFamily="66" charset="0"/>
              </a:rPr>
            </a:br>
            <a:r>
              <a:rPr lang="en-US" altLang="en-US" sz="2000" dirty="0">
                <a:latin typeface="Comic Sans MS" panose="030F0702030302020204" pitchFamily="66" charset="0"/>
              </a:rPr>
              <a:t>Consider the emitter-follower amplifier of </a:t>
            </a:r>
            <a:r>
              <a:rPr lang="tr-TR" altLang="en-US" sz="2000" dirty="0">
                <a:latin typeface="Comic Sans MS" panose="030F0702030302020204" pitchFamily="66" charset="0"/>
              </a:rPr>
              <a:t>f</a:t>
            </a:r>
            <a:r>
              <a:rPr lang="en-US" altLang="en-US" sz="2000" dirty="0" err="1">
                <a:latin typeface="Comic Sans MS" panose="030F0702030302020204" pitchFamily="66" charset="0"/>
              </a:rPr>
              <a:t>igure</a:t>
            </a:r>
            <a:r>
              <a:rPr lang="en-US" altLang="en-US" sz="2000" dirty="0">
                <a:latin typeface="Comic Sans MS" panose="030F0702030302020204" pitchFamily="66" charset="0"/>
              </a:rPr>
              <a:t>. Draw the </a:t>
            </a:r>
            <a:r>
              <a:rPr lang="tr-TR" altLang="en-US" sz="2000" dirty="0">
                <a:latin typeface="Comic Sans MS" panose="030F0702030302020204" pitchFamily="66" charset="0"/>
              </a:rPr>
              <a:t>DC </a:t>
            </a:r>
            <a:r>
              <a:rPr lang="en-US" altLang="en-US" sz="2000" dirty="0">
                <a:latin typeface="Comic Sans MS" panose="030F0702030302020204" pitchFamily="66" charset="0"/>
              </a:rPr>
              <a:t>circuit and find I</a:t>
            </a:r>
            <a:r>
              <a:rPr lang="en-US" altLang="en-US" sz="2000" baseline="-25000" dirty="0">
                <a:latin typeface="Comic Sans MS" panose="030F0702030302020204" pitchFamily="66" charset="0"/>
              </a:rPr>
              <a:t>CQ</a:t>
            </a:r>
            <a:r>
              <a:rPr lang="en-US" altLang="en-US" sz="2000" dirty="0">
                <a:latin typeface="Comic Sans MS" panose="030F0702030302020204" pitchFamily="66" charset="0"/>
              </a:rPr>
              <a:t> </a:t>
            </a:r>
            <a:r>
              <a:rPr lang="tr-TR" altLang="en-US" sz="2000" dirty="0">
                <a:solidFill>
                  <a:schemeClr val="tx1"/>
                </a:solidFill>
              </a:rPr>
              <a:t>(</a:t>
            </a:r>
            <a:r>
              <a:rPr lang="en-US" altLang="en-US" sz="2000" dirty="0">
                <a:solidFill>
                  <a:schemeClr val="tx1"/>
                </a:solidFill>
              </a:rPr>
              <a:t>β = 100, V</a:t>
            </a:r>
            <a:r>
              <a:rPr lang="en-US" altLang="en-US" sz="2000" baseline="-25000" dirty="0">
                <a:solidFill>
                  <a:schemeClr val="tx1"/>
                </a:solidFill>
              </a:rPr>
              <a:t>BE</a:t>
            </a:r>
            <a:r>
              <a:rPr lang="en-US" altLang="en-US" sz="2000" dirty="0">
                <a:solidFill>
                  <a:schemeClr val="tx1"/>
                </a:solidFill>
              </a:rPr>
              <a:t>=0.7V</a:t>
            </a:r>
            <a:r>
              <a:rPr lang="tr-TR" altLang="en-US" sz="2000" dirty="0">
                <a:solidFill>
                  <a:schemeClr val="tx1"/>
                </a:solidFill>
              </a:rPr>
              <a:t>).</a:t>
            </a:r>
            <a:endParaRPr lang="en-US" altLang="en-US" sz="2000" dirty="0">
              <a:latin typeface="Comic Sans MS" panose="030F0702030302020204" pitchFamily="66" charset="0"/>
            </a:endParaRPr>
          </a:p>
        </p:txBody>
      </p:sp>
      <p:sp>
        <p:nvSpPr>
          <p:cNvPr id="21508" name="Rectangle 2"/>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latin typeface="Comic Sans MS" panose="030F0702030302020204" pitchFamily="66" charset="0"/>
            </a:endParaRPr>
          </a:p>
        </p:txBody>
      </p:sp>
      <p:sp>
        <p:nvSpPr>
          <p:cNvPr id="21509" name="Rectangle 2"/>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latin typeface="Comic Sans MS" panose="030F0702030302020204" pitchFamily="66" charset="0"/>
            </a:endParaRPr>
          </a:p>
        </p:txBody>
      </p:sp>
      <p:sp>
        <p:nvSpPr>
          <p:cNvPr id="21510" name="Rectangle 2"/>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latin typeface="Comic Sans MS" panose="030F0702030302020204" pitchFamily="66" charset="0"/>
            </a:endParaRPr>
          </a:p>
        </p:txBody>
      </p:sp>
      <p:sp>
        <p:nvSpPr>
          <p:cNvPr id="21511" name="Rectangle 2"/>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latin typeface="Comic Sans MS" panose="030F0702030302020204" pitchFamily="66" charset="0"/>
            </a:endParaRPr>
          </a:p>
        </p:txBody>
      </p:sp>
      <p:sp>
        <p:nvSpPr>
          <p:cNvPr id="21512" name="Rectangle 2"/>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latin typeface="Comic Sans MS" panose="030F0702030302020204" pitchFamily="66" charset="0"/>
            </a:endParaRPr>
          </a:p>
        </p:txBody>
      </p:sp>
      <p:graphicFrame>
        <p:nvGraphicFramePr>
          <p:cNvPr id="21513" name="Object 9"/>
          <p:cNvGraphicFramePr>
            <a:graphicFrameLocks noChangeAspect="1"/>
          </p:cNvGraphicFramePr>
          <p:nvPr>
            <p:extLst>
              <p:ext uri="{D42A27DB-BD31-4B8C-83A1-F6EECF244321}">
                <p14:modId xmlns:p14="http://schemas.microsoft.com/office/powerpoint/2010/main" val="2640691959"/>
              </p:ext>
            </p:extLst>
          </p:nvPr>
        </p:nvGraphicFramePr>
        <p:xfrm>
          <a:off x="251520" y="3789040"/>
          <a:ext cx="7953152" cy="2826928"/>
        </p:xfrm>
        <a:graphic>
          <a:graphicData uri="http://schemas.openxmlformats.org/presentationml/2006/ole">
            <mc:AlternateContent xmlns:mc="http://schemas.openxmlformats.org/markup-compatibility/2006">
              <mc:Choice xmlns:v="urn:schemas-microsoft-com:vml" Requires="v">
                <p:oleObj spid="_x0000_s113453" name="Microsoft Equation 3.0" r:id="rId4" imgW="4356000" imgH="1549080" progId="Equation.3">
                  <p:embed/>
                </p:oleObj>
              </mc:Choice>
              <mc:Fallback>
                <p:oleObj name="Microsoft Equation 3.0" r:id="rId4" imgW="4356000" imgH="1549080" progId="Equation.3">
                  <p:embed/>
                  <p:pic>
                    <p:nvPicPr>
                      <p:cNvPr id="0" name=""/>
                      <p:cNvPicPr>
                        <a:picLocks noChangeAspect="1" noChangeArrowheads="1"/>
                      </p:cNvPicPr>
                      <p:nvPr/>
                    </p:nvPicPr>
                    <p:blipFill>
                      <a:blip r:embed="rId5"/>
                      <a:srcRect/>
                      <a:stretch>
                        <a:fillRect/>
                      </a:stretch>
                    </p:blipFill>
                    <p:spPr bwMode="auto">
                      <a:xfrm>
                        <a:off x="251520" y="3789040"/>
                        <a:ext cx="7953152" cy="2826928"/>
                      </a:xfrm>
                      <a:prstGeom prst="rect">
                        <a:avLst/>
                      </a:prstGeom>
                      <a:noFill/>
                      <a:ln>
                        <a:noFill/>
                      </a:ln>
                      <a:extLst/>
                    </p:spPr>
                  </p:pic>
                </p:oleObj>
              </mc:Fallback>
            </mc:AlternateContent>
          </a:graphicData>
        </a:graphic>
      </p:graphicFrame>
      <p:graphicFrame>
        <p:nvGraphicFramePr>
          <p:cNvPr id="15" name="Object 9"/>
          <p:cNvGraphicFramePr>
            <a:graphicFrameLocks noChangeAspect="1"/>
          </p:cNvGraphicFramePr>
          <p:nvPr>
            <p:extLst>
              <p:ext uri="{D42A27DB-BD31-4B8C-83A1-F6EECF244321}">
                <p14:modId xmlns:p14="http://schemas.microsoft.com/office/powerpoint/2010/main" val="3561314115"/>
              </p:ext>
            </p:extLst>
          </p:nvPr>
        </p:nvGraphicFramePr>
        <p:xfrm>
          <a:off x="251520" y="3244961"/>
          <a:ext cx="2155825" cy="393700"/>
        </p:xfrm>
        <a:graphic>
          <a:graphicData uri="http://schemas.openxmlformats.org/presentationml/2006/ole">
            <mc:AlternateContent xmlns:mc="http://schemas.openxmlformats.org/markup-compatibility/2006">
              <mc:Choice xmlns:v="urn:schemas-microsoft-com:vml" Requires="v">
                <p:oleObj spid="_x0000_s113454" name="Equation" r:id="rId6" imgW="1180800" imgH="215640" progId="Equation.3">
                  <p:embed/>
                </p:oleObj>
              </mc:Choice>
              <mc:Fallback>
                <p:oleObj name="Equation" r:id="rId6" imgW="1180800" imgH="215640" progId="Equation.3">
                  <p:embed/>
                  <p:pic>
                    <p:nvPicPr>
                      <p:cNvPr id="21513" name="Object 9"/>
                      <p:cNvPicPr>
                        <a:picLocks noChangeAspect="1" noChangeArrowheads="1"/>
                      </p:cNvPicPr>
                      <p:nvPr/>
                    </p:nvPicPr>
                    <p:blipFill>
                      <a:blip r:embed="rId7"/>
                      <a:srcRect/>
                      <a:stretch>
                        <a:fillRect/>
                      </a:stretch>
                    </p:blipFill>
                    <p:spPr bwMode="auto">
                      <a:xfrm>
                        <a:off x="251520" y="3244961"/>
                        <a:ext cx="2155825" cy="39370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94948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rot="21540000">
            <a:off x="132905" y="1694583"/>
            <a:ext cx="3711648" cy="2943157"/>
            <a:chOff x="228600" y="1676400"/>
            <a:chExt cx="2882900" cy="2286000"/>
          </a:xfrm>
        </p:grpSpPr>
        <p:pic>
          <p:nvPicPr>
            <p:cNvPr id="20482" name="Picture 6" descr="C:\Users\Basawa\AppData\Local\Microsoft\Windows\Temporary Internet Files\Content.Word\00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76400"/>
              <a:ext cx="28829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83568" y="3573016"/>
              <a:ext cx="1296144" cy="389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0485" name="Object 4"/>
          <p:cNvGraphicFramePr>
            <a:graphicFrameLocks noChangeAspect="1"/>
          </p:cNvGraphicFramePr>
          <p:nvPr>
            <p:extLst>
              <p:ext uri="{D42A27DB-BD31-4B8C-83A1-F6EECF244321}">
                <p14:modId xmlns:p14="http://schemas.microsoft.com/office/powerpoint/2010/main" val="1876770313"/>
              </p:ext>
            </p:extLst>
          </p:nvPr>
        </p:nvGraphicFramePr>
        <p:xfrm>
          <a:off x="539552" y="4365104"/>
          <a:ext cx="6555128" cy="1476303"/>
        </p:xfrm>
        <a:graphic>
          <a:graphicData uri="http://schemas.openxmlformats.org/presentationml/2006/ole">
            <mc:AlternateContent xmlns:mc="http://schemas.openxmlformats.org/markup-compatibility/2006">
              <mc:Choice xmlns:v="urn:schemas-microsoft-com:vml" Requires="v">
                <p:oleObj spid="_x0000_s118226" name="Equation" r:id="rId4" imgW="2590560" imgH="583920" progId="Equation.3">
                  <p:embed/>
                </p:oleObj>
              </mc:Choice>
              <mc:Fallback>
                <p:oleObj name="Equation" r:id="rId4" imgW="2590560" imgH="583920" progId="Equation.3">
                  <p:embed/>
                  <p:pic>
                    <p:nvPicPr>
                      <p:cNvPr id="0" name=""/>
                      <p:cNvPicPr>
                        <a:picLocks noChangeAspect="1" noChangeArrowheads="1"/>
                      </p:cNvPicPr>
                      <p:nvPr/>
                    </p:nvPicPr>
                    <p:blipFill>
                      <a:blip r:embed="rId5"/>
                      <a:srcRect/>
                      <a:stretch>
                        <a:fillRect/>
                      </a:stretch>
                    </p:blipFill>
                    <p:spPr bwMode="auto">
                      <a:xfrm>
                        <a:off x="539552" y="4365104"/>
                        <a:ext cx="6555128" cy="1476303"/>
                      </a:xfrm>
                      <a:prstGeom prst="rect">
                        <a:avLst/>
                      </a:prstGeom>
                      <a:noFill/>
                      <a:ln>
                        <a:noFill/>
                      </a:ln>
                      <a:extLst/>
                    </p:spPr>
                  </p:pic>
                </p:oleObj>
              </mc:Fallback>
            </mc:AlternateContent>
          </a:graphicData>
        </a:graphic>
      </p:graphicFrame>
      <p:sp>
        <p:nvSpPr>
          <p:cNvPr id="7" name="Title 1"/>
          <p:cNvSpPr txBox="1">
            <a:spLocks/>
          </p:cNvSpPr>
          <p:nvPr/>
        </p:nvSpPr>
        <p:spPr bwMode="auto">
          <a:xfrm>
            <a:off x="251520" y="255315"/>
            <a:ext cx="82296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algn="l"/>
            <a:r>
              <a:rPr lang="en-US" altLang="en-US" sz="2400" b="1" kern="0" dirty="0"/>
              <a:t>Problem : </a:t>
            </a:r>
            <a:br>
              <a:rPr lang="en-US" altLang="en-US" sz="2400" b="1" kern="0" dirty="0"/>
            </a:br>
            <a:r>
              <a:rPr lang="en-US" altLang="en-US" sz="2000" kern="0" dirty="0"/>
              <a:t>Analyze the circuits shown in </a:t>
            </a:r>
            <a:r>
              <a:rPr lang="tr-TR" altLang="en-US" sz="2000" kern="0" dirty="0"/>
              <a:t>f</a:t>
            </a:r>
            <a:r>
              <a:rPr lang="en-US" altLang="en-US" sz="2000" kern="0" dirty="0" err="1"/>
              <a:t>igure</a:t>
            </a:r>
            <a:r>
              <a:rPr lang="en-US" altLang="en-US" sz="2000" kern="0" dirty="0"/>
              <a:t> to determine I and V. For all transistors, assume that </a:t>
            </a:r>
            <a:r>
              <a:rPr lang="en-US" altLang="en-US" sz="2000" kern="0" dirty="0">
                <a:solidFill>
                  <a:srgbClr val="FF0000"/>
                </a:solidFill>
              </a:rPr>
              <a:t>β = 100 </a:t>
            </a:r>
            <a:r>
              <a:rPr lang="en-US" altLang="en-US" sz="2000" kern="0" dirty="0"/>
              <a:t>and </a:t>
            </a:r>
            <a:r>
              <a:rPr lang="en-US" altLang="en-US" sz="2000" kern="0" dirty="0">
                <a:solidFill>
                  <a:srgbClr val="FF0000"/>
                </a:solidFill>
              </a:rPr>
              <a:t>|V</a:t>
            </a:r>
            <a:r>
              <a:rPr lang="en-US" altLang="en-US" sz="2000" kern="0" baseline="-25000" dirty="0">
                <a:solidFill>
                  <a:srgbClr val="FF0000"/>
                </a:solidFill>
              </a:rPr>
              <a:t>BE</a:t>
            </a:r>
            <a:r>
              <a:rPr lang="en-US" altLang="en-US" sz="2000" kern="0" dirty="0">
                <a:solidFill>
                  <a:srgbClr val="FF0000"/>
                </a:solidFill>
              </a:rPr>
              <a:t>| = 0.7V </a:t>
            </a:r>
            <a:r>
              <a:rPr lang="en-US" altLang="en-US" sz="2000" kern="0" dirty="0"/>
              <a:t>in </a:t>
            </a:r>
            <a:r>
              <a:rPr lang="tr-TR" altLang="en-US" sz="2000" kern="0" dirty="0"/>
              <a:t>t</a:t>
            </a:r>
            <a:r>
              <a:rPr lang="en-US" altLang="en-US" sz="2000" kern="0" dirty="0"/>
              <a:t>he active region. </a:t>
            </a:r>
          </a:p>
        </p:txBody>
      </p:sp>
    </p:spTree>
    <p:extLst>
      <p:ext uri="{BB962C8B-B14F-4D97-AF65-F5344CB8AC3E}">
        <p14:creationId xmlns:p14="http://schemas.microsoft.com/office/powerpoint/2010/main" val="374702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title"/>
          </p:nvPr>
        </p:nvSpPr>
        <p:spPr>
          <a:xfrm>
            <a:off x="395288" y="299856"/>
            <a:ext cx="8229600" cy="1158080"/>
          </a:xfrm>
        </p:spPr>
        <p:txBody>
          <a:bodyPr/>
          <a:lstStyle/>
          <a:p>
            <a:pPr algn="l"/>
            <a:r>
              <a:rPr lang="en-US" altLang="en-US" sz="2400" b="1" dirty="0"/>
              <a:t>Problem: </a:t>
            </a:r>
            <a:br>
              <a:rPr lang="tr-TR" altLang="en-US" sz="2400" dirty="0"/>
            </a:br>
            <a:r>
              <a:rPr lang="en-US" altLang="en-US" sz="2000" dirty="0"/>
              <a:t>Suppose that </a:t>
            </a:r>
            <a:r>
              <a:rPr lang="en-US" altLang="en-US" sz="2000" dirty="0" err="1"/>
              <a:t>npn</a:t>
            </a:r>
            <a:r>
              <a:rPr lang="en-US" altLang="en-US" sz="2000" dirty="0"/>
              <a:t> transistor has V</a:t>
            </a:r>
            <a:r>
              <a:rPr lang="en-US" altLang="en-US" sz="2000" baseline="-25000" dirty="0"/>
              <a:t>BE</a:t>
            </a:r>
            <a:r>
              <a:rPr lang="en-US" altLang="en-US" sz="2000" dirty="0"/>
              <a:t> = 0.7V</a:t>
            </a:r>
            <a:r>
              <a:rPr lang="tr-TR" altLang="en-US" sz="2000" dirty="0"/>
              <a:t>. </a:t>
            </a:r>
            <a:r>
              <a:rPr lang="en-US" altLang="en-US" sz="2000" dirty="0"/>
              <a:t>Determine I</a:t>
            </a:r>
            <a:r>
              <a:rPr lang="en-US" altLang="en-US" sz="2000" baseline="-25000" dirty="0"/>
              <a:t>C</a:t>
            </a:r>
            <a:r>
              <a:rPr lang="en-US" altLang="en-US" sz="2000" dirty="0"/>
              <a:t> and V</a:t>
            </a:r>
            <a:r>
              <a:rPr lang="en-US" altLang="en-US" sz="2000" baseline="-25000" dirty="0"/>
              <a:t>CE</a:t>
            </a:r>
            <a:r>
              <a:rPr lang="en-US" altLang="en-US" sz="2000" dirty="0"/>
              <a:t>  </a:t>
            </a:r>
            <a:r>
              <a:rPr lang="tr-TR" altLang="en-US" sz="2000" dirty="0" err="1"/>
              <a:t>and</a:t>
            </a:r>
            <a:r>
              <a:rPr lang="tr-TR" altLang="en-US" sz="2000" dirty="0"/>
              <a:t> </a:t>
            </a:r>
            <a:r>
              <a:rPr lang="tr-TR" altLang="en-US" sz="2000" dirty="0" err="1"/>
              <a:t>output</a:t>
            </a:r>
            <a:r>
              <a:rPr lang="tr-TR" altLang="en-US" sz="2000" dirty="0"/>
              <a:t> </a:t>
            </a:r>
            <a:r>
              <a:rPr lang="tr-TR" altLang="en-US" sz="2000" dirty="0" err="1"/>
              <a:t>voltage</a:t>
            </a:r>
            <a:r>
              <a:rPr lang="tr-TR" altLang="en-US" sz="2000" dirty="0"/>
              <a:t>.</a:t>
            </a:r>
            <a:endParaRPr lang="en-US" altLang="en-US" sz="2000" dirty="0"/>
          </a:p>
        </p:txBody>
      </p:sp>
      <p:sp>
        <p:nvSpPr>
          <p:cNvPr id="771075" name="Rectangle 3"/>
          <p:cNvSpPr>
            <a:spLocks noGrp="1" noChangeArrowheads="1"/>
          </p:cNvSpPr>
          <p:nvPr>
            <p:ph type="body" idx="1"/>
          </p:nvPr>
        </p:nvSpPr>
        <p:spPr>
          <a:xfrm>
            <a:off x="385936" y="1700808"/>
            <a:ext cx="5389612" cy="396156"/>
          </a:xfrm>
        </p:spPr>
        <p:txBody>
          <a:bodyPr/>
          <a:lstStyle/>
          <a:p>
            <a:pPr>
              <a:buFont typeface="Wingdings" panose="05000000000000000000" pitchFamily="2" charset="2"/>
              <a:buNone/>
            </a:pPr>
            <a:r>
              <a:rPr lang="tr-TR" altLang="en-US" b="1" dirty="0" err="1">
                <a:solidFill>
                  <a:srgbClr val="0000FF"/>
                </a:solidFill>
              </a:rPr>
              <a:t>Assume</a:t>
            </a:r>
            <a:r>
              <a:rPr lang="tr-TR" altLang="en-US" b="1" dirty="0">
                <a:solidFill>
                  <a:srgbClr val="0000FF"/>
                </a:solidFill>
              </a:rPr>
              <a:t> </a:t>
            </a:r>
            <a:r>
              <a:rPr lang="tr-TR" altLang="en-US" b="1" dirty="0" err="1">
                <a:solidFill>
                  <a:srgbClr val="0000FF"/>
                </a:solidFill>
              </a:rPr>
              <a:t>that</a:t>
            </a:r>
            <a:r>
              <a:rPr lang="tr-TR" altLang="en-US" b="1" dirty="0">
                <a:solidFill>
                  <a:srgbClr val="0000FF"/>
                </a:solidFill>
              </a:rPr>
              <a:t> </a:t>
            </a:r>
            <a:r>
              <a:rPr lang="en-GB" altLang="en-US" b="1" dirty="0">
                <a:solidFill>
                  <a:srgbClr val="0000FF"/>
                </a:solidFill>
              </a:rPr>
              <a:t>Base current</a:t>
            </a:r>
            <a:r>
              <a:rPr lang="en-GB" altLang="en-US" dirty="0"/>
              <a:t> is small, so</a:t>
            </a:r>
            <a:endParaRPr lang="en-GB" altLang="en-US" dirty="0">
              <a:sym typeface="Symbol" panose="05050102010706020507" pitchFamily="18" charset="2"/>
            </a:endParaRPr>
          </a:p>
        </p:txBody>
      </p:sp>
      <p:pic>
        <p:nvPicPr>
          <p:cNvPr id="771076" name="Picture 4" descr="C21Exa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432718"/>
            <a:ext cx="3352800" cy="2500313"/>
          </a:xfrm>
          <a:prstGeom prst="rect">
            <a:avLst/>
          </a:prstGeom>
          <a:noFill/>
          <a:extLst>
            <a:ext uri="{909E8E84-426E-40DD-AFC4-6F175D3DCCD1}">
              <a14:hiddenFill xmlns:a14="http://schemas.microsoft.com/office/drawing/2010/main">
                <a:solidFill>
                  <a:srgbClr val="FFFFFF"/>
                </a:solidFill>
              </a14:hiddenFill>
            </a:ext>
          </a:extLst>
        </p:spPr>
      </p:pic>
      <p:sp>
        <p:nvSpPr>
          <p:cNvPr id="77107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771077" name="Object 5"/>
          <p:cNvGraphicFramePr>
            <a:graphicFrameLocks noChangeAspect="1"/>
          </p:cNvGraphicFramePr>
          <p:nvPr>
            <p:extLst>
              <p:ext uri="{D42A27DB-BD31-4B8C-83A1-F6EECF244321}">
                <p14:modId xmlns:p14="http://schemas.microsoft.com/office/powerpoint/2010/main" val="1201579256"/>
              </p:ext>
            </p:extLst>
          </p:nvPr>
        </p:nvGraphicFramePr>
        <p:xfrm>
          <a:off x="590724" y="2096964"/>
          <a:ext cx="4640262" cy="641350"/>
        </p:xfrm>
        <a:graphic>
          <a:graphicData uri="http://schemas.openxmlformats.org/presentationml/2006/ole">
            <mc:AlternateContent xmlns:mc="http://schemas.openxmlformats.org/markup-compatibility/2006">
              <mc:Choice xmlns:v="urn:schemas-microsoft-com:vml" Requires="v">
                <p:oleObj spid="_x0000_s119710" name="Microsoft Equation 3.0" r:id="rId4" imgW="5841720" imgH="799920" progId="Equation.3">
                  <p:embed/>
                </p:oleObj>
              </mc:Choice>
              <mc:Fallback>
                <p:oleObj name="Microsoft Equation 3.0" r:id="rId4" imgW="5841720" imgH="7999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724" y="2096964"/>
                        <a:ext cx="4640262" cy="641350"/>
                      </a:xfrm>
                      <a:prstGeom prst="rect">
                        <a:avLst/>
                      </a:prstGeom>
                      <a:noFill/>
                      <a:extLst>
                        <a:ext uri="{909E8E84-426E-40DD-AFC4-6F175D3DCCD1}">
                          <a14:hiddenFill xmlns:a14="http://schemas.microsoft.com/office/drawing/2010/main">
                            <a:solidFill>
                              <a:srgbClr val="CCECFF"/>
                            </a:solidFill>
                          </a14:hiddenFill>
                        </a:ext>
                      </a:extLst>
                    </p:spPr>
                  </p:pic>
                </p:oleObj>
              </mc:Fallback>
            </mc:AlternateContent>
          </a:graphicData>
        </a:graphic>
      </p:graphicFrame>
      <p:sp>
        <p:nvSpPr>
          <p:cNvPr id="771080"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771079" name="Object 7"/>
          <p:cNvGraphicFramePr>
            <a:graphicFrameLocks noChangeAspect="1"/>
          </p:cNvGraphicFramePr>
          <p:nvPr>
            <p:extLst>
              <p:ext uri="{D42A27DB-BD31-4B8C-83A1-F6EECF244321}">
                <p14:modId xmlns:p14="http://schemas.microsoft.com/office/powerpoint/2010/main" val="2677843253"/>
              </p:ext>
            </p:extLst>
          </p:nvPr>
        </p:nvGraphicFramePr>
        <p:xfrm>
          <a:off x="590724" y="3836358"/>
          <a:ext cx="2511425" cy="642938"/>
        </p:xfrm>
        <a:graphic>
          <a:graphicData uri="http://schemas.openxmlformats.org/presentationml/2006/ole">
            <mc:AlternateContent xmlns:mc="http://schemas.openxmlformats.org/markup-compatibility/2006">
              <mc:Choice xmlns:v="urn:schemas-microsoft-com:vml" Requires="v">
                <p:oleObj spid="_x0000_s119711" name="Equation" r:id="rId6" imgW="3162240" imgH="799920" progId="Equation.3">
                  <p:embed/>
                </p:oleObj>
              </mc:Choice>
              <mc:Fallback>
                <p:oleObj name="Equation" r:id="rId6" imgW="3162240" imgH="7999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724" y="3836358"/>
                        <a:ext cx="2511425" cy="642938"/>
                      </a:xfrm>
                      <a:prstGeom prst="rect">
                        <a:avLst/>
                      </a:prstGeom>
                      <a:noFill/>
                      <a:extLst>
                        <a:ext uri="{909E8E84-426E-40DD-AFC4-6F175D3DCCD1}">
                          <a14:hiddenFill xmlns:a14="http://schemas.microsoft.com/office/drawing/2010/main">
                            <a:solidFill>
                              <a:srgbClr val="CCECFF"/>
                            </a:solidFill>
                          </a14:hiddenFill>
                        </a:ext>
                      </a:extLst>
                    </p:spPr>
                  </p:pic>
                </p:oleObj>
              </mc:Fallback>
            </mc:AlternateContent>
          </a:graphicData>
        </a:graphic>
      </p:graphicFrame>
      <p:sp>
        <p:nvSpPr>
          <p:cNvPr id="9" name="Rectangle 3"/>
          <p:cNvSpPr txBox="1">
            <a:spLocks noChangeArrowheads="1"/>
          </p:cNvSpPr>
          <p:nvPr/>
        </p:nvSpPr>
        <p:spPr bwMode="auto">
          <a:xfrm>
            <a:off x="388525" y="2925154"/>
            <a:ext cx="4450919" cy="539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3pPr>
            <a:lvl4pPr marL="16002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4pPr>
            <a:lvl5pPr marL="20574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a:lnSpc>
                <a:spcPct val="50000"/>
              </a:lnSpc>
              <a:buFont typeface="Wingdings" panose="05000000000000000000" pitchFamily="2" charset="2"/>
              <a:buNone/>
            </a:pPr>
            <a:r>
              <a:rPr lang="en-GB" altLang="en-US" b="1" kern="0" dirty="0">
                <a:solidFill>
                  <a:srgbClr val="0000FF"/>
                </a:solidFill>
              </a:rPr>
              <a:t>Emitter voltage</a:t>
            </a:r>
          </a:p>
          <a:p>
            <a:pPr>
              <a:buFont typeface="Wingdings" panose="05000000000000000000" pitchFamily="2" charset="2"/>
              <a:buNone/>
            </a:pPr>
            <a:r>
              <a:rPr lang="en-GB" altLang="en-US" kern="0" dirty="0"/>
              <a:t>	</a:t>
            </a:r>
            <a:r>
              <a:rPr lang="en-GB" altLang="en-US" i="1" kern="0" dirty="0"/>
              <a:t>V</a:t>
            </a:r>
            <a:r>
              <a:rPr lang="en-GB" altLang="en-US" i="1" kern="0" baseline="-25000" dirty="0"/>
              <a:t>E</a:t>
            </a:r>
            <a:r>
              <a:rPr lang="en-GB" altLang="en-US" kern="0" dirty="0"/>
              <a:t> = </a:t>
            </a:r>
            <a:r>
              <a:rPr lang="en-GB" altLang="en-US" i="1" kern="0" dirty="0"/>
              <a:t>V</a:t>
            </a:r>
            <a:r>
              <a:rPr lang="en-GB" altLang="en-US" i="1" kern="0" baseline="-25000" dirty="0"/>
              <a:t>B</a:t>
            </a:r>
            <a:r>
              <a:rPr lang="en-GB" altLang="en-US" kern="0" dirty="0"/>
              <a:t> – </a:t>
            </a:r>
            <a:r>
              <a:rPr lang="en-GB" altLang="en-US" i="1" kern="0" dirty="0"/>
              <a:t>V</a:t>
            </a:r>
            <a:r>
              <a:rPr lang="en-GB" altLang="en-US" i="1" kern="0" baseline="-25000" dirty="0"/>
              <a:t>BE </a:t>
            </a:r>
            <a:r>
              <a:rPr lang="en-GB" altLang="en-US" kern="0" dirty="0"/>
              <a:t> = 2.7 – 0.7 = 2.0 V</a:t>
            </a:r>
          </a:p>
        </p:txBody>
      </p:sp>
      <p:sp>
        <p:nvSpPr>
          <p:cNvPr id="10" name="Rectangle 3"/>
          <p:cNvSpPr txBox="1">
            <a:spLocks noChangeArrowheads="1"/>
          </p:cNvSpPr>
          <p:nvPr/>
        </p:nvSpPr>
        <p:spPr bwMode="auto">
          <a:xfrm>
            <a:off x="385936" y="3465352"/>
            <a:ext cx="6994376" cy="2051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3pPr>
            <a:lvl4pPr marL="16002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4pPr>
            <a:lvl5pPr marL="20574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a:buFont typeface="Wingdings" panose="05000000000000000000" pitchFamily="2" charset="2"/>
              <a:buNone/>
            </a:pPr>
            <a:r>
              <a:rPr lang="en-GB" altLang="en-US" b="1" kern="0" dirty="0">
                <a:solidFill>
                  <a:srgbClr val="0000FF"/>
                </a:solidFill>
                <a:sym typeface="Symbol" panose="05050102010706020507" pitchFamily="18" charset="2"/>
              </a:rPr>
              <a:t>Emitter current</a:t>
            </a:r>
          </a:p>
          <a:p>
            <a:pPr>
              <a:buFont typeface="Wingdings" panose="05000000000000000000" pitchFamily="2" charset="2"/>
              <a:buNone/>
            </a:pPr>
            <a:endParaRPr lang="tr-TR" altLang="en-US" kern="0" dirty="0">
              <a:sym typeface="Symbol" panose="05050102010706020507" pitchFamily="18" charset="2"/>
            </a:endParaRPr>
          </a:p>
          <a:p>
            <a:pPr>
              <a:buFont typeface="Wingdings" panose="05000000000000000000" pitchFamily="2" charset="2"/>
              <a:buNone/>
            </a:pPr>
            <a:endParaRPr lang="en-GB" altLang="en-US" kern="0" dirty="0">
              <a:sym typeface="Symbol" panose="05050102010706020507" pitchFamily="18" charset="2"/>
            </a:endParaRPr>
          </a:p>
          <a:p>
            <a:pPr>
              <a:lnSpc>
                <a:spcPct val="120000"/>
              </a:lnSpc>
              <a:buFont typeface="Wingdings" panose="05000000000000000000" pitchFamily="2" charset="2"/>
              <a:buNone/>
            </a:pPr>
            <a:r>
              <a:rPr lang="en-GB" altLang="en-US" kern="0" dirty="0">
                <a:sym typeface="Symbol" panose="05050102010706020507" pitchFamily="18" charset="2"/>
              </a:rPr>
              <a:t>Since </a:t>
            </a:r>
            <a:r>
              <a:rPr lang="en-GB" altLang="en-US" i="1" kern="0" dirty="0">
                <a:sym typeface="Symbol" panose="05050102010706020507" pitchFamily="18" charset="2"/>
              </a:rPr>
              <a:t>I</a:t>
            </a:r>
            <a:r>
              <a:rPr lang="en-GB" altLang="en-US" i="1" kern="0" baseline="-25000" dirty="0">
                <a:sym typeface="Symbol" panose="05050102010706020507" pitchFamily="18" charset="2"/>
              </a:rPr>
              <a:t>B</a:t>
            </a:r>
            <a:r>
              <a:rPr lang="en-GB" altLang="en-US" kern="0" dirty="0">
                <a:sym typeface="Symbol" panose="05050102010706020507" pitchFamily="18" charset="2"/>
              </a:rPr>
              <a:t> is small, </a:t>
            </a:r>
            <a:r>
              <a:rPr lang="en-GB" altLang="en-US" b="1" kern="0" dirty="0">
                <a:solidFill>
                  <a:srgbClr val="0000FF"/>
                </a:solidFill>
                <a:sym typeface="Symbol" panose="05050102010706020507" pitchFamily="18" charset="2"/>
              </a:rPr>
              <a:t>collector current</a:t>
            </a:r>
            <a:r>
              <a:rPr lang="en-GB" altLang="en-US" kern="0" dirty="0">
                <a:sym typeface="Symbol" panose="05050102010706020507" pitchFamily="18" charset="2"/>
              </a:rPr>
              <a:t>  </a:t>
            </a:r>
            <a:r>
              <a:rPr lang="en-GB" altLang="en-US" i="1" kern="0" dirty="0">
                <a:sym typeface="Symbol" panose="05050102010706020507" pitchFamily="18" charset="2"/>
              </a:rPr>
              <a:t>I</a:t>
            </a:r>
            <a:r>
              <a:rPr lang="en-GB" altLang="en-US" i="1" kern="0" baseline="-25000" dirty="0">
                <a:sym typeface="Symbol" panose="05050102010706020507" pitchFamily="18" charset="2"/>
              </a:rPr>
              <a:t>C</a:t>
            </a:r>
            <a:r>
              <a:rPr lang="en-GB" altLang="en-US" kern="0" dirty="0">
                <a:sym typeface="Symbol" panose="05050102010706020507" pitchFamily="18" charset="2"/>
              </a:rPr>
              <a:t>  </a:t>
            </a:r>
            <a:r>
              <a:rPr lang="en-GB" altLang="en-US" i="1" kern="0" dirty="0">
                <a:sym typeface="Symbol" panose="05050102010706020507" pitchFamily="18" charset="2"/>
              </a:rPr>
              <a:t>I</a:t>
            </a:r>
            <a:r>
              <a:rPr lang="en-GB" altLang="en-US" i="1" kern="0" baseline="-25000" dirty="0">
                <a:sym typeface="Symbol" panose="05050102010706020507" pitchFamily="18" charset="2"/>
              </a:rPr>
              <a:t>E </a:t>
            </a:r>
            <a:r>
              <a:rPr lang="en-GB" altLang="en-US" kern="0" dirty="0">
                <a:sym typeface="Symbol" panose="05050102010706020507" pitchFamily="18" charset="2"/>
              </a:rPr>
              <a:t>= 2 mA</a:t>
            </a:r>
          </a:p>
          <a:p>
            <a:pPr>
              <a:buFont typeface="Wingdings" panose="05000000000000000000" pitchFamily="2" charset="2"/>
              <a:buNone/>
            </a:pPr>
            <a:r>
              <a:rPr lang="en-GB" altLang="en-US" b="1" kern="0" dirty="0">
                <a:solidFill>
                  <a:srgbClr val="0000FF"/>
                </a:solidFill>
                <a:sym typeface="Symbol" panose="05050102010706020507" pitchFamily="18" charset="2"/>
              </a:rPr>
              <a:t>Output voltage</a:t>
            </a:r>
            <a:r>
              <a:rPr lang="en-GB" altLang="en-US" kern="0" dirty="0">
                <a:sym typeface="Symbol" panose="05050102010706020507" pitchFamily="18" charset="2"/>
              </a:rPr>
              <a:t> = </a:t>
            </a:r>
            <a:r>
              <a:rPr lang="en-GB" altLang="en-US" i="1" kern="0" dirty="0">
                <a:sym typeface="Symbol" panose="05050102010706020507" pitchFamily="18" charset="2"/>
              </a:rPr>
              <a:t>V</a:t>
            </a:r>
            <a:r>
              <a:rPr lang="en-GB" altLang="en-US" i="1" kern="0" baseline="-25000" dirty="0">
                <a:sym typeface="Symbol" panose="05050102010706020507" pitchFamily="18" charset="2"/>
              </a:rPr>
              <a:t>CC</a:t>
            </a:r>
            <a:r>
              <a:rPr lang="en-GB" altLang="en-US" kern="0" dirty="0">
                <a:sym typeface="Symbol" panose="05050102010706020507" pitchFamily="18" charset="2"/>
              </a:rPr>
              <a:t> – </a:t>
            </a:r>
            <a:r>
              <a:rPr lang="en-GB" altLang="en-US" i="1" kern="0" dirty="0">
                <a:sym typeface="Symbol" panose="05050102010706020507" pitchFamily="18" charset="2"/>
              </a:rPr>
              <a:t>I</a:t>
            </a:r>
            <a:r>
              <a:rPr lang="en-GB" altLang="en-US" i="1" kern="0" baseline="-25000" dirty="0">
                <a:sym typeface="Symbol" panose="05050102010706020507" pitchFamily="18" charset="2"/>
              </a:rPr>
              <a:t>C</a:t>
            </a:r>
            <a:r>
              <a:rPr lang="en-GB" altLang="en-US" i="1" kern="0" dirty="0">
                <a:sym typeface="Symbol" panose="05050102010706020507" pitchFamily="18" charset="2"/>
              </a:rPr>
              <a:t>R</a:t>
            </a:r>
            <a:r>
              <a:rPr lang="en-GB" altLang="en-US" i="1" kern="0" baseline="-25000" dirty="0">
                <a:sym typeface="Symbol" panose="05050102010706020507" pitchFamily="18" charset="2"/>
              </a:rPr>
              <a:t>C</a:t>
            </a:r>
            <a:r>
              <a:rPr lang="en-GB" altLang="en-US" i="1" kern="0" dirty="0">
                <a:sym typeface="Symbol" panose="05050102010706020507" pitchFamily="18" charset="2"/>
              </a:rPr>
              <a:t> = </a:t>
            </a:r>
            <a:r>
              <a:rPr lang="en-GB" altLang="en-US" kern="0" dirty="0">
                <a:sym typeface="Symbol" panose="05050102010706020507" pitchFamily="18" charset="2"/>
              </a:rPr>
              <a:t>10 - 2 mA 2.2 k = 5.6 V</a:t>
            </a:r>
          </a:p>
        </p:txBody>
      </p:sp>
    </p:spTree>
    <p:extLst>
      <p:ext uri="{BB962C8B-B14F-4D97-AF65-F5344CB8AC3E}">
        <p14:creationId xmlns:p14="http://schemas.microsoft.com/office/powerpoint/2010/main" val="258624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10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10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10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075" grpId="0" build="p"/>
      <p:bldP spid="9"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5536" y="1395074"/>
            <a:ext cx="4464496" cy="3125147"/>
            <a:chOff x="0" y="1524000"/>
            <a:chExt cx="3810000" cy="2667000"/>
          </a:xfrm>
        </p:grpSpPr>
        <p:grpSp>
          <p:nvGrpSpPr>
            <p:cNvPr id="17415" name="Group 14"/>
            <p:cNvGrpSpPr>
              <a:grpSpLocks/>
            </p:cNvGrpSpPr>
            <p:nvPr/>
          </p:nvGrpSpPr>
          <p:grpSpPr bwMode="auto">
            <a:xfrm>
              <a:off x="0" y="1524000"/>
              <a:ext cx="3810000" cy="2667000"/>
              <a:chOff x="0" y="1676400"/>
              <a:chExt cx="3505200" cy="2297430"/>
            </a:xfrm>
          </p:grpSpPr>
          <p:pic>
            <p:nvPicPr>
              <p:cNvPr id="17417" name="Picture 7" descr="C:\Users\Basawa\AppData\Local\Microsoft\Windows\Temporary Internet Files\Content.Word\00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3505200" cy="229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762381" y="1904776"/>
                <a:ext cx="0" cy="45675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2057845" y="2896226"/>
                <a:ext cx="0" cy="45675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7420" name="TextBox 11"/>
              <p:cNvSpPr txBox="1">
                <a:spLocks noChangeArrowheads="1"/>
              </p:cNvSpPr>
              <p:nvPr/>
            </p:nvSpPr>
            <p:spPr bwMode="auto">
              <a:xfrm>
                <a:off x="494144" y="1981200"/>
                <a:ext cx="327693" cy="265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1400" i="1">
                    <a:solidFill>
                      <a:srgbClr val="000000"/>
                    </a:solidFill>
                    <a:latin typeface="Comic Sans MS" panose="030F0702030302020204" pitchFamily="66" charset="0"/>
                  </a:rPr>
                  <a:t>I</a:t>
                </a:r>
                <a:r>
                  <a:rPr lang="en-US" altLang="en-US" sz="1400" i="1" baseline="-25000">
                    <a:solidFill>
                      <a:srgbClr val="000000"/>
                    </a:solidFill>
                    <a:latin typeface="Comic Sans MS" panose="030F0702030302020204" pitchFamily="66" charset="0"/>
                  </a:rPr>
                  <a:t>1</a:t>
                </a:r>
              </a:p>
            </p:txBody>
          </p:sp>
          <p:sp>
            <p:nvSpPr>
              <p:cNvPr id="17421" name="TextBox 12"/>
              <p:cNvSpPr txBox="1">
                <a:spLocks noChangeArrowheads="1"/>
              </p:cNvSpPr>
              <p:nvPr/>
            </p:nvSpPr>
            <p:spPr bwMode="auto">
              <a:xfrm>
                <a:off x="1761927" y="2895600"/>
                <a:ext cx="397006" cy="265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1400" i="1">
                    <a:solidFill>
                      <a:srgbClr val="000000"/>
                    </a:solidFill>
                    <a:latin typeface="Comic Sans MS" panose="030F0702030302020204" pitchFamily="66" charset="0"/>
                  </a:rPr>
                  <a:t>I</a:t>
                </a:r>
                <a:r>
                  <a:rPr lang="en-US" altLang="en-US" sz="1400" i="1" baseline="-25000">
                    <a:solidFill>
                      <a:srgbClr val="000000"/>
                    </a:solidFill>
                    <a:latin typeface="Comic Sans MS" panose="030F0702030302020204" pitchFamily="66" charset="0"/>
                  </a:rPr>
                  <a:t>E2</a:t>
                </a:r>
              </a:p>
            </p:txBody>
          </p:sp>
          <p:sp>
            <p:nvSpPr>
              <p:cNvPr id="17422" name="TextBox 13"/>
              <p:cNvSpPr txBox="1">
                <a:spLocks noChangeArrowheads="1"/>
              </p:cNvSpPr>
              <p:nvPr/>
            </p:nvSpPr>
            <p:spPr bwMode="auto">
              <a:xfrm>
                <a:off x="714981" y="3183523"/>
                <a:ext cx="420602" cy="265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1400" i="1">
                    <a:solidFill>
                      <a:srgbClr val="000000"/>
                    </a:solidFill>
                    <a:latin typeface="Comic Sans MS" panose="030F0702030302020204" pitchFamily="66" charset="0"/>
                  </a:rPr>
                  <a:t>V</a:t>
                </a:r>
                <a:r>
                  <a:rPr lang="en-US" altLang="en-US" sz="1400" i="1" baseline="-25000">
                    <a:solidFill>
                      <a:srgbClr val="000000"/>
                    </a:solidFill>
                    <a:latin typeface="Comic Sans MS" panose="030F0702030302020204" pitchFamily="66" charset="0"/>
                  </a:rPr>
                  <a:t>BE</a:t>
                </a:r>
              </a:p>
            </p:txBody>
          </p:sp>
        </p:grpSp>
        <p:sp>
          <p:nvSpPr>
            <p:cNvPr id="15" name="Rectangle 14"/>
            <p:cNvSpPr/>
            <p:nvPr/>
          </p:nvSpPr>
          <p:spPr>
            <a:xfrm>
              <a:off x="1226367" y="3771844"/>
              <a:ext cx="129614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410" name="Title 1"/>
          <p:cNvSpPr>
            <a:spLocks noGrp="1"/>
          </p:cNvSpPr>
          <p:nvPr>
            <p:ph type="title"/>
          </p:nvPr>
        </p:nvSpPr>
        <p:spPr>
          <a:xfrm>
            <a:off x="457200" y="274638"/>
            <a:ext cx="8003232" cy="1173162"/>
          </a:xfrm>
        </p:spPr>
        <p:txBody>
          <a:bodyPr/>
          <a:lstStyle/>
          <a:p>
            <a:pPr algn="l"/>
            <a:r>
              <a:rPr lang="en-US" altLang="en-US" sz="2400" b="1" dirty="0">
                <a:latin typeface="Comic Sans MS" panose="030F0702030302020204" pitchFamily="66" charset="0"/>
              </a:rPr>
              <a:t>Problem: </a:t>
            </a:r>
            <a:br>
              <a:rPr lang="en-US" altLang="en-US" sz="2400" b="1" dirty="0">
                <a:latin typeface="Comic Sans MS" panose="030F0702030302020204" pitchFamily="66" charset="0"/>
              </a:rPr>
            </a:br>
            <a:r>
              <a:rPr lang="en-US" altLang="en-US" sz="2000" dirty="0">
                <a:latin typeface="Comic Sans MS" panose="030F0702030302020204" pitchFamily="66" charset="0"/>
              </a:rPr>
              <a:t>The transistors shown in </a:t>
            </a:r>
            <a:r>
              <a:rPr lang="tr-TR" altLang="en-US" sz="2000" dirty="0">
                <a:latin typeface="Comic Sans MS" panose="030F0702030302020204" pitchFamily="66" charset="0"/>
              </a:rPr>
              <a:t>f</a:t>
            </a:r>
            <a:r>
              <a:rPr lang="en-US" altLang="en-US" sz="2000" dirty="0" err="1">
                <a:latin typeface="Comic Sans MS" panose="030F0702030302020204" pitchFamily="66" charset="0"/>
              </a:rPr>
              <a:t>igure</a:t>
            </a:r>
            <a:r>
              <a:rPr lang="en-US" altLang="en-US" sz="2000" dirty="0">
                <a:latin typeface="Comic Sans MS" panose="030F0702030302020204" pitchFamily="66" charset="0"/>
              </a:rPr>
              <a:t> operate in active region and have </a:t>
            </a:r>
            <a:r>
              <a:rPr lang="en-US" altLang="en-US" sz="2000" dirty="0">
                <a:solidFill>
                  <a:srgbClr val="FF0000"/>
                </a:solidFill>
                <a:latin typeface="Comic Sans MS" panose="030F0702030302020204" pitchFamily="66" charset="0"/>
              </a:rPr>
              <a:t>β = 100, V</a:t>
            </a:r>
            <a:r>
              <a:rPr lang="en-US" altLang="en-US" sz="2000" baseline="-25000" dirty="0">
                <a:solidFill>
                  <a:srgbClr val="FF0000"/>
                </a:solidFill>
                <a:latin typeface="Comic Sans MS" panose="030F0702030302020204" pitchFamily="66" charset="0"/>
              </a:rPr>
              <a:t>BE</a:t>
            </a:r>
            <a:r>
              <a:rPr lang="en-US" altLang="en-US" sz="2000" dirty="0">
                <a:solidFill>
                  <a:srgbClr val="FF0000"/>
                </a:solidFill>
                <a:latin typeface="Comic Sans MS" panose="030F0702030302020204" pitchFamily="66" charset="0"/>
              </a:rPr>
              <a:t>=0.7V</a:t>
            </a:r>
            <a:r>
              <a:rPr lang="en-US" altLang="en-US" sz="2000" dirty="0">
                <a:latin typeface="Comic Sans MS" panose="030F0702030302020204" pitchFamily="66" charset="0"/>
              </a:rPr>
              <a:t>. Determine I</a:t>
            </a:r>
            <a:r>
              <a:rPr lang="en-US" altLang="en-US" sz="2000" baseline="-25000" dirty="0">
                <a:latin typeface="Comic Sans MS" panose="030F0702030302020204" pitchFamily="66" charset="0"/>
              </a:rPr>
              <a:t>C</a:t>
            </a:r>
            <a:r>
              <a:rPr lang="en-US" altLang="en-US" sz="2000" dirty="0">
                <a:latin typeface="Comic Sans MS" panose="030F0702030302020204" pitchFamily="66" charset="0"/>
              </a:rPr>
              <a:t> and V</a:t>
            </a:r>
            <a:r>
              <a:rPr lang="en-US" altLang="en-US" sz="2000" baseline="-25000" dirty="0">
                <a:latin typeface="Comic Sans MS" panose="030F0702030302020204" pitchFamily="66" charset="0"/>
              </a:rPr>
              <a:t>CE</a:t>
            </a:r>
            <a:r>
              <a:rPr lang="en-US" altLang="en-US" sz="2000" dirty="0">
                <a:latin typeface="Comic Sans MS" panose="030F0702030302020204" pitchFamily="66" charset="0"/>
              </a:rPr>
              <a:t> for each transistor. </a:t>
            </a:r>
          </a:p>
        </p:txBody>
      </p:sp>
      <p:sp>
        <p:nvSpPr>
          <p:cNvPr id="174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741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74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74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graphicFrame>
        <p:nvGraphicFramePr>
          <p:cNvPr id="17416" name="Object 8"/>
          <p:cNvGraphicFramePr>
            <a:graphicFrameLocks noChangeAspect="1"/>
          </p:cNvGraphicFramePr>
          <p:nvPr>
            <p:extLst>
              <p:ext uri="{D42A27DB-BD31-4B8C-83A1-F6EECF244321}">
                <p14:modId xmlns:p14="http://schemas.microsoft.com/office/powerpoint/2010/main" val="925881518"/>
              </p:ext>
            </p:extLst>
          </p:nvPr>
        </p:nvGraphicFramePr>
        <p:xfrm>
          <a:off x="4463066" y="1759124"/>
          <a:ext cx="1774195" cy="1431217"/>
        </p:xfrm>
        <a:graphic>
          <a:graphicData uri="http://schemas.openxmlformats.org/presentationml/2006/ole">
            <mc:AlternateContent xmlns:mc="http://schemas.openxmlformats.org/markup-compatibility/2006">
              <mc:Choice xmlns:v="urn:schemas-microsoft-com:vml" Requires="v">
                <p:oleObj spid="_x0000_s106008" name="Microsoft Equation 3.0" r:id="rId4" imgW="787320" imgH="634680" progId="Equation.3">
                  <p:embed/>
                </p:oleObj>
              </mc:Choice>
              <mc:Fallback>
                <p:oleObj name="Microsoft Equation 3.0" r:id="rId4" imgW="787320" imgH="634680" progId="Equation.3">
                  <p:embed/>
                  <p:pic>
                    <p:nvPicPr>
                      <p:cNvPr id="0" name=""/>
                      <p:cNvPicPr>
                        <a:picLocks noChangeAspect="1" noChangeArrowheads="1"/>
                      </p:cNvPicPr>
                      <p:nvPr/>
                    </p:nvPicPr>
                    <p:blipFill>
                      <a:blip r:embed="rId5"/>
                      <a:srcRect/>
                      <a:stretch>
                        <a:fillRect/>
                      </a:stretch>
                    </p:blipFill>
                    <p:spPr bwMode="auto">
                      <a:xfrm>
                        <a:off x="4463066" y="1759124"/>
                        <a:ext cx="1774195" cy="1431217"/>
                      </a:xfrm>
                      <a:prstGeom prst="rect">
                        <a:avLst/>
                      </a:prstGeom>
                      <a:noFill/>
                      <a:ln>
                        <a:noFill/>
                      </a:ln>
                      <a:extLst/>
                    </p:spPr>
                  </p:pic>
                </p:oleObj>
              </mc:Fallback>
            </mc:AlternateContent>
          </a:graphicData>
        </a:graphic>
      </p:graphicFrame>
      <p:sp>
        <p:nvSpPr>
          <p:cNvPr id="3" name="Rectangle 2"/>
          <p:cNvSpPr/>
          <p:nvPr/>
        </p:nvSpPr>
        <p:spPr>
          <a:xfrm>
            <a:off x="395536" y="4131716"/>
            <a:ext cx="4871847" cy="400110"/>
          </a:xfrm>
          <a:prstGeom prst="rect">
            <a:avLst/>
          </a:prstGeom>
        </p:spPr>
        <p:txBody>
          <a:bodyPr wrap="none">
            <a:spAutoFit/>
          </a:bodyPr>
          <a:lstStyle/>
          <a:p>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15V-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I</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B1</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1.43M</a:t>
            </a:r>
            <a:r>
              <a:rPr lang="el-GR" altLang="en-US" sz="2000" i="1" kern="0" dirty="0">
                <a:latin typeface="Times New Roman" panose="02020603050405020304" pitchFamily="18" charset="0"/>
                <a:cs typeface="Times New Roman" panose="02020603050405020304" pitchFamily="18" charset="0"/>
                <a:sym typeface="Symbol" panose="05050102010706020507" pitchFamily="18" charset="2"/>
              </a:rPr>
              <a:t>Ω</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V</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BE</a:t>
            </a:r>
            <a:r>
              <a:rPr lang="en-US"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1</a:t>
            </a:r>
            <a:r>
              <a:rPr lang="en-GB" altLang="en-US" sz="2000" kern="0" dirty="0">
                <a:latin typeface="Times New Roman" panose="02020603050405020304" pitchFamily="18" charset="0"/>
                <a:cs typeface="Times New Roman" panose="02020603050405020304" pitchFamily="18" charset="0"/>
                <a:sym typeface="Symbol" panose="05050102010706020507" pitchFamily="18" charset="2"/>
              </a:rPr>
              <a:t> </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=0    =&gt;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I</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B1</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SOLVED</a:t>
            </a:r>
            <a:endParaRPr lang="tr-TR" sz="2000" dirty="0">
              <a:latin typeface="Times New Roman" panose="02020603050405020304" pitchFamily="18" charset="0"/>
              <a:cs typeface="Times New Roman" panose="02020603050405020304" pitchFamily="18" charset="0"/>
            </a:endParaRPr>
          </a:p>
        </p:txBody>
      </p:sp>
      <p:sp>
        <p:nvSpPr>
          <p:cNvPr id="19" name="Rectangle 18"/>
          <p:cNvSpPr/>
          <p:nvPr/>
        </p:nvSpPr>
        <p:spPr>
          <a:xfrm>
            <a:off x="395536" y="4638140"/>
            <a:ext cx="7552456" cy="400110"/>
          </a:xfrm>
          <a:prstGeom prst="rect">
            <a:avLst/>
          </a:prstGeom>
        </p:spPr>
        <p:txBody>
          <a:bodyPr wrap="square">
            <a:spAutoFit/>
          </a:bodyPr>
          <a:lstStyle/>
          <a:p>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15V-(</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I</a:t>
            </a:r>
            <a:r>
              <a:rPr lang="en-GB"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C</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1</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I</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B2</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)10k</a:t>
            </a:r>
            <a:r>
              <a:rPr lang="el-GR" altLang="en-US" sz="2000" i="1" kern="0" dirty="0">
                <a:latin typeface="Times New Roman" panose="02020603050405020304" pitchFamily="18" charset="0"/>
                <a:cs typeface="Times New Roman" panose="02020603050405020304" pitchFamily="18" charset="0"/>
                <a:sym typeface="Symbol" panose="05050102010706020507" pitchFamily="18" charset="2"/>
              </a:rPr>
              <a:t>Ω</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V</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BE</a:t>
            </a:r>
            <a:r>
              <a:rPr lang="en-US"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2</a:t>
            </a:r>
            <a:r>
              <a:rPr lang="en-GB" altLang="en-US" sz="2000" kern="0" dirty="0">
                <a:latin typeface="Times New Roman" panose="02020603050405020304" pitchFamily="18" charset="0"/>
                <a:cs typeface="Times New Roman" panose="02020603050405020304" pitchFamily="18" charset="0"/>
                <a:sym typeface="Symbol" panose="05050102010706020507" pitchFamily="18" charset="2"/>
              </a:rPr>
              <a:t> – </a:t>
            </a:r>
            <a:r>
              <a:rPr lang="tr-TR" altLang="en-US" sz="2000" kern="0" dirty="0">
                <a:latin typeface="Times New Roman" panose="02020603050405020304" pitchFamily="18" charset="0"/>
                <a:cs typeface="Times New Roman" panose="02020603050405020304" pitchFamily="18" charset="0"/>
                <a:sym typeface="Symbol" panose="05050102010706020507" pitchFamily="18" charset="2"/>
              </a:rPr>
              <a:t> (</a:t>
            </a:r>
            <a:r>
              <a:rPr lang="en-US" altLang="en-US" sz="2000" dirty="0">
                <a:latin typeface="Times New Roman" panose="02020603050405020304" pitchFamily="18" charset="0"/>
                <a:cs typeface="Times New Roman" panose="02020603050405020304" pitchFamily="18" charset="0"/>
              </a:rPr>
              <a:t>β</a:t>
            </a:r>
            <a:r>
              <a:rPr lang="tr-TR" altLang="en-US" sz="2000" dirty="0">
                <a:latin typeface="Times New Roman" panose="02020603050405020304" pitchFamily="18" charset="0"/>
                <a:cs typeface="Times New Roman" panose="02020603050405020304" pitchFamily="18" charset="0"/>
              </a:rPr>
              <a:t>+1</a:t>
            </a:r>
            <a:r>
              <a:rPr lang="tr-TR" altLang="en-US" sz="2000" kern="0" dirty="0">
                <a:latin typeface="Times New Roman" panose="02020603050405020304" pitchFamily="18" charset="0"/>
                <a:cs typeface="Times New Roman" panose="02020603050405020304" pitchFamily="18" charset="0"/>
                <a:sym typeface="Symbol" panose="05050102010706020507" pitchFamily="18" charset="2"/>
              </a:rPr>
              <a:t>)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I</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B2</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 </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1k</a:t>
            </a:r>
            <a:r>
              <a:rPr lang="el-GR" altLang="en-US" sz="2000" i="1" kern="0" dirty="0">
                <a:latin typeface="Times New Roman" panose="02020603050405020304" pitchFamily="18" charset="0"/>
                <a:cs typeface="Times New Roman" panose="02020603050405020304" pitchFamily="18" charset="0"/>
                <a:sym typeface="Symbol" panose="05050102010706020507" pitchFamily="18" charset="2"/>
              </a:rPr>
              <a:t>Ω</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=0 =&gt;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I</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B2</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SOLVED</a:t>
            </a:r>
            <a:endParaRPr lang="tr-TR" sz="2000" dirty="0">
              <a:latin typeface="Times New Roman" panose="02020603050405020304" pitchFamily="18" charset="0"/>
              <a:cs typeface="Times New Roman" panose="02020603050405020304" pitchFamily="18" charset="0"/>
            </a:endParaRPr>
          </a:p>
        </p:txBody>
      </p:sp>
      <p:sp>
        <p:nvSpPr>
          <p:cNvPr id="20" name="Rectangle 19"/>
          <p:cNvSpPr/>
          <p:nvPr/>
        </p:nvSpPr>
        <p:spPr>
          <a:xfrm>
            <a:off x="395536" y="5189130"/>
            <a:ext cx="7552456" cy="400110"/>
          </a:xfrm>
          <a:prstGeom prst="rect">
            <a:avLst/>
          </a:prstGeom>
        </p:spPr>
        <p:txBody>
          <a:bodyPr wrap="square">
            <a:spAutoFit/>
          </a:bodyPr>
          <a:lstStyle/>
          <a:p>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15V-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I</a:t>
            </a:r>
            <a:r>
              <a:rPr lang="en-GB"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C</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2 </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1k</a:t>
            </a:r>
            <a:r>
              <a:rPr lang="el-GR" altLang="en-US" sz="2000" i="1" kern="0" dirty="0">
                <a:latin typeface="Times New Roman" panose="02020603050405020304" pitchFamily="18" charset="0"/>
                <a:cs typeface="Times New Roman" panose="02020603050405020304" pitchFamily="18" charset="0"/>
                <a:sym typeface="Symbol" panose="05050102010706020507" pitchFamily="18" charset="2"/>
              </a:rPr>
              <a:t>Ω</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V</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CE2</a:t>
            </a:r>
            <a:r>
              <a:rPr lang="en-GB" altLang="en-US" sz="2000" kern="0" dirty="0">
                <a:latin typeface="Times New Roman" panose="02020603050405020304" pitchFamily="18" charset="0"/>
                <a:cs typeface="Times New Roman" panose="02020603050405020304" pitchFamily="18" charset="0"/>
                <a:sym typeface="Symbol" panose="05050102010706020507" pitchFamily="18" charset="2"/>
              </a:rPr>
              <a:t> – </a:t>
            </a:r>
            <a:r>
              <a:rPr lang="tr-TR" altLang="en-US" sz="2000" kern="0" dirty="0">
                <a:latin typeface="Times New Roman" panose="02020603050405020304" pitchFamily="18" charset="0"/>
                <a:cs typeface="Times New Roman" panose="02020603050405020304" pitchFamily="18" charset="0"/>
                <a:sym typeface="Symbol" panose="05050102010706020507" pitchFamily="18" charset="2"/>
              </a:rPr>
              <a:t> (</a:t>
            </a:r>
            <a:r>
              <a:rPr lang="en-US" altLang="en-US" sz="2000" dirty="0">
                <a:latin typeface="Times New Roman" panose="02020603050405020304" pitchFamily="18" charset="0"/>
                <a:cs typeface="Times New Roman" panose="02020603050405020304" pitchFamily="18" charset="0"/>
              </a:rPr>
              <a:t>β</a:t>
            </a:r>
            <a:r>
              <a:rPr lang="tr-TR" altLang="en-US" sz="2000" dirty="0">
                <a:latin typeface="Times New Roman" panose="02020603050405020304" pitchFamily="18" charset="0"/>
                <a:cs typeface="Times New Roman" panose="02020603050405020304" pitchFamily="18" charset="0"/>
              </a:rPr>
              <a:t>+1</a:t>
            </a:r>
            <a:r>
              <a:rPr lang="tr-TR" altLang="en-US" sz="2000" kern="0" dirty="0">
                <a:latin typeface="Times New Roman" panose="02020603050405020304" pitchFamily="18" charset="0"/>
                <a:cs typeface="Times New Roman" panose="02020603050405020304" pitchFamily="18" charset="0"/>
                <a:sym typeface="Symbol" panose="05050102010706020507" pitchFamily="18" charset="2"/>
              </a:rPr>
              <a:t>)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I</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B2</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 </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1k</a:t>
            </a:r>
            <a:r>
              <a:rPr lang="el-GR" altLang="en-US" sz="2000" i="1" kern="0" dirty="0">
                <a:latin typeface="Times New Roman" panose="02020603050405020304" pitchFamily="18" charset="0"/>
                <a:cs typeface="Times New Roman" panose="02020603050405020304" pitchFamily="18" charset="0"/>
                <a:sym typeface="Symbol" panose="05050102010706020507" pitchFamily="18" charset="2"/>
              </a:rPr>
              <a:t>Ω</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=0 =&gt;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V</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CE2</a:t>
            </a:r>
            <a:r>
              <a:rPr lang="en-GB" altLang="en-US" sz="2000" kern="0" dirty="0">
                <a:latin typeface="Times New Roman" panose="02020603050405020304" pitchFamily="18" charset="0"/>
                <a:cs typeface="Times New Roman" panose="02020603050405020304" pitchFamily="18" charset="0"/>
                <a:sym typeface="Symbol" panose="05050102010706020507" pitchFamily="18" charset="2"/>
              </a:rPr>
              <a:t> </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SOLVED</a:t>
            </a:r>
            <a:endParaRPr lang="tr-T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9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34950" y="74613"/>
            <a:ext cx="8112125" cy="487362"/>
          </a:xfrm>
        </p:spPr>
        <p:txBody>
          <a:bodyPr/>
          <a:lstStyle/>
          <a:p>
            <a:pPr eaLnBrk="1" hangingPunct="1"/>
            <a:r>
              <a:rPr lang="en-US" altLang="en-US" i="0">
                <a:solidFill>
                  <a:schemeClr val="accent2"/>
                </a:solidFill>
                <a:latin typeface="Comic Sans MS" panose="030F0702030302020204" pitchFamily="66" charset="0"/>
              </a:rPr>
              <a:t>So if we combine these by fusing their terminals…</a:t>
            </a:r>
          </a:p>
        </p:txBody>
      </p:sp>
      <p:sp>
        <p:nvSpPr>
          <p:cNvPr id="5" name="Rectangle 4"/>
          <p:cNvSpPr/>
          <p:nvPr/>
        </p:nvSpPr>
        <p:spPr>
          <a:xfrm>
            <a:off x="1179513" y="985838"/>
            <a:ext cx="2430462" cy="685800"/>
          </a:xfrm>
          <a:prstGeom prst="rect">
            <a:avLst/>
          </a:prstGeom>
          <a:solidFill>
            <a:schemeClr val="bg1"/>
          </a:solid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FFFFFF"/>
              </a:solidFill>
            </a:endParaRPr>
          </a:p>
        </p:txBody>
      </p:sp>
      <p:cxnSp>
        <p:nvCxnSpPr>
          <p:cNvPr id="6" name="Straight Connector 5"/>
          <p:cNvCxnSpPr/>
          <p:nvPr/>
        </p:nvCxnSpPr>
        <p:spPr>
          <a:xfrm>
            <a:off x="747713" y="2043113"/>
            <a:ext cx="1620837" cy="14287"/>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536825" y="2038350"/>
            <a:ext cx="1587500" cy="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V="1">
            <a:off x="396081" y="1694657"/>
            <a:ext cx="709613" cy="635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V="1">
            <a:off x="2137569" y="2023269"/>
            <a:ext cx="428625" cy="11113"/>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V="1">
            <a:off x="2443163" y="2020888"/>
            <a:ext cx="209550" cy="635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5" idx="1"/>
          </p:cNvCxnSpPr>
          <p:nvPr/>
        </p:nvCxnSpPr>
        <p:spPr>
          <a:xfrm>
            <a:off x="736600" y="1328738"/>
            <a:ext cx="442913" cy="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V="1">
            <a:off x="2034381" y="1332707"/>
            <a:ext cx="709613" cy="635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V="1">
            <a:off x="1825625" y="1341438"/>
            <a:ext cx="709613" cy="7937"/>
          </a:xfrm>
          <a:prstGeom prst="line">
            <a:avLst/>
          </a:prstGeom>
          <a:ln w="3492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flipH="1" flipV="1">
            <a:off x="2294731" y="1335882"/>
            <a:ext cx="642937" cy="0"/>
          </a:xfrm>
          <a:prstGeom prst="line">
            <a:avLst/>
          </a:prstGeom>
          <a:ln w="3492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1277" name="TextBox 36"/>
          <p:cNvSpPr txBox="1">
            <a:spLocks noChangeArrowheads="1"/>
          </p:cNvSpPr>
          <p:nvPr/>
        </p:nvSpPr>
        <p:spPr bwMode="auto">
          <a:xfrm>
            <a:off x="1406525" y="1128713"/>
            <a:ext cx="320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a:solidFill>
                  <a:srgbClr val="000000"/>
                </a:solidFill>
                <a:latin typeface="Comic Sans MS" panose="030F0702030302020204" pitchFamily="66" charset="0"/>
              </a:rPr>
              <a:t>P</a:t>
            </a:r>
          </a:p>
        </p:txBody>
      </p:sp>
      <p:sp>
        <p:nvSpPr>
          <p:cNvPr id="11278" name="TextBox 37"/>
          <p:cNvSpPr txBox="1">
            <a:spLocks noChangeArrowheads="1"/>
          </p:cNvSpPr>
          <p:nvPr/>
        </p:nvSpPr>
        <p:spPr bwMode="auto">
          <a:xfrm>
            <a:off x="3098800" y="1109663"/>
            <a:ext cx="298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a:solidFill>
                  <a:srgbClr val="000000"/>
                </a:solidFill>
                <a:latin typeface="Comic Sans MS" panose="030F0702030302020204" pitchFamily="66" charset="0"/>
              </a:rPr>
              <a:t>N</a:t>
            </a:r>
          </a:p>
        </p:txBody>
      </p:sp>
      <p:cxnSp>
        <p:nvCxnSpPr>
          <p:cNvPr id="21" name="Straight Arrow Connector 20"/>
          <p:cNvCxnSpPr/>
          <p:nvPr/>
        </p:nvCxnSpPr>
        <p:spPr>
          <a:xfrm flipV="1">
            <a:off x="2130425" y="1771650"/>
            <a:ext cx="539750" cy="14288"/>
          </a:xfrm>
          <a:prstGeom prst="straightConnector1">
            <a:avLst/>
          </a:prstGeom>
          <a:ln w="2222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11280" name="TextBox 40"/>
          <p:cNvSpPr txBox="1">
            <a:spLocks noChangeArrowheads="1"/>
          </p:cNvSpPr>
          <p:nvPr/>
        </p:nvSpPr>
        <p:spPr bwMode="auto">
          <a:xfrm>
            <a:off x="1727200" y="1624013"/>
            <a:ext cx="341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a:solidFill>
                  <a:srgbClr val="000000"/>
                </a:solidFill>
                <a:latin typeface="Comic Sans MS" panose="030F0702030302020204" pitchFamily="66" charset="0"/>
              </a:rPr>
              <a:t>W</a:t>
            </a:r>
          </a:p>
        </p:txBody>
      </p:sp>
      <p:sp>
        <p:nvSpPr>
          <p:cNvPr id="11281" name="TextBox 41"/>
          <p:cNvSpPr txBox="1">
            <a:spLocks noChangeArrowheads="1"/>
          </p:cNvSpPr>
          <p:nvPr/>
        </p:nvSpPr>
        <p:spPr bwMode="auto">
          <a:xfrm>
            <a:off x="2058988" y="2190750"/>
            <a:ext cx="9191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a:solidFill>
                  <a:srgbClr val="000000"/>
                </a:solidFill>
                <a:latin typeface="Comic Sans MS" panose="030F0702030302020204" pitchFamily="66" charset="0"/>
              </a:rPr>
              <a:t>V</a:t>
            </a:r>
            <a:r>
              <a:rPr lang="en-US" altLang="en-US" b="1" baseline="-25000">
                <a:solidFill>
                  <a:srgbClr val="000000"/>
                </a:solidFill>
                <a:latin typeface="Comic Sans MS" panose="030F0702030302020204" pitchFamily="66" charset="0"/>
              </a:rPr>
              <a:t>appl</a:t>
            </a:r>
            <a:r>
              <a:rPr lang="en-US" altLang="en-US" b="1">
                <a:solidFill>
                  <a:srgbClr val="000000"/>
                </a:solidFill>
                <a:latin typeface="Comic Sans MS" panose="030F0702030302020204" pitchFamily="66" charset="0"/>
              </a:rPr>
              <a:t> &gt; 0</a:t>
            </a:r>
          </a:p>
        </p:txBody>
      </p:sp>
      <p:sp>
        <p:nvSpPr>
          <p:cNvPr id="11282" name="TextBox 73"/>
          <p:cNvSpPr txBox="1">
            <a:spLocks noChangeArrowheads="1"/>
          </p:cNvSpPr>
          <p:nvPr/>
        </p:nvSpPr>
        <p:spPr bwMode="auto">
          <a:xfrm>
            <a:off x="2533650" y="1762125"/>
            <a:ext cx="257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a:solidFill>
                  <a:srgbClr val="000000"/>
                </a:solidFill>
                <a:latin typeface="Comic Sans MS" panose="030F0702030302020204" pitchFamily="66" charset="0"/>
              </a:rPr>
              <a:t>-</a:t>
            </a:r>
          </a:p>
        </p:txBody>
      </p:sp>
      <p:sp>
        <p:nvSpPr>
          <p:cNvPr id="11283" name="TextBox 74"/>
          <p:cNvSpPr txBox="1">
            <a:spLocks noChangeArrowheads="1"/>
          </p:cNvSpPr>
          <p:nvPr/>
        </p:nvSpPr>
        <p:spPr bwMode="auto">
          <a:xfrm>
            <a:off x="2087563" y="1785938"/>
            <a:ext cx="257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a:solidFill>
                  <a:srgbClr val="000000"/>
                </a:solidFill>
                <a:latin typeface="Comic Sans MS" panose="030F0702030302020204" pitchFamily="66" charset="0"/>
              </a:rPr>
              <a:t>+</a:t>
            </a:r>
          </a:p>
        </p:txBody>
      </p:sp>
      <p:grpSp>
        <p:nvGrpSpPr>
          <p:cNvPr id="2" name="Group 57"/>
          <p:cNvGrpSpPr>
            <a:grpSpLocks/>
          </p:cNvGrpSpPr>
          <p:nvPr/>
        </p:nvGrpSpPr>
        <p:grpSpPr bwMode="auto">
          <a:xfrm>
            <a:off x="4999038" y="936000"/>
            <a:ext cx="3402012" cy="1603375"/>
            <a:chOff x="4998376" y="908834"/>
            <a:chExt cx="3402070" cy="1602030"/>
          </a:xfrm>
        </p:grpSpPr>
        <p:cxnSp>
          <p:nvCxnSpPr>
            <p:cNvPr id="28" name="Straight Connector 27"/>
            <p:cNvCxnSpPr/>
            <p:nvPr/>
          </p:nvCxnSpPr>
          <p:spPr>
            <a:xfrm>
              <a:off x="4998376" y="2009510"/>
              <a:ext cx="1631978" cy="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800219" y="2001703"/>
              <a:ext cx="1600227" cy="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V="1">
              <a:off x="8038001" y="1666226"/>
              <a:ext cx="710603" cy="7937"/>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V="1">
              <a:off x="6402726" y="1986631"/>
              <a:ext cx="428265" cy="11112"/>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V="1">
              <a:off x="6695532" y="1984253"/>
              <a:ext cx="209374" cy="635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7865450" y="1319651"/>
              <a:ext cx="525471" cy="9517"/>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1297" name="Group 56"/>
            <p:cNvGrpSpPr>
              <a:grpSpLocks/>
            </p:cNvGrpSpPr>
            <p:nvPr/>
          </p:nvGrpSpPr>
          <p:grpSpPr bwMode="auto">
            <a:xfrm>
              <a:off x="5410178" y="908834"/>
              <a:ext cx="2448184" cy="819150"/>
              <a:chOff x="5433609" y="944003"/>
              <a:chExt cx="2448184" cy="819150"/>
            </a:xfrm>
          </p:grpSpPr>
          <p:sp>
            <p:nvSpPr>
              <p:cNvPr id="27" name="Rectangle 26"/>
              <p:cNvSpPr/>
              <p:nvPr/>
            </p:nvSpPr>
            <p:spPr>
              <a:xfrm>
                <a:off x="5432976" y="991588"/>
                <a:ext cx="2449555" cy="685224"/>
              </a:xfrm>
              <a:prstGeom prst="rect">
                <a:avLst/>
              </a:prstGeom>
              <a:solidFill>
                <a:schemeClr val="bg1"/>
              </a:solid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FFFFFF"/>
                  </a:solidFill>
                </a:endParaRPr>
              </a:p>
            </p:txBody>
          </p:sp>
          <p:cxnSp>
            <p:nvCxnSpPr>
              <p:cNvPr id="36" name="Straight Connector 35"/>
              <p:cNvCxnSpPr/>
              <p:nvPr/>
            </p:nvCxnSpPr>
            <p:spPr>
              <a:xfrm rot="16200000" flipV="1">
                <a:off x="6297689" y="1295336"/>
                <a:ext cx="709017" cy="635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V="1">
                <a:off x="5836513" y="1304059"/>
                <a:ext cx="709017" cy="7937"/>
              </a:xfrm>
              <a:prstGeom prst="line">
                <a:avLst/>
              </a:prstGeom>
              <a:ln w="3492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flipH="1" flipV="1">
                <a:off x="6799319" y="1298511"/>
                <a:ext cx="642398" cy="0"/>
              </a:xfrm>
              <a:prstGeom prst="line">
                <a:avLst/>
              </a:prstGeom>
              <a:ln w="3492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1306" name="TextBox 36"/>
              <p:cNvSpPr txBox="1">
                <a:spLocks noChangeArrowheads="1"/>
              </p:cNvSpPr>
              <p:nvPr/>
            </p:nvSpPr>
            <p:spPr bwMode="auto">
              <a:xfrm>
                <a:off x="5662106" y="1091641"/>
                <a:ext cx="3930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a:solidFill>
                      <a:srgbClr val="000000"/>
                    </a:solidFill>
                    <a:latin typeface="Comic Sans MS" panose="030F0702030302020204" pitchFamily="66" charset="0"/>
                  </a:rPr>
                  <a:t>N</a:t>
                </a:r>
              </a:p>
            </p:txBody>
          </p:sp>
          <p:sp>
            <p:nvSpPr>
              <p:cNvPr id="11307" name="TextBox 37"/>
              <p:cNvSpPr txBox="1">
                <a:spLocks noChangeArrowheads="1"/>
              </p:cNvSpPr>
              <p:nvPr/>
            </p:nvSpPr>
            <p:spPr bwMode="auto">
              <a:xfrm>
                <a:off x="7366768" y="1072591"/>
                <a:ext cx="3209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a:solidFill>
                      <a:srgbClr val="000000"/>
                    </a:solidFill>
                    <a:latin typeface="Comic Sans MS" panose="030F0702030302020204" pitchFamily="66" charset="0"/>
                  </a:rPr>
                  <a:t>P</a:t>
                </a:r>
              </a:p>
            </p:txBody>
          </p:sp>
          <p:cxnSp>
            <p:nvCxnSpPr>
              <p:cNvPr id="41" name="Straight Arrow Connector 40"/>
              <p:cNvCxnSpPr/>
              <p:nvPr/>
            </p:nvCxnSpPr>
            <p:spPr>
              <a:xfrm>
                <a:off x="6237853" y="1748190"/>
                <a:ext cx="904891" cy="14276"/>
              </a:xfrm>
              <a:prstGeom prst="straightConnector1">
                <a:avLst/>
              </a:prstGeom>
              <a:ln w="2222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grpSp>
        <p:sp>
          <p:nvSpPr>
            <p:cNvPr id="11298" name="TextBox 40"/>
            <p:cNvSpPr txBox="1">
              <a:spLocks noChangeArrowheads="1"/>
            </p:cNvSpPr>
            <p:nvPr/>
          </p:nvSpPr>
          <p:spPr bwMode="auto">
            <a:xfrm>
              <a:off x="5813448" y="1586941"/>
              <a:ext cx="343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a:solidFill>
                    <a:srgbClr val="000000"/>
                  </a:solidFill>
                  <a:latin typeface="Comic Sans MS" panose="030F0702030302020204" pitchFamily="66" charset="0"/>
                </a:rPr>
                <a:t>W</a:t>
              </a:r>
            </a:p>
          </p:txBody>
        </p:sp>
        <p:sp>
          <p:nvSpPr>
            <p:cNvPr id="11299" name="TextBox 41"/>
            <p:cNvSpPr txBox="1">
              <a:spLocks noChangeArrowheads="1"/>
            </p:cNvSpPr>
            <p:nvPr/>
          </p:nvSpPr>
          <p:spPr bwMode="auto">
            <a:xfrm>
              <a:off x="6204278" y="2110814"/>
              <a:ext cx="927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dirty="0" err="1">
                  <a:solidFill>
                    <a:srgbClr val="000000"/>
                  </a:solidFill>
                  <a:latin typeface="Comic Sans MS" panose="030F0702030302020204" pitchFamily="66" charset="0"/>
                </a:rPr>
                <a:t>V</a:t>
              </a:r>
              <a:r>
                <a:rPr lang="en-US" altLang="en-US" b="1" baseline="-25000" dirty="0" err="1">
                  <a:solidFill>
                    <a:srgbClr val="000000"/>
                  </a:solidFill>
                  <a:latin typeface="Comic Sans MS" panose="030F0702030302020204" pitchFamily="66" charset="0"/>
                </a:rPr>
                <a:t>appl</a:t>
              </a:r>
              <a:r>
                <a:rPr lang="en-US" altLang="en-US" b="1" dirty="0">
                  <a:solidFill>
                    <a:srgbClr val="000000"/>
                  </a:solidFill>
                  <a:latin typeface="Comic Sans MS" panose="030F0702030302020204" pitchFamily="66" charset="0"/>
                </a:rPr>
                <a:t> &lt; 0</a:t>
              </a:r>
            </a:p>
          </p:txBody>
        </p:sp>
        <p:sp>
          <p:nvSpPr>
            <p:cNvPr id="11300" name="TextBox 73"/>
            <p:cNvSpPr txBox="1">
              <a:spLocks noChangeArrowheads="1"/>
            </p:cNvSpPr>
            <p:nvPr/>
          </p:nvSpPr>
          <p:spPr bwMode="auto">
            <a:xfrm>
              <a:off x="6778093" y="1726641"/>
              <a:ext cx="259931"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dirty="0">
                  <a:solidFill>
                    <a:srgbClr val="000000"/>
                  </a:solidFill>
                  <a:latin typeface="Comic Sans MS" panose="030F0702030302020204" pitchFamily="66" charset="0"/>
                </a:rPr>
                <a:t>-</a:t>
              </a:r>
            </a:p>
          </p:txBody>
        </p:sp>
        <p:sp>
          <p:nvSpPr>
            <p:cNvPr id="11301" name="TextBox 74"/>
            <p:cNvSpPr txBox="1">
              <a:spLocks noChangeArrowheads="1"/>
            </p:cNvSpPr>
            <p:nvPr/>
          </p:nvSpPr>
          <p:spPr bwMode="auto">
            <a:xfrm flipH="1">
              <a:off x="6263187" y="1707591"/>
              <a:ext cx="29378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dirty="0">
                  <a:solidFill>
                    <a:srgbClr val="000000"/>
                  </a:solidFill>
                  <a:latin typeface="Comic Sans MS" panose="030F0702030302020204" pitchFamily="66" charset="0"/>
                </a:rPr>
                <a:t>+</a:t>
              </a:r>
            </a:p>
          </p:txBody>
        </p:sp>
      </p:grpSp>
      <p:sp>
        <p:nvSpPr>
          <p:cNvPr id="64" name="Rectangle 63"/>
          <p:cNvSpPr/>
          <p:nvPr/>
        </p:nvSpPr>
        <p:spPr>
          <a:xfrm>
            <a:off x="2928938" y="1014413"/>
            <a:ext cx="485775" cy="614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sp>
        <p:nvSpPr>
          <p:cNvPr id="65" name="TextBox 64"/>
          <p:cNvSpPr txBox="1">
            <a:spLocks noChangeArrowheads="1"/>
          </p:cNvSpPr>
          <p:nvPr/>
        </p:nvSpPr>
        <p:spPr bwMode="auto">
          <a:xfrm>
            <a:off x="395536" y="3222962"/>
            <a:ext cx="849694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dirty="0">
                <a:solidFill>
                  <a:srgbClr val="000000"/>
                </a:solidFill>
                <a:latin typeface="Comic Sans MS" panose="030F0702030302020204" pitchFamily="66" charset="0"/>
              </a:rPr>
              <a:t>Holes from P region of 1</a:t>
            </a:r>
            <a:r>
              <a:rPr lang="en-US" altLang="en-US" baseline="30000" dirty="0">
                <a:solidFill>
                  <a:srgbClr val="000000"/>
                </a:solidFill>
                <a:latin typeface="Comic Sans MS" panose="030F0702030302020204" pitchFamily="66" charset="0"/>
              </a:rPr>
              <a:t>st</a:t>
            </a:r>
            <a:r>
              <a:rPr lang="en-US" altLang="en-US" dirty="0">
                <a:solidFill>
                  <a:srgbClr val="000000"/>
                </a:solidFill>
                <a:latin typeface="Comic Sans MS" panose="030F0702030302020204" pitchFamily="66" charset="0"/>
              </a:rPr>
              <a:t> PN junction  </a:t>
            </a:r>
            <a:r>
              <a:rPr lang="tr-TR" altLang="en-US" dirty="0" err="1">
                <a:solidFill>
                  <a:srgbClr val="000000"/>
                </a:solidFill>
                <a:latin typeface="Comic Sans MS" panose="030F0702030302020204" pitchFamily="66" charset="0"/>
              </a:rPr>
              <a:t>are</a:t>
            </a:r>
            <a:endParaRPr lang="en-US" altLang="en-US" dirty="0">
              <a:solidFill>
                <a:srgbClr val="000000"/>
              </a:solidFill>
              <a:latin typeface="Comic Sans MS" panose="030F0702030302020204" pitchFamily="66" charset="0"/>
            </a:endParaRPr>
          </a:p>
          <a:p>
            <a:pPr eaLnBrk="1" hangingPunct="1"/>
            <a:r>
              <a:rPr lang="en-US" altLang="en-US" dirty="0">
                <a:solidFill>
                  <a:srgbClr val="000000"/>
                </a:solidFill>
                <a:latin typeface="Comic Sans MS" panose="030F0702030302020204" pitchFamily="66" charset="0"/>
              </a:rPr>
              <a:t>driven by F</a:t>
            </a:r>
            <a:r>
              <a:rPr lang="tr-TR" altLang="en-US" dirty="0" err="1">
                <a:solidFill>
                  <a:srgbClr val="000000"/>
                </a:solidFill>
                <a:latin typeface="Comic Sans MS" panose="030F0702030302020204" pitchFamily="66" charset="0"/>
              </a:rPr>
              <a:t>orward</a:t>
            </a:r>
            <a:r>
              <a:rPr lang="tr-TR" altLang="en-US" dirty="0">
                <a:solidFill>
                  <a:srgbClr val="000000"/>
                </a:solidFill>
                <a:latin typeface="Comic Sans MS" panose="030F0702030302020204" pitchFamily="66" charset="0"/>
              </a:rPr>
              <a:t> </a:t>
            </a:r>
            <a:r>
              <a:rPr lang="en-US" altLang="en-US" dirty="0">
                <a:solidFill>
                  <a:srgbClr val="000000"/>
                </a:solidFill>
                <a:latin typeface="Comic Sans MS" panose="030F0702030302020204" pitchFamily="66" charset="0"/>
              </a:rPr>
              <a:t>B</a:t>
            </a:r>
            <a:r>
              <a:rPr lang="tr-TR" altLang="en-US" dirty="0" err="1">
                <a:solidFill>
                  <a:srgbClr val="000000"/>
                </a:solidFill>
                <a:latin typeface="Comic Sans MS" panose="030F0702030302020204" pitchFamily="66" charset="0"/>
              </a:rPr>
              <a:t>ias</a:t>
            </a:r>
            <a:r>
              <a:rPr lang="en-US" altLang="en-US" dirty="0">
                <a:solidFill>
                  <a:srgbClr val="000000"/>
                </a:solidFill>
                <a:latin typeface="Comic Sans MS" panose="030F0702030302020204" pitchFamily="66" charset="0"/>
              </a:rPr>
              <a:t> of 1</a:t>
            </a:r>
            <a:r>
              <a:rPr lang="en-US" altLang="en-US" baseline="30000" dirty="0">
                <a:solidFill>
                  <a:srgbClr val="000000"/>
                </a:solidFill>
                <a:latin typeface="Comic Sans MS" panose="030F0702030302020204" pitchFamily="66" charset="0"/>
              </a:rPr>
              <a:t>st</a:t>
            </a:r>
            <a:r>
              <a:rPr lang="en-US" altLang="en-US" dirty="0">
                <a:solidFill>
                  <a:srgbClr val="000000"/>
                </a:solidFill>
                <a:latin typeface="Comic Sans MS" panose="030F0702030302020204" pitchFamily="66" charset="0"/>
              </a:rPr>
              <a:t> PN junction into central N region</a:t>
            </a:r>
          </a:p>
          <a:p>
            <a:pPr eaLnBrk="1" hangingPunct="1"/>
            <a:endParaRPr lang="en-US" altLang="en-US" dirty="0">
              <a:solidFill>
                <a:srgbClr val="000000"/>
              </a:solidFill>
              <a:latin typeface="Comic Sans MS" panose="030F0702030302020204" pitchFamily="66" charset="0"/>
            </a:endParaRPr>
          </a:p>
          <a:p>
            <a:pPr eaLnBrk="1" hangingPunct="1"/>
            <a:r>
              <a:rPr lang="tr-TR" altLang="en-US" dirty="0" err="1">
                <a:solidFill>
                  <a:srgbClr val="000000"/>
                </a:solidFill>
                <a:latin typeface="Comic Sans MS" panose="030F0702030302020204" pitchFamily="66" charset="0"/>
              </a:rPr>
              <a:t>Holes</a:t>
            </a:r>
            <a:r>
              <a:rPr lang="tr-TR" altLang="en-US" dirty="0">
                <a:solidFill>
                  <a:srgbClr val="000000"/>
                </a:solidFill>
                <a:latin typeface="Comic Sans MS" panose="030F0702030302020204" pitchFamily="66" charset="0"/>
              </a:rPr>
              <a:t> in </a:t>
            </a:r>
            <a:r>
              <a:rPr lang="tr-TR" altLang="en-US" dirty="0" err="1">
                <a:solidFill>
                  <a:srgbClr val="000000"/>
                </a:solidFill>
                <a:latin typeface="Comic Sans MS" panose="030F0702030302020204" pitchFamily="66" charset="0"/>
              </a:rPr>
              <a:t>the</a:t>
            </a:r>
            <a:r>
              <a:rPr lang="tr-TR" altLang="en-US" dirty="0">
                <a:solidFill>
                  <a:srgbClr val="000000"/>
                </a:solidFill>
                <a:latin typeface="Comic Sans MS" panose="030F0702030302020204" pitchFamily="66" charset="0"/>
              </a:rPr>
              <a:t> </a:t>
            </a:r>
            <a:r>
              <a:rPr lang="tr-TR" altLang="en-US" dirty="0" err="1">
                <a:solidFill>
                  <a:srgbClr val="000000"/>
                </a:solidFill>
                <a:latin typeface="Comic Sans MS" panose="030F0702030302020204" pitchFamily="66" charset="0"/>
              </a:rPr>
              <a:t>central</a:t>
            </a:r>
            <a:r>
              <a:rPr lang="tr-TR" altLang="en-US" dirty="0">
                <a:solidFill>
                  <a:srgbClr val="000000"/>
                </a:solidFill>
                <a:latin typeface="Comic Sans MS" panose="030F0702030302020204" pitchFamily="66" charset="0"/>
              </a:rPr>
              <a:t> N </a:t>
            </a:r>
            <a:r>
              <a:rPr lang="tr-TR" altLang="en-US" dirty="0" err="1">
                <a:solidFill>
                  <a:srgbClr val="000000"/>
                </a:solidFill>
                <a:latin typeface="Comic Sans MS" panose="030F0702030302020204" pitchFamily="66" charset="0"/>
              </a:rPr>
              <a:t>region</a:t>
            </a:r>
            <a:r>
              <a:rPr lang="tr-TR" altLang="en-US" dirty="0">
                <a:solidFill>
                  <a:srgbClr val="000000"/>
                </a:solidFill>
                <a:latin typeface="Comic Sans MS" panose="030F0702030302020204" pitchFamily="66" charset="0"/>
              </a:rPr>
              <a:t> </a:t>
            </a:r>
            <a:r>
              <a:rPr lang="tr-TR" altLang="en-US" dirty="0" err="1">
                <a:solidFill>
                  <a:srgbClr val="000000"/>
                </a:solidFill>
                <a:latin typeface="Comic Sans MS" panose="030F0702030302020204" pitchFamily="66" charset="0"/>
              </a:rPr>
              <a:t>are</a:t>
            </a:r>
            <a:r>
              <a:rPr lang="tr-TR" altLang="en-US" dirty="0">
                <a:solidFill>
                  <a:srgbClr val="000000"/>
                </a:solidFill>
                <a:latin typeface="Comic Sans MS" panose="030F0702030302020204" pitchFamily="66" charset="0"/>
              </a:rPr>
              <a:t> </a:t>
            </a:r>
            <a:r>
              <a:rPr lang="tr-TR" altLang="en-US" dirty="0" err="1">
                <a:solidFill>
                  <a:srgbClr val="000000"/>
                </a:solidFill>
                <a:latin typeface="Comic Sans MS" panose="030F0702030302020204" pitchFamily="66" charset="0"/>
              </a:rPr>
              <a:t>attracted</a:t>
            </a:r>
            <a:r>
              <a:rPr lang="tr-TR" altLang="en-US" dirty="0">
                <a:solidFill>
                  <a:srgbClr val="000000"/>
                </a:solidFill>
                <a:latin typeface="Comic Sans MS" panose="030F0702030302020204" pitchFamily="66" charset="0"/>
              </a:rPr>
              <a:t> </a:t>
            </a:r>
            <a:r>
              <a:rPr lang="tr-TR" altLang="en-US" dirty="0" err="1">
                <a:solidFill>
                  <a:srgbClr val="000000"/>
                </a:solidFill>
                <a:latin typeface="Comic Sans MS" panose="030F0702030302020204" pitchFamily="66" charset="0"/>
              </a:rPr>
              <a:t>by</a:t>
            </a:r>
            <a:r>
              <a:rPr lang="tr-TR" altLang="en-US" dirty="0">
                <a:solidFill>
                  <a:srgbClr val="000000"/>
                </a:solidFill>
                <a:latin typeface="Comic Sans MS" panose="030F0702030302020204" pitchFamily="66" charset="0"/>
              </a:rPr>
              <a:t> </a:t>
            </a:r>
            <a:r>
              <a:rPr lang="tr-TR" altLang="en-US" dirty="0" err="1">
                <a:solidFill>
                  <a:srgbClr val="000000"/>
                </a:solidFill>
                <a:latin typeface="Comic Sans MS" panose="030F0702030302020204" pitchFamily="66" charset="0"/>
              </a:rPr>
              <a:t>the</a:t>
            </a:r>
            <a:r>
              <a:rPr lang="tr-TR" altLang="en-US" dirty="0">
                <a:solidFill>
                  <a:srgbClr val="000000"/>
                </a:solidFill>
                <a:latin typeface="Comic Sans MS" panose="030F0702030302020204" pitchFamily="66" charset="0"/>
              </a:rPr>
              <a:t> </a:t>
            </a:r>
            <a:r>
              <a:rPr lang="tr-TR" altLang="en-US" dirty="0" err="1">
                <a:solidFill>
                  <a:srgbClr val="000000"/>
                </a:solidFill>
                <a:latin typeface="Comic Sans MS" panose="030F0702030302020204" pitchFamily="66" charset="0"/>
              </a:rPr>
              <a:t>negative</a:t>
            </a:r>
            <a:r>
              <a:rPr lang="tr-TR" altLang="en-US" dirty="0">
                <a:solidFill>
                  <a:srgbClr val="000000"/>
                </a:solidFill>
                <a:latin typeface="Comic Sans MS" panose="030F0702030302020204" pitchFamily="66" charset="0"/>
              </a:rPr>
              <a:t> terminal of </a:t>
            </a:r>
            <a:r>
              <a:rPr lang="tr-TR" altLang="en-US" dirty="0" err="1">
                <a:solidFill>
                  <a:srgbClr val="000000"/>
                </a:solidFill>
                <a:latin typeface="Comic Sans MS" panose="030F0702030302020204" pitchFamily="66" charset="0"/>
              </a:rPr>
              <a:t>the</a:t>
            </a:r>
            <a:r>
              <a:rPr lang="tr-TR" altLang="en-US" dirty="0">
                <a:solidFill>
                  <a:srgbClr val="000000"/>
                </a:solidFill>
                <a:latin typeface="Comic Sans MS" panose="030F0702030302020204" pitchFamily="66" charset="0"/>
              </a:rPr>
              <a:t> </a:t>
            </a:r>
            <a:r>
              <a:rPr lang="en-US" altLang="en-US" dirty="0">
                <a:solidFill>
                  <a:srgbClr val="000000"/>
                </a:solidFill>
                <a:latin typeface="Comic Sans MS" panose="030F0702030302020204" pitchFamily="66" charset="0"/>
              </a:rPr>
              <a:t>R</a:t>
            </a:r>
            <a:r>
              <a:rPr lang="tr-TR" altLang="en-US" dirty="0">
                <a:solidFill>
                  <a:srgbClr val="000000"/>
                </a:solidFill>
                <a:latin typeface="Comic Sans MS" panose="030F0702030302020204" pitchFamily="66" charset="0"/>
              </a:rPr>
              <a:t>everse </a:t>
            </a:r>
            <a:r>
              <a:rPr lang="tr-TR" altLang="en-US" dirty="0" err="1">
                <a:solidFill>
                  <a:srgbClr val="000000"/>
                </a:solidFill>
                <a:latin typeface="Comic Sans MS" panose="030F0702030302020204" pitchFamily="66" charset="0"/>
              </a:rPr>
              <a:t>Bias</a:t>
            </a:r>
            <a:r>
              <a:rPr lang="tr-TR" altLang="en-US" dirty="0">
                <a:solidFill>
                  <a:srgbClr val="000000"/>
                </a:solidFill>
                <a:latin typeface="Comic Sans MS" panose="030F0702030302020204" pitchFamily="66" charset="0"/>
              </a:rPr>
              <a:t> of </a:t>
            </a:r>
            <a:r>
              <a:rPr lang="tr-TR" altLang="en-US" dirty="0" err="1">
                <a:solidFill>
                  <a:srgbClr val="000000"/>
                </a:solidFill>
                <a:latin typeface="Comic Sans MS" panose="030F0702030302020204" pitchFamily="66" charset="0"/>
              </a:rPr>
              <a:t>the</a:t>
            </a:r>
            <a:r>
              <a:rPr lang="tr-TR" altLang="en-US" dirty="0">
                <a:solidFill>
                  <a:srgbClr val="000000"/>
                </a:solidFill>
                <a:latin typeface="Comic Sans MS" panose="030F0702030302020204" pitchFamily="66" charset="0"/>
              </a:rPr>
              <a:t> 2</a:t>
            </a:r>
            <a:r>
              <a:rPr lang="tr-TR" altLang="en-US" baseline="30000" dirty="0">
                <a:solidFill>
                  <a:srgbClr val="000000"/>
                </a:solidFill>
                <a:latin typeface="Comic Sans MS" panose="030F0702030302020204" pitchFamily="66" charset="0"/>
              </a:rPr>
              <a:t>nd</a:t>
            </a:r>
            <a:r>
              <a:rPr lang="tr-TR" altLang="en-US" dirty="0">
                <a:solidFill>
                  <a:srgbClr val="000000"/>
                </a:solidFill>
                <a:latin typeface="Comic Sans MS" panose="030F0702030302020204" pitchFamily="66" charset="0"/>
              </a:rPr>
              <a:t> </a:t>
            </a:r>
            <a:r>
              <a:rPr lang="tr-TR" altLang="en-US" dirty="0" err="1">
                <a:solidFill>
                  <a:srgbClr val="000000"/>
                </a:solidFill>
                <a:latin typeface="Comic Sans MS" panose="030F0702030302020204" pitchFamily="66" charset="0"/>
              </a:rPr>
              <a:t>junction</a:t>
            </a:r>
            <a:r>
              <a:rPr lang="tr-TR" altLang="en-US" dirty="0">
                <a:solidFill>
                  <a:srgbClr val="000000"/>
                </a:solidFill>
                <a:latin typeface="Comic Sans MS" panose="030F0702030302020204" pitchFamily="66" charset="0"/>
              </a:rPr>
              <a:t>.</a:t>
            </a:r>
            <a:endParaRPr lang="en-US" altLang="en-US" dirty="0">
              <a:solidFill>
                <a:srgbClr val="000000"/>
              </a:solidFill>
              <a:latin typeface="Comic Sans MS" panose="030F0702030302020204" pitchFamily="66" charset="0"/>
            </a:endParaRPr>
          </a:p>
        </p:txBody>
      </p:sp>
      <p:grpSp>
        <p:nvGrpSpPr>
          <p:cNvPr id="4" name="Group 65"/>
          <p:cNvGrpSpPr>
            <a:grpSpLocks/>
          </p:cNvGrpSpPr>
          <p:nvPr/>
        </p:nvGrpSpPr>
        <p:grpSpPr bwMode="auto">
          <a:xfrm>
            <a:off x="1771650" y="1085850"/>
            <a:ext cx="252413" cy="490538"/>
            <a:chOff x="1771650" y="814388"/>
            <a:chExt cx="252412" cy="490538"/>
          </a:xfrm>
        </p:grpSpPr>
        <p:sp>
          <p:nvSpPr>
            <p:cNvPr id="67" name="Oval 66"/>
            <p:cNvSpPr/>
            <p:nvPr/>
          </p:nvSpPr>
          <p:spPr>
            <a:xfrm>
              <a:off x="1771650" y="814388"/>
              <a:ext cx="128587" cy="1571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sp>
          <p:nvSpPr>
            <p:cNvPr id="68" name="Oval 67"/>
            <p:cNvSpPr/>
            <p:nvPr/>
          </p:nvSpPr>
          <p:spPr>
            <a:xfrm>
              <a:off x="1895475" y="995363"/>
              <a:ext cx="128587" cy="1571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sp>
          <p:nvSpPr>
            <p:cNvPr id="69" name="Oval 68"/>
            <p:cNvSpPr/>
            <p:nvPr/>
          </p:nvSpPr>
          <p:spPr>
            <a:xfrm>
              <a:off x="1819275" y="1147763"/>
              <a:ext cx="128587" cy="1571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grpSp>
      <p:sp>
        <p:nvSpPr>
          <p:cNvPr id="3" name="Rectangle 2"/>
          <p:cNvSpPr/>
          <p:nvPr/>
        </p:nvSpPr>
        <p:spPr>
          <a:xfrm>
            <a:off x="1530510" y="2609850"/>
            <a:ext cx="1739579" cy="369332"/>
          </a:xfrm>
          <a:prstGeom prst="rect">
            <a:avLst/>
          </a:prstGeom>
        </p:spPr>
        <p:txBody>
          <a:bodyPr wrap="none">
            <a:spAutoFit/>
          </a:bodyPr>
          <a:lstStyle/>
          <a:p>
            <a:r>
              <a:rPr lang="en-US" altLang="en-US" b="1" u="sng" dirty="0">
                <a:solidFill>
                  <a:srgbClr val="000000"/>
                </a:solidFill>
                <a:latin typeface="Comic Sans MS" panose="030F0702030302020204" pitchFamily="66" charset="0"/>
              </a:rPr>
              <a:t>F</a:t>
            </a:r>
            <a:r>
              <a:rPr lang="tr-TR" altLang="en-US" b="1" u="sng" dirty="0" err="1">
                <a:solidFill>
                  <a:srgbClr val="000000"/>
                </a:solidFill>
                <a:latin typeface="Comic Sans MS" panose="030F0702030302020204" pitchFamily="66" charset="0"/>
              </a:rPr>
              <a:t>orward</a:t>
            </a:r>
            <a:r>
              <a:rPr lang="tr-TR" altLang="en-US" b="1" u="sng" dirty="0">
                <a:solidFill>
                  <a:srgbClr val="000000"/>
                </a:solidFill>
                <a:latin typeface="Comic Sans MS" panose="030F0702030302020204" pitchFamily="66" charset="0"/>
              </a:rPr>
              <a:t> </a:t>
            </a:r>
            <a:r>
              <a:rPr lang="en-US" altLang="en-US" b="1" u="sng" dirty="0">
                <a:solidFill>
                  <a:srgbClr val="000000"/>
                </a:solidFill>
                <a:latin typeface="Comic Sans MS" panose="030F0702030302020204" pitchFamily="66" charset="0"/>
              </a:rPr>
              <a:t>B</a:t>
            </a:r>
            <a:r>
              <a:rPr lang="tr-TR" altLang="en-US" b="1" u="sng" dirty="0" err="1">
                <a:solidFill>
                  <a:srgbClr val="000000"/>
                </a:solidFill>
                <a:latin typeface="Comic Sans MS" panose="030F0702030302020204" pitchFamily="66" charset="0"/>
              </a:rPr>
              <a:t>ias</a:t>
            </a:r>
            <a:r>
              <a:rPr lang="en-US" altLang="en-US" b="1" u="sng" dirty="0">
                <a:solidFill>
                  <a:srgbClr val="000000"/>
                </a:solidFill>
                <a:latin typeface="Comic Sans MS" panose="030F0702030302020204" pitchFamily="66" charset="0"/>
              </a:rPr>
              <a:t> </a:t>
            </a:r>
            <a:endParaRPr lang="tr-TR" b="1" u="sng" dirty="0"/>
          </a:p>
        </p:txBody>
      </p:sp>
      <p:sp>
        <p:nvSpPr>
          <p:cNvPr id="48" name="Rectangle 47"/>
          <p:cNvSpPr/>
          <p:nvPr/>
        </p:nvSpPr>
        <p:spPr>
          <a:xfrm>
            <a:off x="3791050" y="2609850"/>
            <a:ext cx="1705916" cy="369332"/>
          </a:xfrm>
          <a:prstGeom prst="rect">
            <a:avLst/>
          </a:prstGeom>
        </p:spPr>
        <p:txBody>
          <a:bodyPr wrap="none">
            <a:spAutoFit/>
          </a:bodyPr>
          <a:lstStyle/>
          <a:p>
            <a:r>
              <a:rPr lang="tr-TR" altLang="en-US" b="1" u="sng" dirty="0" err="1">
                <a:solidFill>
                  <a:srgbClr val="000000"/>
                </a:solidFill>
                <a:latin typeface="Comic Sans MS" panose="030F0702030302020204" pitchFamily="66" charset="0"/>
              </a:rPr>
              <a:t>Reverse</a:t>
            </a:r>
            <a:r>
              <a:rPr lang="tr-TR" altLang="en-US" b="1" u="sng" dirty="0">
                <a:solidFill>
                  <a:srgbClr val="000000"/>
                </a:solidFill>
                <a:latin typeface="Comic Sans MS" panose="030F0702030302020204" pitchFamily="66" charset="0"/>
              </a:rPr>
              <a:t> </a:t>
            </a:r>
            <a:r>
              <a:rPr lang="en-US" altLang="en-US" b="1" u="sng" dirty="0">
                <a:solidFill>
                  <a:srgbClr val="000000"/>
                </a:solidFill>
                <a:latin typeface="Comic Sans MS" panose="030F0702030302020204" pitchFamily="66" charset="0"/>
              </a:rPr>
              <a:t>B</a:t>
            </a:r>
            <a:r>
              <a:rPr lang="tr-TR" altLang="en-US" b="1" u="sng" dirty="0" err="1">
                <a:solidFill>
                  <a:srgbClr val="000000"/>
                </a:solidFill>
                <a:latin typeface="Comic Sans MS" panose="030F0702030302020204" pitchFamily="66" charset="0"/>
              </a:rPr>
              <a:t>ias</a:t>
            </a:r>
            <a:r>
              <a:rPr lang="en-US" altLang="en-US" b="1" u="sng" dirty="0">
                <a:solidFill>
                  <a:srgbClr val="000000"/>
                </a:solidFill>
                <a:latin typeface="Comic Sans MS" panose="030F0702030302020204" pitchFamily="66" charset="0"/>
              </a:rPr>
              <a:t> </a:t>
            </a:r>
            <a:endParaRPr lang="tr-TR" b="1" u="sng" dirty="0"/>
          </a:p>
        </p:txBody>
      </p:sp>
    </p:spTree>
    <p:extLst>
      <p:ext uri="{BB962C8B-B14F-4D97-AF65-F5344CB8AC3E}">
        <p14:creationId xmlns:p14="http://schemas.microsoft.com/office/powerpoint/2010/main" val="1081071564"/>
      </p:ext>
    </p:extLst>
  </p:cSld>
  <p:clrMapOvr>
    <a:masterClrMapping/>
  </p:clrMapOvr>
  <p:transition>
    <p:plu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path" presetSubtype="0" accel="50000" decel="50000" fill="hold" nodeType="clickEffect">
                                  <p:stCondLst>
                                    <p:cond delay="0"/>
                                  </p:stCondLst>
                                  <p:childTnLst>
                                    <p:animMotion origin="layout" path="M 1.11111E-6 -2.22222E-6 L -0.25 -2.22222E-6 " pathEditMode="relative" rAng="0" ptsTypes="AA">
                                      <p:cBhvr>
                                        <p:cTn id="6" dur="2000" fill="hold"/>
                                        <p:tgtEl>
                                          <p:spTgt spid="2"/>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nodeType="after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par>
                          <p:cTn id="13" fill="hold">
                            <p:stCondLst>
                              <p:cond delay="0"/>
                            </p:stCondLst>
                            <p:childTnLst>
                              <p:par>
                                <p:cTn id="14" presetID="9" presetClass="entr" presetSubtype="0" fill="hold" grpId="0" nodeType="after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dissolve">
                                      <p:cBhvr>
                                        <p:cTn id="16" dur="500"/>
                                        <p:tgtEl>
                                          <p:spTgt spid="6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65">
                                            <p:txEl>
                                              <p:pRg st="0" end="0"/>
                                            </p:txEl>
                                          </p:spTgt>
                                        </p:tgtEl>
                                        <p:attrNameLst>
                                          <p:attrName>style.visibility</p:attrName>
                                        </p:attrNameLst>
                                      </p:cBhvr>
                                      <p:to>
                                        <p:strVal val="visible"/>
                                      </p:to>
                                    </p:set>
                                    <p:animEffect transition="in" filter="dissolve">
                                      <p:cBhvr>
                                        <p:cTn id="21" dur="500"/>
                                        <p:tgtEl>
                                          <p:spTgt spid="65">
                                            <p:txEl>
                                              <p:pRg st="0" end="0"/>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65">
                                            <p:txEl>
                                              <p:pRg st="1" end="1"/>
                                            </p:txEl>
                                          </p:spTgt>
                                        </p:tgtEl>
                                        <p:attrNameLst>
                                          <p:attrName>style.visibility</p:attrName>
                                        </p:attrNameLst>
                                      </p:cBhvr>
                                      <p:to>
                                        <p:strVal val="visible"/>
                                      </p:to>
                                    </p:set>
                                    <p:animEffect transition="in" filter="dissolve">
                                      <p:cBhvr>
                                        <p:cTn id="24" dur="500"/>
                                        <p:tgtEl>
                                          <p:spTgt spid="6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3" presetClass="path" presetSubtype="0" accel="50000" decel="50000" fill="hold" nodeType="clickEffect">
                                  <p:stCondLst>
                                    <p:cond delay="0"/>
                                  </p:stCondLst>
                                  <p:childTnLst>
                                    <p:animMotion origin="layout" path="M 4.72222E-6 1.85185E-6 L 0.12343 1.85185E-6 " pathEditMode="relative" rAng="0" ptsTypes="AA">
                                      <p:cBhvr>
                                        <p:cTn id="28" dur="2000" fill="hold"/>
                                        <p:tgtEl>
                                          <p:spTgt spid="4"/>
                                        </p:tgtEl>
                                        <p:attrNameLst>
                                          <p:attrName>ppt_x</p:attrName>
                                          <p:attrName>ppt_y</p:attrName>
                                        </p:attrNameLst>
                                      </p:cBhvr>
                                      <p:rCtr x="6163" y="0"/>
                                    </p:animMotion>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65">
                                            <p:txEl>
                                              <p:pRg st="3" end="3"/>
                                            </p:txEl>
                                          </p:spTgt>
                                        </p:tgtEl>
                                        <p:attrNameLst>
                                          <p:attrName>style.visibility</p:attrName>
                                        </p:attrNameLst>
                                      </p:cBhvr>
                                      <p:to>
                                        <p:strVal val="visible"/>
                                      </p:to>
                                    </p:set>
                                    <p:animEffect transition="in" filter="dissolve">
                                      <p:cBhvr>
                                        <p:cTn id="33" dur="500"/>
                                        <p:tgtEl>
                                          <p:spTgt spid="6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3" presetClass="path" presetSubtype="0" accel="50000" decel="50000" fill="hold" nodeType="clickEffect">
                                  <p:stCondLst>
                                    <p:cond delay="0"/>
                                  </p:stCondLst>
                                  <p:childTnLst>
                                    <p:animMotion origin="layout" path="M 0.12343 -1.48148E-6 L 0.40625 0.00208 " pathEditMode="relative" rAng="0" ptsTypes="AA">
                                      <p:cBhvr>
                                        <p:cTn id="37" dur="2000" fill="hold"/>
                                        <p:tgtEl>
                                          <p:spTgt spid="4"/>
                                        </p:tgtEl>
                                        <p:attrNameLst>
                                          <p:attrName>ppt_x</p:attrName>
                                          <p:attrName>ppt_y</p:attrName>
                                        </p:attrNameLst>
                                      </p:cBhvr>
                                      <p:rCtr x="14132"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3" grpId="0"/>
      <p:bldP spid="4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1" name="Title 1"/>
          <p:cNvSpPr>
            <a:spLocks noGrp="1"/>
          </p:cNvSpPr>
          <p:nvPr>
            <p:ph type="title"/>
          </p:nvPr>
        </p:nvSpPr>
        <p:spPr>
          <a:xfrm>
            <a:off x="457200" y="274638"/>
            <a:ext cx="8435280" cy="1173162"/>
          </a:xfrm>
        </p:spPr>
        <p:txBody>
          <a:bodyPr/>
          <a:lstStyle/>
          <a:p>
            <a:pPr algn="l"/>
            <a:r>
              <a:rPr lang="en-US" altLang="en-US" sz="2400" b="1" dirty="0">
                <a:latin typeface="Comic Sans MS" panose="030F0702030302020204" pitchFamily="66" charset="0"/>
              </a:rPr>
              <a:t>Problem: </a:t>
            </a:r>
            <a:br>
              <a:rPr lang="en-US" altLang="en-US" sz="2400" b="1" dirty="0">
                <a:latin typeface="Comic Sans MS" panose="030F0702030302020204" pitchFamily="66" charset="0"/>
              </a:rPr>
            </a:br>
            <a:r>
              <a:rPr lang="en-US" altLang="en-US" sz="2000" dirty="0">
                <a:latin typeface="Comic Sans MS" panose="030F0702030302020204" pitchFamily="66" charset="0"/>
              </a:rPr>
              <a:t>Analyze the circuit of </a:t>
            </a:r>
            <a:r>
              <a:rPr lang="tr-TR" altLang="en-US" sz="2000" dirty="0">
                <a:latin typeface="Comic Sans MS" panose="030F0702030302020204" pitchFamily="66" charset="0"/>
              </a:rPr>
              <a:t>f</a:t>
            </a:r>
            <a:r>
              <a:rPr lang="en-US" altLang="en-US" sz="2000" dirty="0" err="1">
                <a:latin typeface="Comic Sans MS" panose="030F0702030302020204" pitchFamily="66" charset="0"/>
              </a:rPr>
              <a:t>igure</a:t>
            </a:r>
            <a:r>
              <a:rPr lang="en-US" altLang="en-US" sz="2000" dirty="0">
                <a:latin typeface="Comic Sans MS" panose="030F0702030302020204" pitchFamily="66" charset="0"/>
              </a:rPr>
              <a:t> </a:t>
            </a:r>
            <a:r>
              <a:rPr lang="tr-TR" altLang="en-US" sz="2000" dirty="0" err="1">
                <a:latin typeface="Comic Sans MS" panose="030F0702030302020204" pitchFamily="66" charset="0"/>
              </a:rPr>
              <a:t>and</a:t>
            </a:r>
            <a:r>
              <a:rPr lang="tr-TR" altLang="en-US" sz="2000" dirty="0">
                <a:latin typeface="Comic Sans MS" panose="030F0702030302020204" pitchFamily="66" charset="0"/>
              </a:rPr>
              <a:t> </a:t>
            </a:r>
            <a:r>
              <a:rPr lang="en-US" altLang="en-US" sz="2000" dirty="0">
                <a:latin typeface="Comic Sans MS" panose="030F0702030302020204" pitchFamily="66" charset="0"/>
              </a:rPr>
              <a:t>determine I</a:t>
            </a:r>
            <a:r>
              <a:rPr lang="en-US" altLang="en-US" sz="2000" baseline="-25000" dirty="0">
                <a:latin typeface="Comic Sans MS" panose="030F0702030302020204" pitchFamily="66" charset="0"/>
              </a:rPr>
              <a:t>C</a:t>
            </a:r>
            <a:r>
              <a:rPr lang="en-US" altLang="en-US" sz="2000" dirty="0">
                <a:latin typeface="Comic Sans MS" panose="030F0702030302020204" pitchFamily="66" charset="0"/>
              </a:rPr>
              <a:t> and V</a:t>
            </a:r>
            <a:r>
              <a:rPr lang="en-US" altLang="en-US" sz="2000" baseline="-25000" dirty="0">
                <a:latin typeface="Comic Sans MS" panose="030F0702030302020204" pitchFamily="66" charset="0"/>
              </a:rPr>
              <a:t>CE</a:t>
            </a:r>
            <a:r>
              <a:rPr lang="tr-TR" altLang="en-US" sz="2000" dirty="0">
                <a:latin typeface="Comic Sans MS" panose="030F0702030302020204" pitchFamily="66" charset="0"/>
              </a:rPr>
              <a:t>. </a:t>
            </a:r>
            <a:r>
              <a:rPr lang="tr-TR" altLang="en-US" sz="2000" dirty="0">
                <a:solidFill>
                  <a:schemeClr val="tx1"/>
                </a:solidFill>
                <a:latin typeface="Comic Sans MS" panose="030F0702030302020204" pitchFamily="66" charset="0"/>
              </a:rPr>
              <a:t>(</a:t>
            </a:r>
            <a:r>
              <a:rPr lang="en-US" altLang="en-US" sz="2000" dirty="0">
                <a:solidFill>
                  <a:schemeClr val="tx1"/>
                </a:solidFill>
              </a:rPr>
              <a:t>β = 100, V</a:t>
            </a:r>
            <a:r>
              <a:rPr lang="en-US" altLang="en-US" sz="2000" baseline="-25000" dirty="0">
                <a:solidFill>
                  <a:schemeClr val="tx1"/>
                </a:solidFill>
              </a:rPr>
              <a:t>BE</a:t>
            </a:r>
            <a:r>
              <a:rPr lang="en-US" altLang="en-US" sz="2000" dirty="0">
                <a:solidFill>
                  <a:schemeClr val="tx1"/>
                </a:solidFill>
              </a:rPr>
              <a:t>=0.7V</a:t>
            </a:r>
            <a:r>
              <a:rPr lang="tr-TR" altLang="en-US" sz="2000" dirty="0">
                <a:solidFill>
                  <a:schemeClr val="tx1"/>
                </a:solidFill>
                <a:latin typeface="Comic Sans MS" panose="030F0702030302020204" pitchFamily="66" charset="0"/>
              </a:rPr>
              <a:t>)</a:t>
            </a:r>
            <a:endParaRPr lang="en-US" altLang="en-US" sz="2000" dirty="0">
              <a:solidFill>
                <a:schemeClr val="tx1"/>
              </a:solidFill>
              <a:latin typeface="Comic Sans MS" panose="030F0702030302020204" pitchFamily="66" charset="0"/>
            </a:endParaRPr>
          </a:p>
        </p:txBody>
      </p:sp>
      <p:sp>
        <p:nvSpPr>
          <p:cNvPr id="1844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844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844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graphicFrame>
        <p:nvGraphicFramePr>
          <p:cNvPr id="18445" name="Object 5"/>
          <p:cNvGraphicFramePr>
            <a:graphicFrameLocks noChangeAspect="1"/>
          </p:cNvGraphicFramePr>
          <p:nvPr>
            <p:extLst>
              <p:ext uri="{D42A27DB-BD31-4B8C-83A1-F6EECF244321}">
                <p14:modId xmlns:p14="http://schemas.microsoft.com/office/powerpoint/2010/main" val="4070998124"/>
              </p:ext>
            </p:extLst>
          </p:nvPr>
        </p:nvGraphicFramePr>
        <p:xfrm>
          <a:off x="755650" y="4964113"/>
          <a:ext cx="3456310" cy="1348313"/>
        </p:xfrm>
        <a:graphic>
          <a:graphicData uri="http://schemas.openxmlformats.org/presentationml/2006/ole">
            <mc:AlternateContent xmlns:mc="http://schemas.openxmlformats.org/markup-compatibility/2006">
              <mc:Choice xmlns:v="urn:schemas-microsoft-com:vml" Requires="v">
                <p:oleObj spid="_x0000_s107029" name="Equation" r:id="rId3" imgW="1562040" imgH="634680" progId="Equation.3">
                  <p:embed/>
                </p:oleObj>
              </mc:Choice>
              <mc:Fallback>
                <p:oleObj name="Equation" r:id="rId3" imgW="1562040" imgH="634680" progId="Equation.3">
                  <p:embed/>
                  <p:pic>
                    <p:nvPicPr>
                      <p:cNvPr id="0" name=""/>
                      <p:cNvPicPr>
                        <a:picLocks noChangeAspect="1" noChangeArrowheads="1"/>
                      </p:cNvPicPr>
                      <p:nvPr/>
                    </p:nvPicPr>
                    <p:blipFill>
                      <a:blip r:embed="rId4"/>
                      <a:srcRect/>
                      <a:stretch>
                        <a:fillRect/>
                      </a:stretch>
                    </p:blipFill>
                    <p:spPr bwMode="auto">
                      <a:xfrm>
                        <a:off x="755650" y="4964113"/>
                        <a:ext cx="3456310" cy="1348313"/>
                      </a:xfrm>
                      <a:prstGeom prst="rect">
                        <a:avLst/>
                      </a:prstGeom>
                      <a:noFill/>
                      <a:ln>
                        <a:noFill/>
                      </a:ln>
                      <a:extLst/>
                    </p:spPr>
                  </p:pic>
                </p:oleObj>
              </mc:Fallback>
            </mc:AlternateContent>
          </a:graphicData>
        </a:graphic>
      </p:graphicFrame>
      <p:sp>
        <p:nvSpPr>
          <p:cNvPr id="20" name="Rectangle 19"/>
          <p:cNvSpPr/>
          <p:nvPr/>
        </p:nvSpPr>
        <p:spPr>
          <a:xfrm>
            <a:off x="3347864" y="1628800"/>
            <a:ext cx="1225015" cy="400110"/>
          </a:xfrm>
          <a:prstGeom prst="rect">
            <a:avLst/>
          </a:prstGeom>
        </p:spPr>
        <p:txBody>
          <a:bodyPr wrap="none">
            <a:spAutoFit/>
          </a:bodyPr>
          <a:lstStyle/>
          <a:p>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V</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a:t>
            </a:r>
            <a:r>
              <a:rPr lang="en-GB" altLang="en-US" sz="2000" kern="0" dirty="0">
                <a:latin typeface="Times New Roman" panose="02020603050405020304" pitchFamily="18" charset="0"/>
                <a:cs typeface="Times New Roman" panose="02020603050405020304" pitchFamily="18" charset="0"/>
                <a:sym typeface="Symbol" panose="05050102010706020507" pitchFamily="18" charset="2"/>
              </a:rPr>
              <a:t> </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0.7V</a:t>
            </a:r>
            <a:endParaRPr lang="tr-TR" sz="2000" dirty="0">
              <a:latin typeface="Times New Roman" panose="02020603050405020304" pitchFamily="18" charset="0"/>
              <a:cs typeface="Times New Roman" panose="02020603050405020304" pitchFamily="18" charset="0"/>
            </a:endParaRPr>
          </a:p>
        </p:txBody>
      </p:sp>
      <p:sp>
        <p:nvSpPr>
          <p:cNvPr id="21" name="Rectangle 20"/>
          <p:cNvSpPr/>
          <p:nvPr/>
        </p:nvSpPr>
        <p:spPr>
          <a:xfrm>
            <a:off x="3347864" y="2534377"/>
            <a:ext cx="5495415" cy="707886"/>
          </a:xfrm>
          <a:prstGeom prst="rect">
            <a:avLst/>
          </a:prstGeom>
        </p:spPr>
        <p:txBody>
          <a:bodyPr wrap="none">
            <a:spAutoFit/>
          </a:bodyPr>
          <a:lstStyle/>
          <a:p>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15V-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I</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 </a:t>
            </a:r>
            <a:r>
              <a:rPr lang="en-US" altLang="en-US" sz="2000" dirty="0">
                <a:latin typeface="Times New Roman" panose="02020603050405020304" pitchFamily="18" charset="0"/>
                <a:cs typeface="Times New Roman" panose="02020603050405020304" pitchFamily="18" charset="0"/>
              </a:rPr>
              <a:t>β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I</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 </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I</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1</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4.7k</a:t>
            </a:r>
            <a:r>
              <a:rPr lang="el-GR" altLang="en-US" sz="2000" i="1" kern="0" dirty="0">
                <a:latin typeface="Times New Roman" panose="02020603050405020304" pitchFamily="18" charset="0"/>
                <a:cs typeface="Times New Roman" panose="02020603050405020304" pitchFamily="18" charset="0"/>
                <a:sym typeface="Symbol" panose="05050102010706020507" pitchFamily="18" charset="2"/>
              </a:rPr>
              <a:t>Ω</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I</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I</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1</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47k</a:t>
            </a:r>
            <a:r>
              <a:rPr lang="el-GR" altLang="en-US" sz="2000" i="1" kern="0" dirty="0">
                <a:latin typeface="Times New Roman" panose="02020603050405020304" pitchFamily="18" charset="0"/>
                <a:cs typeface="Times New Roman" panose="02020603050405020304" pitchFamily="18" charset="0"/>
                <a:sym typeface="Symbol" panose="05050102010706020507" pitchFamily="18" charset="2"/>
              </a:rPr>
              <a:t>Ω </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V</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a:t>
            </a:r>
          </a:p>
          <a:p>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=&gt;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I</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SOLVED</a:t>
            </a:r>
            <a:endParaRPr lang="tr-TR"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560" y="1556792"/>
            <a:ext cx="2592288" cy="3350183"/>
          </a:xfrm>
          <a:prstGeom prst="rect">
            <a:avLst/>
          </a:prstGeom>
        </p:spPr>
      </p:pic>
      <p:sp>
        <p:nvSpPr>
          <p:cNvPr id="23" name="Rectangle 22"/>
          <p:cNvSpPr/>
          <p:nvPr/>
        </p:nvSpPr>
        <p:spPr>
          <a:xfrm>
            <a:off x="3347864" y="2062144"/>
            <a:ext cx="4155305" cy="400110"/>
          </a:xfrm>
          <a:prstGeom prst="rect">
            <a:avLst/>
          </a:prstGeom>
        </p:spPr>
        <p:txBody>
          <a:bodyPr wrap="none">
            <a:spAutoFit/>
          </a:bodyPr>
          <a:lstStyle/>
          <a:p>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V</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a:t>
            </a:r>
            <a:r>
              <a:rPr lang="en-GB" altLang="en-US" sz="2000" kern="0" dirty="0">
                <a:latin typeface="Times New Roman" panose="02020603050405020304" pitchFamily="18" charset="0"/>
                <a:cs typeface="Times New Roman" panose="02020603050405020304" pitchFamily="18" charset="0"/>
                <a:sym typeface="Symbol" panose="05050102010706020507" pitchFamily="18" charset="2"/>
              </a:rPr>
              <a:t> </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I</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1 </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150K</a:t>
            </a:r>
            <a:r>
              <a:rPr lang="el-GR" altLang="en-US" sz="2000" i="1" kern="0" dirty="0">
                <a:latin typeface="Times New Roman" panose="02020603050405020304" pitchFamily="18" charset="0"/>
                <a:cs typeface="Times New Roman" panose="02020603050405020304" pitchFamily="18" charset="0"/>
                <a:sym typeface="Symbol" panose="05050102010706020507" pitchFamily="18" charset="2"/>
              </a:rPr>
              <a:t>Ω</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 -15V  =&gt;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I</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1</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SOLVED</a:t>
            </a:r>
            <a:endParaRPr lang="tr-TR" sz="2000" dirty="0">
              <a:latin typeface="Times New Roman" panose="02020603050405020304" pitchFamily="18" charset="0"/>
              <a:cs typeface="Times New Roman" panose="02020603050405020304" pitchFamily="18" charset="0"/>
            </a:endParaRPr>
          </a:p>
        </p:txBody>
      </p:sp>
      <p:sp>
        <p:nvSpPr>
          <p:cNvPr id="24" name="Rectangle 23"/>
          <p:cNvSpPr/>
          <p:nvPr/>
        </p:nvSpPr>
        <p:spPr>
          <a:xfrm>
            <a:off x="3347864" y="3339786"/>
            <a:ext cx="4378122" cy="707886"/>
          </a:xfrm>
          <a:prstGeom prst="rect">
            <a:avLst/>
          </a:prstGeom>
        </p:spPr>
        <p:txBody>
          <a:bodyPr wrap="none">
            <a:spAutoFit/>
          </a:bodyPr>
          <a:lstStyle/>
          <a:p>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15V-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I</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 </a:t>
            </a:r>
            <a:r>
              <a:rPr lang="en-US" altLang="en-US" sz="2000" dirty="0">
                <a:latin typeface="Times New Roman" panose="02020603050405020304" pitchFamily="18" charset="0"/>
                <a:cs typeface="Times New Roman" panose="02020603050405020304" pitchFamily="18" charset="0"/>
              </a:rPr>
              <a:t>β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I</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B </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I</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1</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4.7k</a:t>
            </a:r>
            <a:r>
              <a:rPr lang="el-GR" altLang="en-US" sz="2000" i="1" kern="0" dirty="0">
                <a:latin typeface="Times New Roman" panose="02020603050405020304" pitchFamily="18" charset="0"/>
                <a:cs typeface="Times New Roman" panose="02020603050405020304" pitchFamily="18" charset="0"/>
                <a:sym typeface="Symbol" panose="05050102010706020507" pitchFamily="18" charset="2"/>
              </a:rPr>
              <a:t>Ω</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V</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CE</a:t>
            </a:r>
            <a:r>
              <a:rPr lang="el-GR" altLang="en-US" sz="2000" i="1" kern="0" dirty="0">
                <a:latin typeface="Times New Roman" panose="02020603050405020304" pitchFamily="18" charset="0"/>
                <a:cs typeface="Times New Roman" panose="02020603050405020304" pitchFamily="18" charset="0"/>
                <a:sym typeface="Symbol" panose="05050102010706020507" pitchFamily="18" charset="2"/>
              </a:rPr>
              <a:t> </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 0    </a:t>
            </a:r>
          </a:p>
          <a:p>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=&gt; </a:t>
            </a:r>
            <a:r>
              <a:rPr lang="en-GB" altLang="en-US" sz="2000" i="1" kern="0" dirty="0">
                <a:latin typeface="Times New Roman" panose="02020603050405020304" pitchFamily="18" charset="0"/>
                <a:cs typeface="Times New Roman" panose="02020603050405020304" pitchFamily="18" charset="0"/>
                <a:sym typeface="Symbol" panose="05050102010706020507" pitchFamily="18" charset="2"/>
              </a:rPr>
              <a:t>V</a:t>
            </a:r>
            <a:r>
              <a:rPr lang="tr-TR" altLang="en-US" sz="2000" i="1" kern="0" baseline="-25000" dirty="0">
                <a:latin typeface="Times New Roman" panose="02020603050405020304" pitchFamily="18" charset="0"/>
                <a:cs typeface="Times New Roman" panose="02020603050405020304" pitchFamily="18" charset="0"/>
                <a:sym typeface="Symbol" panose="05050102010706020507" pitchFamily="18" charset="2"/>
              </a:rPr>
              <a:t>CE</a:t>
            </a:r>
            <a:r>
              <a:rPr lang="tr-TR" altLang="en-US" sz="2000" i="1" kern="0" dirty="0">
                <a:latin typeface="Times New Roman" panose="02020603050405020304" pitchFamily="18" charset="0"/>
                <a:cs typeface="Times New Roman" panose="02020603050405020304" pitchFamily="18" charset="0"/>
                <a:sym typeface="Symbol" panose="05050102010706020507" pitchFamily="18" charset="2"/>
              </a:rPr>
              <a:t> SOLVED</a:t>
            </a:r>
            <a:endParaRPr lang="tr-T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02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67054" y="2056296"/>
            <a:ext cx="5564333" cy="3434999"/>
          </a:xfrm>
          <a:prstGeom prst="rect">
            <a:avLst/>
          </a:prstGeom>
        </p:spPr>
      </p:pic>
      <p:pic>
        <p:nvPicPr>
          <p:cNvPr id="6" name="Picture 5"/>
          <p:cNvPicPr>
            <a:picLocks noChangeAspect="1"/>
          </p:cNvPicPr>
          <p:nvPr/>
        </p:nvPicPr>
        <p:blipFill>
          <a:blip r:embed="rId3"/>
          <a:stretch>
            <a:fillRect/>
          </a:stretch>
        </p:blipFill>
        <p:spPr>
          <a:xfrm>
            <a:off x="457200" y="5373216"/>
            <a:ext cx="3839550" cy="964495"/>
          </a:xfrm>
          <a:prstGeom prst="rect">
            <a:avLst/>
          </a:prstGeom>
        </p:spPr>
      </p:pic>
      <p:sp>
        <p:nvSpPr>
          <p:cNvPr id="4" name="Title 1">
            <a:extLst>
              <a:ext uri="{FF2B5EF4-FFF2-40B4-BE49-F238E27FC236}">
                <a16:creationId xmlns:a16="http://schemas.microsoft.com/office/drawing/2014/main" id="{59375508-0E1E-4401-BFAA-21EF29105296}"/>
              </a:ext>
            </a:extLst>
          </p:cNvPr>
          <p:cNvSpPr txBox="1">
            <a:spLocks/>
          </p:cNvSpPr>
          <p:nvPr/>
        </p:nvSpPr>
        <p:spPr bwMode="auto">
          <a:xfrm>
            <a:off x="457200" y="274638"/>
            <a:ext cx="2674640" cy="56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algn="l"/>
            <a:r>
              <a:rPr lang="tr-TR" altLang="en-US" sz="2400" b="1" kern="0" dirty="0" err="1"/>
              <a:t>Current</a:t>
            </a:r>
            <a:r>
              <a:rPr lang="tr-TR" altLang="en-US" sz="2400" b="1" kern="0" dirty="0"/>
              <a:t> </a:t>
            </a:r>
            <a:r>
              <a:rPr lang="tr-TR" altLang="en-US" sz="2400" b="1" kern="0" dirty="0" err="1"/>
              <a:t>Mirror</a:t>
            </a:r>
            <a:endParaRPr lang="en-US" altLang="en-US" sz="2000" kern="0" dirty="0">
              <a:solidFill>
                <a:schemeClr val="tx1"/>
              </a:solidFill>
            </a:endParaRPr>
          </a:p>
        </p:txBody>
      </p:sp>
      <p:sp>
        <p:nvSpPr>
          <p:cNvPr id="2" name="Rectangle 1">
            <a:extLst>
              <a:ext uri="{FF2B5EF4-FFF2-40B4-BE49-F238E27FC236}">
                <a16:creationId xmlns:a16="http://schemas.microsoft.com/office/drawing/2014/main" id="{93480F96-D42E-4375-9629-A8396F4AA09E}"/>
              </a:ext>
            </a:extLst>
          </p:cNvPr>
          <p:cNvSpPr/>
          <p:nvPr/>
        </p:nvSpPr>
        <p:spPr>
          <a:xfrm>
            <a:off x="457200" y="836712"/>
            <a:ext cx="8003232" cy="584775"/>
          </a:xfrm>
          <a:prstGeom prst="rect">
            <a:avLst/>
          </a:prstGeom>
        </p:spPr>
        <p:txBody>
          <a:bodyPr wrap="square">
            <a:spAutoFit/>
          </a:bodyPr>
          <a:lstStyle/>
          <a:p>
            <a:pPr>
              <a:spcBef>
                <a:spcPct val="50000"/>
              </a:spcBef>
            </a:pPr>
            <a:r>
              <a:rPr lang="en-US" altLang="en-US" sz="1600" dirty="0">
                <a:latin typeface="Comic Sans MS" panose="030F0702030302020204" pitchFamily="66" charset="0"/>
              </a:rPr>
              <a:t>The following circuits show how matched transistors, when combined with a few resistors, can act as current sources</a:t>
            </a:r>
            <a:r>
              <a:rPr lang="tr-TR" altLang="en-US" sz="1600" dirty="0">
                <a:latin typeface="Comic Sans MS" panose="030F0702030302020204" pitchFamily="66" charset="0"/>
              </a:rPr>
              <a:t>.</a:t>
            </a:r>
            <a:endParaRPr lang="en-US" altLang="en-US" sz="1600" dirty="0">
              <a:latin typeface="Comic Sans MS" panose="030F0702030302020204" pitchFamily="66" charset="0"/>
            </a:endParaRPr>
          </a:p>
        </p:txBody>
      </p:sp>
      <p:sp>
        <p:nvSpPr>
          <p:cNvPr id="3" name="Rectangle 2">
            <a:extLst>
              <a:ext uri="{FF2B5EF4-FFF2-40B4-BE49-F238E27FC236}">
                <a16:creationId xmlns:a16="http://schemas.microsoft.com/office/drawing/2014/main" id="{1DEF705E-637F-4D83-B90E-47F4AE06AB60}"/>
              </a:ext>
            </a:extLst>
          </p:cNvPr>
          <p:cNvSpPr/>
          <p:nvPr/>
        </p:nvSpPr>
        <p:spPr>
          <a:xfrm>
            <a:off x="467054" y="1366705"/>
            <a:ext cx="8003232" cy="830997"/>
          </a:xfrm>
          <a:prstGeom prst="rect">
            <a:avLst/>
          </a:prstGeom>
        </p:spPr>
        <p:txBody>
          <a:bodyPr wrap="square">
            <a:spAutoFit/>
          </a:bodyPr>
          <a:lstStyle/>
          <a:p>
            <a:r>
              <a:rPr lang="en-US" sz="1600" dirty="0">
                <a:solidFill>
                  <a:srgbClr val="222222"/>
                </a:solidFill>
                <a:latin typeface="Comic Sans MS" panose="030F0702030302020204" pitchFamily="66" charset="0"/>
              </a:rPr>
              <a:t>A </a:t>
            </a:r>
            <a:r>
              <a:rPr lang="en-US" sz="1600" b="1" dirty="0">
                <a:solidFill>
                  <a:srgbClr val="222222"/>
                </a:solidFill>
                <a:latin typeface="Comic Sans MS" panose="030F0702030302020204" pitchFamily="66" charset="0"/>
              </a:rPr>
              <a:t>current mirror</a:t>
            </a:r>
            <a:r>
              <a:rPr lang="en-US" sz="1600" dirty="0">
                <a:solidFill>
                  <a:srgbClr val="222222"/>
                </a:solidFill>
                <a:latin typeface="Comic Sans MS" panose="030F0702030302020204" pitchFamily="66" charset="0"/>
              </a:rPr>
              <a:t> is a circuit designed to copy a </a:t>
            </a:r>
            <a:r>
              <a:rPr lang="en-US" sz="1600" b="1" dirty="0">
                <a:solidFill>
                  <a:srgbClr val="222222"/>
                </a:solidFill>
                <a:latin typeface="Comic Sans MS" panose="030F0702030302020204" pitchFamily="66" charset="0"/>
              </a:rPr>
              <a:t>current</a:t>
            </a:r>
            <a:r>
              <a:rPr lang="en-US" sz="1600" dirty="0">
                <a:solidFill>
                  <a:srgbClr val="222222"/>
                </a:solidFill>
                <a:latin typeface="Comic Sans MS" panose="030F0702030302020204" pitchFamily="66" charset="0"/>
              </a:rPr>
              <a:t> through one active device by controlling the </a:t>
            </a:r>
            <a:r>
              <a:rPr lang="en-US" sz="1600" b="1" dirty="0">
                <a:solidFill>
                  <a:srgbClr val="222222"/>
                </a:solidFill>
                <a:latin typeface="Comic Sans MS" panose="030F0702030302020204" pitchFamily="66" charset="0"/>
              </a:rPr>
              <a:t>current</a:t>
            </a:r>
            <a:r>
              <a:rPr lang="en-US" sz="1600" dirty="0">
                <a:solidFill>
                  <a:srgbClr val="222222"/>
                </a:solidFill>
                <a:latin typeface="Comic Sans MS" panose="030F0702030302020204" pitchFamily="66" charset="0"/>
              </a:rPr>
              <a:t> in another active device of a circuit, keeping the output </a:t>
            </a:r>
            <a:r>
              <a:rPr lang="en-US" sz="1600" b="1" dirty="0">
                <a:solidFill>
                  <a:srgbClr val="222222"/>
                </a:solidFill>
                <a:latin typeface="Comic Sans MS" panose="030F0702030302020204" pitchFamily="66" charset="0"/>
              </a:rPr>
              <a:t>current</a:t>
            </a:r>
            <a:r>
              <a:rPr lang="en-US" sz="1600" dirty="0">
                <a:solidFill>
                  <a:srgbClr val="222222"/>
                </a:solidFill>
                <a:latin typeface="Comic Sans MS" panose="030F0702030302020204" pitchFamily="66" charset="0"/>
              </a:rPr>
              <a:t> constant regardless of loading. </a:t>
            </a:r>
            <a:endParaRPr lang="en-GB" sz="1600" dirty="0">
              <a:latin typeface="Comic Sans MS" panose="030F0702030302020204" pitchFamily="66" charset="0"/>
            </a:endParaRPr>
          </a:p>
        </p:txBody>
      </p:sp>
      <p:pic>
        <p:nvPicPr>
          <p:cNvPr id="8" name="Picture 7">
            <a:extLst>
              <a:ext uri="{FF2B5EF4-FFF2-40B4-BE49-F238E27FC236}">
                <a16:creationId xmlns:a16="http://schemas.microsoft.com/office/drawing/2014/main" id="{F86D7FA5-6AF0-4E0A-9C25-E616DCDA5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1900" y="2492896"/>
            <a:ext cx="2832100" cy="2425856"/>
          </a:xfrm>
          <a:prstGeom prst="rect">
            <a:avLst/>
          </a:prstGeom>
        </p:spPr>
      </p:pic>
    </p:spTree>
    <p:extLst>
      <p:ext uri="{BB962C8B-B14F-4D97-AF65-F5344CB8AC3E}">
        <p14:creationId xmlns:p14="http://schemas.microsoft.com/office/powerpoint/2010/main" val="34582160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681996-FE07-420B-803A-E99C61254A0A}"/>
              </a:ext>
            </a:extLst>
          </p:cNvPr>
          <p:cNvSpPr txBox="1">
            <a:spLocks/>
          </p:cNvSpPr>
          <p:nvPr/>
        </p:nvSpPr>
        <p:spPr bwMode="auto">
          <a:xfrm>
            <a:off x="457200" y="274638"/>
            <a:ext cx="2674640" cy="56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algn="l"/>
            <a:r>
              <a:rPr lang="tr-TR" altLang="en-US" sz="2400" b="1" kern="0" dirty="0" err="1"/>
              <a:t>Current</a:t>
            </a:r>
            <a:r>
              <a:rPr lang="tr-TR" altLang="en-US" sz="2400" b="1" kern="0" dirty="0"/>
              <a:t> </a:t>
            </a:r>
            <a:r>
              <a:rPr lang="tr-TR" altLang="en-US" sz="2400" b="1" kern="0" dirty="0" err="1"/>
              <a:t>Mirror</a:t>
            </a:r>
            <a:endParaRPr lang="en-US" altLang="en-US" sz="2000" kern="0" dirty="0">
              <a:solidFill>
                <a:schemeClr val="tx1"/>
              </a:solidFill>
            </a:endParaRPr>
          </a:p>
        </p:txBody>
      </p:sp>
      <p:pic>
        <p:nvPicPr>
          <p:cNvPr id="5" name="Picture 4">
            <a:extLst>
              <a:ext uri="{FF2B5EF4-FFF2-40B4-BE49-F238E27FC236}">
                <a16:creationId xmlns:a16="http://schemas.microsoft.com/office/drawing/2014/main" id="{F2A3DB9C-1C7D-4A47-B0D3-FE71FFC77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72816"/>
            <a:ext cx="7905258" cy="3819991"/>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7D54E4E-D4A9-4A37-9146-57381F6ABFD8}"/>
                  </a:ext>
                </a:extLst>
              </p:cNvPr>
              <p:cNvSpPr/>
              <p:nvPr/>
            </p:nvSpPr>
            <p:spPr>
              <a:xfrm>
                <a:off x="457200" y="882661"/>
                <a:ext cx="2197140" cy="844205"/>
              </a:xfrm>
              <a:prstGeom prst="rect">
                <a:avLst/>
              </a:prstGeom>
              <a:solidFill>
                <a:srgbClr val="FFFF99"/>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a:solidFill>
                                <a:srgbClr val="000000"/>
                              </a:solidFill>
                              <a:latin typeface="Cambria Math" panose="02040503050406030204" pitchFamily="18" charset="0"/>
                            </a:rPr>
                          </m:ctrlPr>
                        </m:sSubPr>
                        <m:e>
                          <m:r>
                            <a:rPr lang="en-GB" sz="2400" i="1">
                              <a:solidFill>
                                <a:srgbClr val="000000"/>
                              </a:solidFill>
                              <a:latin typeface="Cambria Math" panose="02040503050406030204" pitchFamily="18" charset="0"/>
                            </a:rPr>
                            <m:t>𝐼</m:t>
                          </m:r>
                        </m:e>
                        <m:sub>
                          <m:r>
                            <a:rPr lang="en-GB" sz="2400" i="1">
                              <a:solidFill>
                                <a:srgbClr val="000000"/>
                              </a:solidFill>
                              <a:latin typeface="Cambria Math" panose="02040503050406030204" pitchFamily="18" charset="0"/>
                            </a:rPr>
                            <m:t>𝐶</m:t>
                          </m:r>
                        </m:sub>
                      </m:sSub>
                      <m:r>
                        <a:rPr lang="en-GB" sz="2400" i="1">
                          <a:solidFill>
                            <a:srgbClr val="000000"/>
                          </a:solidFill>
                          <a:latin typeface="Cambria Math" panose="02040503050406030204" pitchFamily="18" charset="0"/>
                        </a:rPr>
                        <m:t>=</m:t>
                      </m:r>
                      <m:sSub>
                        <m:sSubPr>
                          <m:ctrlPr>
                            <a:rPr lang="en-GB" sz="2400" i="1">
                              <a:solidFill>
                                <a:srgbClr val="000000"/>
                              </a:solidFill>
                              <a:latin typeface="Cambria Math" panose="02040503050406030204" pitchFamily="18" charset="0"/>
                            </a:rPr>
                          </m:ctrlPr>
                        </m:sSubPr>
                        <m:e>
                          <m:r>
                            <a:rPr lang="en-GB" sz="2400" i="1">
                              <a:solidFill>
                                <a:srgbClr val="000000"/>
                              </a:solidFill>
                              <a:latin typeface="Cambria Math" panose="02040503050406030204" pitchFamily="18" charset="0"/>
                            </a:rPr>
                            <m:t>𝐼</m:t>
                          </m:r>
                        </m:e>
                        <m:sub>
                          <m:r>
                            <a:rPr lang="en-GB" sz="2400" i="1">
                              <a:solidFill>
                                <a:srgbClr val="000000"/>
                              </a:solidFill>
                              <a:latin typeface="Cambria Math" panose="02040503050406030204" pitchFamily="18" charset="0"/>
                            </a:rPr>
                            <m:t>𝑆</m:t>
                          </m:r>
                        </m:sub>
                      </m:sSub>
                      <m:func>
                        <m:funcPr>
                          <m:ctrlPr>
                            <a:rPr lang="en-GB" sz="2400" i="1">
                              <a:solidFill>
                                <a:srgbClr val="000000"/>
                              </a:solidFill>
                              <a:latin typeface="Cambria Math" panose="02040503050406030204" pitchFamily="18" charset="0"/>
                            </a:rPr>
                          </m:ctrlPr>
                        </m:funcPr>
                        <m:fName>
                          <m:r>
                            <m:rPr>
                              <m:sty m:val="p"/>
                            </m:rPr>
                            <a:rPr lang="en-GB" sz="2400">
                              <a:solidFill>
                                <a:srgbClr val="000000"/>
                              </a:solidFill>
                              <a:latin typeface="Cambria Math" panose="02040503050406030204" pitchFamily="18" charset="0"/>
                            </a:rPr>
                            <m:t>exp</m:t>
                          </m:r>
                        </m:fName>
                        <m:e>
                          <m:f>
                            <m:fPr>
                              <m:ctrlPr>
                                <a:rPr lang="en-GB" sz="2400" i="1">
                                  <a:solidFill>
                                    <a:srgbClr val="000000"/>
                                  </a:solidFill>
                                  <a:latin typeface="Cambria Math" panose="02040503050406030204" pitchFamily="18" charset="0"/>
                                </a:rPr>
                              </m:ctrlPr>
                            </m:fPr>
                            <m:num>
                              <m:sSub>
                                <m:sSubPr>
                                  <m:ctrlPr>
                                    <a:rPr lang="en-GB" sz="2400" i="1">
                                      <a:solidFill>
                                        <a:srgbClr val="000000"/>
                                      </a:solidFill>
                                      <a:latin typeface="Cambria Math" panose="02040503050406030204" pitchFamily="18" charset="0"/>
                                    </a:rPr>
                                  </m:ctrlPr>
                                </m:sSubPr>
                                <m:e>
                                  <m:r>
                                    <a:rPr lang="en-GB" sz="2400" i="1">
                                      <a:solidFill>
                                        <a:srgbClr val="000000"/>
                                      </a:solidFill>
                                      <a:latin typeface="Cambria Math" panose="02040503050406030204" pitchFamily="18" charset="0"/>
                                    </a:rPr>
                                    <m:t>𝑉</m:t>
                                  </m:r>
                                </m:e>
                                <m:sub>
                                  <m:r>
                                    <a:rPr lang="tr-TR" sz="2400" i="1">
                                      <a:solidFill>
                                        <a:srgbClr val="000000"/>
                                      </a:solidFill>
                                      <a:latin typeface="Cambria Math" panose="02040503050406030204" pitchFamily="18" charset="0"/>
                                    </a:rPr>
                                    <m:t>𝐵</m:t>
                                  </m:r>
                                  <m:r>
                                    <a:rPr lang="en-GB" sz="2400" i="1">
                                      <a:solidFill>
                                        <a:srgbClr val="000000"/>
                                      </a:solidFill>
                                      <a:latin typeface="Cambria Math" panose="02040503050406030204" pitchFamily="18" charset="0"/>
                                    </a:rPr>
                                    <m:t>𝐸</m:t>
                                  </m:r>
                                </m:sub>
                              </m:sSub>
                            </m:num>
                            <m:den>
                              <m:sSub>
                                <m:sSubPr>
                                  <m:ctrlPr>
                                    <a:rPr lang="en-GB" sz="2400" i="1">
                                      <a:solidFill>
                                        <a:srgbClr val="000000"/>
                                      </a:solidFill>
                                      <a:latin typeface="Cambria Math" panose="02040503050406030204" pitchFamily="18" charset="0"/>
                                    </a:rPr>
                                  </m:ctrlPr>
                                </m:sSubPr>
                                <m:e>
                                  <m:r>
                                    <a:rPr lang="en-GB" sz="2400" i="1">
                                      <a:solidFill>
                                        <a:srgbClr val="000000"/>
                                      </a:solidFill>
                                      <a:latin typeface="Cambria Math" panose="02040503050406030204" pitchFamily="18" charset="0"/>
                                    </a:rPr>
                                    <m:t>𝑉</m:t>
                                  </m:r>
                                </m:e>
                                <m:sub>
                                  <m:r>
                                    <a:rPr lang="en-GB" sz="2400" i="1">
                                      <a:solidFill>
                                        <a:srgbClr val="000000"/>
                                      </a:solidFill>
                                      <a:latin typeface="Cambria Math" panose="02040503050406030204" pitchFamily="18" charset="0"/>
                                    </a:rPr>
                                    <m:t>𝑇</m:t>
                                  </m:r>
                                </m:sub>
                              </m:sSub>
                            </m:den>
                          </m:f>
                        </m:e>
                      </m:func>
                    </m:oMath>
                  </m:oMathPara>
                </a14:m>
                <a:endParaRPr lang="en-GB" sz="2400" dirty="0"/>
              </a:p>
            </p:txBody>
          </p:sp>
        </mc:Choice>
        <mc:Fallback xmlns="">
          <p:sp>
            <p:nvSpPr>
              <p:cNvPr id="4" name="Rectangle 3">
                <a:extLst>
                  <a:ext uri="{FF2B5EF4-FFF2-40B4-BE49-F238E27FC236}">
                    <a16:creationId xmlns:a16="http://schemas.microsoft.com/office/drawing/2014/main" id="{17D54E4E-D4A9-4A37-9146-57381F6ABFD8}"/>
                  </a:ext>
                </a:extLst>
              </p:cNvPr>
              <p:cNvSpPr>
                <a:spLocks noRot="1" noChangeAspect="1" noMove="1" noResize="1" noEditPoints="1" noAdjustHandles="1" noChangeArrowheads="1" noChangeShapeType="1" noTextEdit="1"/>
              </p:cNvSpPr>
              <p:nvPr/>
            </p:nvSpPr>
            <p:spPr>
              <a:xfrm>
                <a:off x="457200" y="882661"/>
                <a:ext cx="2197140" cy="844205"/>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074045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681996-FE07-420B-803A-E99C61254A0A}"/>
              </a:ext>
            </a:extLst>
          </p:cNvPr>
          <p:cNvSpPr txBox="1">
            <a:spLocks/>
          </p:cNvSpPr>
          <p:nvPr/>
        </p:nvSpPr>
        <p:spPr bwMode="auto">
          <a:xfrm>
            <a:off x="457200" y="274638"/>
            <a:ext cx="8579296" cy="56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algn="l"/>
            <a:r>
              <a:rPr lang="en-GB" altLang="en-US" sz="2400" b="1" kern="0" dirty="0"/>
              <a:t>Current Mirror Equations considering Early Effect</a:t>
            </a:r>
            <a:endParaRPr lang="en-GB" altLang="en-US" sz="2000" kern="0" dirty="0">
              <a:solidFill>
                <a:schemeClr val="tx1"/>
              </a:solidFill>
            </a:endParaRPr>
          </a:p>
        </p:txBody>
      </p:sp>
      <p:pic>
        <p:nvPicPr>
          <p:cNvPr id="6" name="Picture 5">
            <a:extLst>
              <a:ext uri="{FF2B5EF4-FFF2-40B4-BE49-F238E27FC236}">
                <a16:creationId xmlns:a16="http://schemas.microsoft.com/office/drawing/2014/main" id="{DF828238-0726-4CDD-A895-0E38D44118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5693"/>
            <a:ext cx="9144000" cy="4946614"/>
          </a:xfrm>
          <a:prstGeom prst="rect">
            <a:avLst/>
          </a:prstGeom>
        </p:spPr>
      </p:pic>
      <p:sp>
        <p:nvSpPr>
          <p:cNvPr id="7" name="Rectangle 2">
            <a:extLst>
              <a:ext uri="{FF2B5EF4-FFF2-40B4-BE49-F238E27FC236}">
                <a16:creationId xmlns:a16="http://schemas.microsoft.com/office/drawing/2014/main" id="{DEB127A1-43E7-49B2-B706-B0FDE87D70D3}"/>
              </a:ext>
            </a:extLst>
          </p:cNvPr>
          <p:cNvSpPr txBox="1">
            <a:spLocks noChangeArrowheads="1"/>
          </p:cNvSpPr>
          <p:nvPr/>
        </p:nvSpPr>
        <p:spPr bwMode="auto">
          <a:xfrm>
            <a:off x="4031940" y="5412617"/>
            <a:ext cx="1080119" cy="587224"/>
          </a:xfrm>
          <a:prstGeom prst="rect">
            <a:avLst/>
          </a:prstGeom>
          <a:noFill/>
          <a:ln w="28575">
            <a:noFill/>
            <a:prstDash val="dash"/>
          </a:ln>
          <a:effectLs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indent="-2462213" algn="l" eaLnBrk="1" hangingPunct="1"/>
            <a:r>
              <a:rPr lang="tr-TR" altLang="en-US" sz="2200" kern="0" dirty="0"/>
              <a:t>(V</a:t>
            </a:r>
            <a:r>
              <a:rPr lang="tr-TR" altLang="en-US" sz="2200" kern="0" baseline="-25000" dirty="0"/>
              <a:t>CE2</a:t>
            </a:r>
            <a:r>
              <a:rPr lang="tr-TR" altLang="en-US" sz="2200" kern="0" dirty="0"/>
              <a:t>)</a:t>
            </a:r>
            <a:endParaRPr lang="th-TH" altLang="en-US" sz="2200" kern="0" dirty="0"/>
          </a:p>
        </p:txBody>
      </p:sp>
      <p:sp>
        <p:nvSpPr>
          <p:cNvPr id="8" name="Rectangle 2">
            <a:extLst>
              <a:ext uri="{FF2B5EF4-FFF2-40B4-BE49-F238E27FC236}">
                <a16:creationId xmlns:a16="http://schemas.microsoft.com/office/drawing/2014/main" id="{0CB4071F-D26E-440D-9FF2-FF28D18B8740}"/>
              </a:ext>
            </a:extLst>
          </p:cNvPr>
          <p:cNvSpPr txBox="1">
            <a:spLocks noChangeArrowheads="1"/>
          </p:cNvSpPr>
          <p:nvPr/>
        </p:nvSpPr>
        <p:spPr bwMode="auto">
          <a:xfrm>
            <a:off x="1259632" y="2348880"/>
            <a:ext cx="1080119" cy="587224"/>
          </a:xfrm>
          <a:prstGeom prst="rect">
            <a:avLst/>
          </a:prstGeom>
          <a:noFill/>
          <a:ln w="28575">
            <a:noFill/>
            <a:prstDash val="dash"/>
          </a:ln>
          <a:effectLs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indent="-2462213" algn="l" eaLnBrk="1" hangingPunct="1"/>
            <a:r>
              <a:rPr lang="tr-TR" altLang="en-US" sz="2200" kern="0" dirty="0"/>
              <a:t>(I</a:t>
            </a:r>
            <a:r>
              <a:rPr lang="tr-TR" altLang="en-US" sz="2200" kern="0" baseline="-25000" dirty="0"/>
              <a:t>C2</a:t>
            </a:r>
            <a:r>
              <a:rPr lang="tr-TR" altLang="en-US" sz="2200" kern="0" dirty="0"/>
              <a:t>)</a:t>
            </a:r>
            <a:endParaRPr lang="th-TH" altLang="en-US" sz="2200" kern="0" dirty="0"/>
          </a:p>
        </p:txBody>
      </p:sp>
      <p:sp>
        <p:nvSpPr>
          <p:cNvPr id="9" name="Rectangle 2">
            <a:extLst>
              <a:ext uri="{FF2B5EF4-FFF2-40B4-BE49-F238E27FC236}">
                <a16:creationId xmlns:a16="http://schemas.microsoft.com/office/drawing/2014/main" id="{DB29F60A-F35C-43C4-B085-77059E856C6B}"/>
              </a:ext>
            </a:extLst>
          </p:cNvPr>
          <p:cNvSpPr txBox="1">
            <a:spLocks noChangeArrowheads="1"/>
          </p:cNvSpPr>
          <p:nvPr/>
        </p:nvSpPr>
        <p:spPr bwMode="auto">
          <a:xfrm>
            <a:off x="5724128" y="3501008"/>
            <a:ext cx="1512168" cy="587224"/>
          </a:xfrm>
          <a:prstGeom prst="rect">
            <a:avLst/>
          </a:prstGeom>
          <a:noFill/>
          <a:ln w="28575">
            <a:noFill/>
            <a:prstDash val="dash"/>
          </a:ln>
          <a:effectLs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indent="-2462213" algn="l" eaLnBrk="1" hangingPunct="1"/>
            <a:r>
              <a:rPr lang="tr-TR" altLang="en-US" sz="2200" kern="0" dirty="0"/>
              <a:t>V</a:t>
            </a:r>
            <a:r>
              <a:rPr lang="tr-TR" altLang="en-US" sz="2200" kern="0" baseline="-25000" dirty="0"/>
              <a:t>CE1 </a:t>
            </a:r>
            <a:r>
              <a:rPr lang="tr-TR" altLang="en-US" sz="2200" kern="0" dirty="0"/>
              <a:t>=V</a:t>
            </a:r>
            <a:r>
              <a:rPr lang="tr-TR" altLang="en-US" sz="2200" kern="0" baseline="-25000" dirty="0"/>
              <a:t>BE1</a:t>
            </a:r>
            <a:endParaRPr lang="th-TH" altLang="en-US" sz="2200" kern="0" dirty="0"/>
          </a:p>
        </p:txBody>
      </p:sp>
    </p:spTree>
    <p:extLst>
      <p:ext uri="{BB962C8B-B14F-4D97-AF65-F5344CB8AC3E}">
        <p14:creationId xmlns:p14="http://schemas.microsoft.com/office/powerpoint/2010/main" val="5541263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3568" y="980728"/>
            <a:ext cx="6836569" cy="3750469"/>
          </a:xfrm>
          <a:prstGeom prst="rect">
            <a:avLst/>
          </a:prstGeom>
        </p:spPr>
      </p:pic>
      <p:sp>
        <p:nvSpPr>
          <p:cNvPr id="3" name="TextBox 2"/>
          <p:cNvSpPr txBox="1"/>
          <p:nvPr/>
        </p:nvSpPr>
        <p:spPr>
          <a:xfrm>
            <a:off x="539552" y="260648"/>
            <a:ext cx="5810864" cy="415498"/>
          </a:xfrm>
          <a:prstGeom prst="rect">
            <a:avLst/>
          </a:prstGeom>
          <a:noFill/>
        </p:spPr>
        <p:txBody>
          <a:bodyPr wrap="square" rtlCol="0">
            <a:spAutoFit/>
          </a:bodyPr>
          <a:lstStyle/>
          <a:p>
            <a:r>
              <a:rPr lang="en-GB" sz="2100" b="1" dirty="0">
                <a:latin typeface="Comic Sans MS" panose="030F0702030302020204" pitchFamily="66" charset="0"/>
              </a:rPr>
              <a:t>Finite output resistance</a:t>
            </a:r>
          </a:p>
        </p:txBody>
      </p:sp>
    </p:spTree>
    <p:extLst>
      <p:ext uri="{BB962C8B-B14F-4D97-AF65-F5344CB8AC3E}">
        <p14:creationId xmlns:p14="http://schemas.microsoft.com/office/powerpoint/2010/main" val="42927596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DF71E4-5BB6-45DB-A5C6-59485C3070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848490"/>
            <a:ext cx="5895662" cy="4525963"/>
          </a:xfrm>
        </p:spPr>
      </p:pic>
      <p:sp>
        <p:nvSpPr>
          <p:cNvPr id="6" name="Title 1">
            <a:extLst>
              <a:ext uri="{FF2B5EF4-FFF2-40B4-BE49-F238E27FC236}">
                <a16:creationId xmlns:a16="http://schemas.microsoft.com/office/drawing/2014/main" id="{39B2E7FA-9A66-450F-8CE6-BB20F21EC154}"/>
              </a:ext>
            </a:extLst>
          </p:cNvPr>
          <p:cNvSpPr txBox="1">
            <a:spLocks/>
          </p:cNvSpPr>
          <p:nvPr/>
        </p:nvSpPr>
        <p:spPr bwMode="auto">
          <a:xfrm>
            <a:off x="457200" y="274638"/>
            <a:ext cx="2674640" cy="56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algn="l"/>
            <a:r>
              <a:rPr lang="tr-TR" altLang="en-US" sz="2400" b="1" kern="0" dirty="0" err="1"/>
              <a:t>Current</a:t>
            </a:r>
            <a:r>
              <a:rPr lang="tr-TR" altLang="en-US" sz="2400" b="1" kern="0" dirty="0"/>
              <a:t> </a:t>
            </a:r>
            <a:r>
              <a:rPr lang="tr-TR" altLang="en-US" sz="2400" b="1" kern="0" dirty="0" err="1"/>
              <a:t>Mirror</a:t>
            </a:r>
            <a:endParaRPr lang="en-US" altLang="en-US" sz="2000" kern="0" dirty="0">
              <a:solidFill>
                <a:schemeClr val="tx1"/>
              </a:solidFill>
            </a:endParaRPr>
          </a:p>
        </p:txBody>
      </p:sp>
      <p:sp>
        <p:nvSpPr>
          <p:cNvPr id="7" name="Oval 6">
            <a:extLst>
              <a:ext uri="{FF2B5EF4-FFF2-40B4-BE49-F238E27FC236}">
                <a16:creationId xmlns:a16="http://schemas.microsoft.com/office/drawing/2014/main" id="{4F8B3B4D-AAEE-4BE8-BE52-2EAE86732267}"/>
              </a:ext>
            </a:extLst>
          </p:cNvPr>
          <p:cNvSpPr/>
          <p:nvPr/>
        </p:nvSpPr>
        <p:spPr>
          <a:xfrm>
            <a:off x="1849621" y="2060848"/>
            <a:ext cx="2160240" cy="2592288"/>
          </a:xfrm>
          <a:prstGeom prst="ellipse">
            <a:avLst/>
          </a:prstGeom>
          <a:noFill/>
          <a:ln>
            <a:solidFill>
              <a:srgbClr val="FF33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Connector: Curved 8">
            <a:extLst>
              <a:ext uri="{FF2B5EF4-FFF2-40B4-BE49-F238E27FC236}">
                <a16:creationId xmlns:a16="http://schemas.microsoft.com/office/drawing/2014/main" id="{967E75D1-0502-4BE0-A802-C1CBBD0CD2EB}"/>
              </a:ext>
            </a:extLst>
          </p:cNvPr>
          <p:cNvCxnSpPr>
            <a:cxnSpLocks/>
          </p:cNvCxnSpPr>
          <p:nvPr/>
        </p:nvCxnSpPr>
        <p:spPr>
          <a:xfrm flipV="1">
            <a:off x="3851920" y="4077073"/>
            <a:ext cx="2232248" cy="216023"/>
          </a:xfrm>
          <a:prstGeom prst="curvedConnector3">
            <a:avLst>
              <a:gd name="adj1" fmla="val 50000"/>
            </a:avLst>
          </a:prstGeom>
          <a:ln w="38100">
            <a:solidFill>
              <a:srgbClr val="FF33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714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77D9EAFF-E4EA-4C9A-84AB-4D5E22193A78}"/>
              </a:ext>
            </a:extLst>
          </p:cNvPr>
          <p:cNvSpPr>
            <a:spLocks noGrp="1" noChangeArrowheads="1"/>
          </p:cNvSpPr>
          <p:nvPr>
            <p:ph type="title"/>
          </p:nvPr>
        </p:nvSpPr>
        <p:spPr>
          <a:xfrm>
            <a:off x="142875" y="257175"/>
            <a:ext cx="8839200" cy="704850"/>
          </a:xfrm>
        </p:spPr>
        <p:txBody>
          <a:bodyPr/>
          <a:lstStyle/>
          <a:p>
            <a:pPr algn="l"/>
            <a:r>
              <a:rPr lang="en-US" altLang="en-US" sz="2400" b="1" dirty="0"/>
              <a:t>Noise in Audio Amplifier</a:t>
            </a:r>
          </a:p>
        </p:txBody>
      </p:sp>
      <p:sp>
        <p:nvSpPr>
          <p:cNvPr id="22531" name="Rectangle 3">
            <a:extLst>
              <a:ext uri="{FF2B5EF4-FFF2-40B4-BE49-F238E27FC236}">
                <a16:creationId xmlns:a16="http://schemas.microsoft.com/office/drawing/2014/main" id="{E336DD96-CC92-422A-AB03-6781A8E75FA4}"/>
              </a:ext>
            </a:extLst>
          </p:cNvPr>
          <p:cNvSpPr>
            <a:spLocks noGrp="1" noChangeArrowheads="1"/>
          </p:cNvSpPr>
          <p:nvPr>
            <p:ph idx="1"/>
          </p:nvPr>
        </p:nvSpPr>
        <p:spPr>
          <a:xfrm>
            <a:off x="173754" y="923925"/>
            <a:ext cx="8229600" cy="1981200"/>
          </a:xfrm>
        </p:spPr>
        <p:txBody>
          <a:bodyPr/>
          <a:lstStyle/>
          <a:p>
            <a:r>
              <a:rPr lang="en-US" altLang="en-US" dirty="0"/>
              <a:t>Consider the amplifier below which amplifies an audio signal from a microphone.</a:t>
            </a:r>
          </a:p>
          <a:p>
            <a:r>
              <a:rPr lang="en-US" altLang="en-US" dirty="0"/>
              <a:t>If the power supply (</a:t>
            </a:r>
            <a:r>
              <a:rPr lang="en-US" altLang="en-US" i="1" dirty="0"/>
              <a:t>V</a:t>
            </a:r>
            <a:r>
              <a:rPr lang="en-US" altLang="en-US" baseline="-25000" dirty="0"/>
              <a:t>CC</a:t>
            </a:r>
            <a:r>
              <a:rPr lang="en-US" altLang="en-US" dirty="0"/>
              <a:t>) is time-varying, it will result in an additional (undesirable) voltage signal at the output, perceived as a “humming” noise by the user.</a:t>
            </a:r>
          </a:p>
        </p:txBody>
      </p:sp>
      <p:pic>
        <p:nvPicPr>
          <p:cNvPr id="22532" name="Picture 4">
            <a:extLst>
              <a:ext uri="{FF2B5EF4-FFF2-40B4-BE49-F238E27FC236}">
                <a16:creationId xmlns:a16="http://schemas.microsoft.com/office/drawing/2014/main" id="{AB4E1BCB-B9A6-4BF8-A8C6-42DE1948F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152775"/>
            <a:ext cx="4162425"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6">
            <a:extLst>
              <a:ext uri="{FF2B5EF4-FFF2-40B4-BE49-F238E27FC236}">
                <a16:creationId xmlns:a16="http://schemas.microsoft.com/office/drawing/2014/main" id="{2CFE0510-6673-4645-A66D-0FF7D3F62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4877" y="2571750"/>
            <a:ext cx="37242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7">
            <a:extLst>
              <a:ext uri="{FF2B5EF4-FFF2-40B4-BE49-F238E27FC236}">
                <a16:creationId xmlns:a16="http://schemas.microsoft.com/office/drawing/2014/main" id="{E6ADDD7B-41CE-4DD3-8729-4135E16ABF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1552" y="4391025"/>
            <a:ext cx="37242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id="{F9B0702B-F27F-4236-8A10-47065193A9BA}"/>
              </a:ext>
            </a:extLst>
          </p:cNvPr>
          <p:cNvSpPr>
            <a:spLocks noGrp="1" noChangeArrowheads="1"/>
          </p:cNvSpPr>
          <p:nvPr>
            <p:ph type="title"/>
          </p:nvPr>
        </p:nvSpPr>
        <p:spPr/>
        <p:txBody>
          <a:bodyPr/>
          <a:lstStyle/>
          <a:p>
            <a:pPr algn="l"/>
            <a:r>
              <a:rPr lang="en-US" altLang="en-US" sz="2400" b="1" dirty="0"/>
              <a:t>Supply Ripple Rejection</a:t>
            </a:r>
          </a:p>
        </p:txBody>
      </p:sp>
      <p:sp>
        <p:nvSpPr>
          <p:cNvPr id="1028" name="Rectangle 3">
            <a:extLst>
              <a:ext uri="{FF2B5EF4-FFF2-40B4-BE49-F238E27FC236}">
                <a16:creationId xmlns:a16="http://schemas.microsoft.com/office/drawing/2014/main" id="{453F4899-FD7C-420F-8E81-AD10C269C5B8}"/>
              </a:ext>
            </a:extLst>
          </p:cNvPr>
          <p:cNvSpPr>
            <a:spLocks noGrp="1" noChangeArrowheads="1"/>
          </p:cNvSpPr>
          <p:nvPr>
            <p:ph idx="1"/>
          </p:nvPr>
        </p:nvSpPr>
        <p:spPr>
          <a:xfrm>
            <a:off x="251520" y="836712"/>
            <a:ext cx="8229600" cy="838200"/>
          </a:xfrm>
        </p:spPr>
        <p:txBody>
          <a:bodyPr/>
          <a:lstStyle/>
          <a:p>
            <a:r>
              <a:rPr lang="en-US" altLang="en-US" dirty="0"/>
              <a:t>Since node X and Y each see the voltage ripple, their voltage difference</a:t>
            </a:r>
            <a:r>
              <a:rPr lang="tr-TR" altLang="en-US" dirty="0"/>
              <a:t> (</a:t>
            </a:r>
            <a:r>
              <a:rPr lang="tr-TR" altLang="en-US" dirty="0" err="1"/>
              <a:t>V</a:t>
            </a:r>
            <a:r>
              <a:rPr lang="tr-TR" altLang="en-US" baseline="-25000" dirty="0" err="1"/>
              <a:t>out</a:t>
            </a:r>
            <a:r>
              <a:rPr lang="tr-TR" altLang="en-US" dirty="0"/>
              <a:t>)</a:t>
            </a:r>
            <a:r>
              <a:rPr lang="en-US" altLang="en-US" dirty="0"/>
              <a:t> will be free of ripple.</a:t>
            </a:r>
            <a:r>
              <a:rPr lang="tr-TR" altLang="en-US" dirty="0"/>
              <a:t> </a:t>
            </a:r>
            <a:r>
              <a:rPr lang="en-US" altLang="en-US" dirty="0"/>
              <a:t>Transistors are exactly  same.</a:t>
            </a:r>
          </a:p>
        </p:txBody>
      </p:sp>
      <p:pic>
        <p:nvPicPr>
          <p:cNvPr id="1029" name="Picture 4">
            <a:extLst>
              <a:ext uri="{FF2B5EF4-FFF2-40B4-BE49-F238E27FC236}">
                <a16:creationId xmlns:a16="http://schemas.microsoft.com/office/drawing/2014/main" id="{100D9EB2-9161-4275-81E9-CF9B6CD7BF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825824"/>
            <a:ext cx="5372100" cy="34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56972061-CFA1-40EA-8570-7D64D7996012}"/>
              </a:ext>
            </a:extLst>
          </p:cNvPr>
          <p:cNvSpPr>
            <a:spLocks noGrp="1" noChangeArrowheads="1"/>
          </p:cNvSpPr>
          <p:nvPr>
            <p:ph type="title"/>
          </p:nvPr>
        </p:nvSpPr>
        <p:spPr/>
        <p:txBody>
          <a:bodyPr/>
          <a:lstStyle/>
          <a:p>
            <a:pPr algn="l"/>
            <a:r>
              <a:rPr lang="en-US" altLang="en-US" b="1"/>
              <a:t>BJT Differential Pair</a:t>
            </a:r>
          </a:p>
        </p:txBody>
      </p:sp>
      <p:sp>
        <p:nvSpPr>
          <p:cNvPr id="26627" name="Rectangle 3">
            <a:extLst>
              <a:ext uri="{FF2B5EF4-FFF2-40B4-BE49-F238E27FC236}">
                <a16:creationId xmlns:a16="http://schemas.microsoft.com/office/drawing/2014/main" id="{18C54367-C6AB-42B7-B4E8-B0ACA379F570}"/>
              </a:ext>
            </a:extLst>
          </p:cNvPr>
          <p:cNvSpPr>
            <a:spLocks noGrp="1" noChangeArrowheads="1"/>
          </p:cNvSpPr>
          <p:nvPr>
            <p:ph idx="1"/>
          </p:nvPr>
        </p:nvSpPr>
        <p:spPr>
          <a:xfrm>
            <a:off x="323528" y="764704"/>
            <a:ext cx="8229600" cy="4525963"/>
          </a:xfrm>
        </p:spPr>
        <p:txBody>
          <a:bodyPr/>
          <a:lstStyle/>
          <a:p>
            <a:r>
              <a:rPr lang="en-US" altLang="en-US" dirty="0"/>
              <a:t>With the addition of a “tail current,” an elegant and robust differential pair is achieved.</a:t>
            </a:r>
            <a:r>
              <a:rPr lang="tr-TR" altLang="en-US" dirty="0"/>
              <a:t> </a:t>
            </a:r>
            <a:r>
              <a:rPr lang="tr-TR" altLang="en-US" dirty="0" err="1"/>
              <a:t>Transistors</a:t>
            </a:r>
            <a:r>
              <a:rPr lang="tr-TR" altLang="en-US" dirty="0"/>
              <a:t> </a:t>
            </a:r>
            <a:r>
              <a:rPr lang="tr-TR" altLang="en-US" dirty="0" err="1"/>
              <a:t>are</a:t>
            </a:r>
            <a:r>
              <a:rPr lang="tr-TR" altLang="en-US" dirty="0"/>
              <a:t> </a:t>
            </a:r>
            <a:r>
              <a:rPr lang="tr-TR" altLang="en-US" dirty="0" err="1"/>
              <a:t>exactly</a:t>
            </a:r>
            <a:r>
              <a:rPr lang="tr-TR" altLang="en-US" dirty="0"/>
              <a:t> </a:t>
            </a:r>
            <a:r>
              <a:rPr lang="tr-TR" altLang="en-US" dirty="0" err="1"/>
              <a:t>the</a:t>
            </a:r>
            <a:r>
              <a:rPr lang="tr-TR" altLang="en-US" dirty="0"/>
              <a:t> </a:t>
            </a:r>
            <a:r>
              <a:rPr lang="tr-TR" altLang="en-US" dirty="0" err="1"/>
              <a:t>same</a:t>
            </a:r>
            <a:r>
              <a:rPr lang="tr-TR" altLang="en-US" dirty="0"/>
              <a:t>.</a:t>
            </a:r>
            <a:endParaRPr lang="en-US" altLang="en-US" dirty="0"/>
          </a:p>
        </p:txBody>
      </p:sp>
      <p:pic>
        <p:nvPicPr>
          <p:cNvPr id="26628" name="Picture 2">
            <a:extLst>
              <a:ext uri="{FF2B5EF4-FFF2-40B4-BE49-F238E27FC236}">
                <a16:creationId xmlns:a16="http://schemas.microsoft.com/office/drawing/2014/main" id="{0B5B64CC-2904-4F54-AA80-41E0D7DC57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594310"/>
            <a:ext cx="4086225"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1077F-1452-4B83-BCAA-D97C193D2F19}"/>
              </a:ext>
            </a:extLst>
          </p:cNvPr>
          <p:cNvSpPr>
            <a:spLocks noGrp="1"/>
          </p:cNvSpPr>
          <p:nvPr>
            <p:ph type="title"/>
          </p:nvPr>
        </p:nvSpPr>
        <p:spPr/>
        <p:txBody>
          <a:bodyPr/>
          <a:lstStyle/>
          <a:p>
            <a:pPr algn="l"/>
            <a:r>
              <a:rPr lang="en-US" altLang="en-US" sz="2400" b="1" dirty="0"/>
              <a:t>Differential Amplifiers</a:t>
            </a:r>
            <a:endParaRPr lang="en-GB" sz="2400" b="1" dirty="0"/>
          </a:p>
        </p:txBody>
      </p:sp>
      <p:pic>
        <p:nvPicPr>
          <p:cNvPr id="4" name="Picture 3">
            <a:extLst>
              <a:ext uri="{FF2B5EF4-FFF2-40B4-BE49-F238E27FC236}">
                <a16:creationId xmlns:a16="http://schemas.microsoft.com/office/drawing/2014/main" id="{BE5F9849-562A-40F3-8A3A-48431A2326E8}"/>
              </a:ext>
            </a:extLst>
          </p:cNvPr>
          <p:cNvPicPr>
            <a:picLocks noChangeAspect="1"/>
          </p:cNvPicPr>
          <p:nvPr/>
        </p:nvPicPr>
        <p:blipFill>
          <a:blip r:embed="rId2"/>
          <a:stretch>
            <a:fillRect/>
          </a:stretch>
        </p:blipFill>
        <p:spPr>
          <a:xfrm>
            <a:off x="683568" y="836712"/>
            <a:ext cx="7367626" cy="4963400"/>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95840EE-83DD-49C5-9780-1719B11FFA33}"/>
                  </a:ext>
                </a:extLst>
              </p:cNvPr>
              <p:cNvSpPr/>
              <p:nvPr/>
            </p:nvSpPr>
            <p:spPr>
              <a:xfrm>
                <a:off x="3887582" y="5176785"/>
                <a:ext cx="1368836" cy="461665"/>
              </a:xfrm>
              <a:prstGeom prst="rect">
                <a:avLst/>
              </a:prstGeom>
              <a:solidFill>
                <a:srgbClr val="EEECE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rgbClr val="000000"/>
                              </a:solidFill>
                              <a:latin typeface="Cambria Math" panose="02040503050406030204" pitchFamily="18" charset="0"/>
                            </a:rPr>
                          </m:ctrlPr>
                        </m:sSubPr>
                        <m:e>
                          <m:r>
                            <a:rPr lang="en-GB" sz="2400" i="1">
                              <a:solidFill>
                                <a:srgbClr val="000000"/>
                              </a:solidFill>
                              <a:latin typeface="Cambria Math" panose="02040503050406030204" pitchFamily="18" charset="0"/>
                            </a:rPr>
                            <m:t>𝐼</m:t>
                          </m:r>
                        </m:e>
                        <m:sub>
                          <m:r>
                            <a:rPr lang="en-GB" sz="2400" i="1">
                              <a:solidFill>
                                <a:srgbClr val="000000"/>
                              </a:solidFill>
                              <a:latin typeface="Cambria Math" panose="02040503050406030204" pitchFamily="18" charset="0"/>
                            </a:rPr>
                            <m:t>𝐶</m:t>
                          </m:r>
                        </m:sub>
                      </m:sSub>
                      <m:r>
                        <a:rPr lang="en-GB" sz="2400" i="1">
                          <a:solidFill>
                            <a:srgbClr val="000000"/>
                          </a:solidFill>
                          <a:latin typeface="Cambria Math" panose="02040503050406030204" pitchFamily="18" charset="0"/>
                        </a:rPr>
                        <m:t>=</m:t>
                      </m:r>
                      <m:sSub>
                        <m:sSubPr>
                          <m:ctrlPr>
                            <a:rPr lang="en-GB" sz="2400" i="1">
                              <a:solidFill>
                                <a:srgbClr val="000000"/>
                              </a:solidFill>
                              <a:latin typeface="Cambria Math" panose="02040503050406030204" pitchFamily="18" charset="0"/>
                            </a:rPr>
                          </m:ctrlPr>
                        </m:sSubPr>
                        <m:e>
                          <m:r>
                            <m:rPr>
                              <m:sty m:val="p"/>
                            </m:rPr>
                            <a:rPr lang="el-GR" sz="2400" i="1" smtClean="0">
                              <a:solidFill>
                                <a:srgbClr val="000000"/>
                              </a:solidFill>
                              <a:latin typeface="Cambria Math" panose="02040503050406030204" pitchFamily="18" charset="0"/>
                            </a:rPr>
                            <m:t>α</m:t>
                          </m:r>
                          <m:r>
                            <a:rPr lang="en-GB" sz="2400" i="1">
                              <a:solidFill>
                                <a:srgbClr val="000000"/>
                              </a:solidFill>
                              <a:latin typeface="Cambria Math" panose="02040503050406030204" pitchFamily="18" charset="0"/>
                            </a:rPr>
                            <m:t>𝐼</m:t>
                          </m:r>
                        </m:e>
                        <m:sub>
                          <m:r>
                            <a:rPr lang="en-US" sz="2400" b="0" i="1" smtClean="0">
                              <a:solidFill>
                                <a:srgbClr val="000000"/>
                              </a:solidFill>
                              <a:latin typeface="Cambria Math" panose="02040503050406030204" pitchFamily="18" charset="0"/>
                            </a:rPr>
                            <m:t>𝐸</m:t>
                          </m:r>
                        </m:sub>
                      </m:sSub>
                    </m:oMath>
                  </m:oMathPara>
                </a14:m>
                <a:endParaRPr lang="tr-TR" sz="2400" dirty="0"/>
              </a:p>
            </p:txBody>
          </p:sp>
        </mc:Choice>
        <mc:Fallback xmlns="">
          <p:sp>
            <p:nvSpPr>
              <p:cNvPr id="3" name="Rectangle 2">
                <a:extLst>
                  <a:ext uri="{FF2B5EF4-FFF2-40B4-BE49-F238E27FC236}">
                    <a16:creationId xmlns:a16="http://schemas.microsoft.com/office/drawing/2014/main" id="{895840EE-83DD-49C5-9780-1719B11FFA33}"/>
                  </a:ext>
                </a:extLst>
              </p:cNvPr>
              <p:cNvSpPr>
                <a:spLocks noRot="1" noChangeAspect="1" noMove="1" noResize="1" noEditPoints="1" noAdjustHandles="1" noChangeArrowheads="1" noChangeShapeType="1" noTextEdit="1"/>
              </p:cNvSpPr>
              <p:nvPr/>
            </p:nvSpPr>
            <p:spPr>
              <a:xfrm>
                <a:off x="3887582" y="5176785"/>
                <a:ext cx="1368836" cy="461665"/>
              </a:xfrm>
              <a:prstGeom prst="rect">
                <a:avLst/>
              </a:prstGeom>
              <a:blipFill>
                <a:blip r:embed="rId3"/>
                <a:stretch>
                  <a:fillRect b="-394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9AEB07A-C995-402A-BD76-01CB0A3D02C6}"/>
                  </a:ext>
                </a:extLst>
              </p:cNvPr>
              <p:cNvSpPr/>
              <p:nvPr/>
            </p:nvSpPr>
            <p:spPr>
              <a:xfrm>
                <a:off x="3471025" y="4257124"/>
                <a:ext cx="2201949" cy="844205"/>
              </a:xfrm>
              <a:prstGeom prst="rect">
                <a:avLst/>
              </a:prstGeom>
              <a:solidFill>
                <a:srgbClr val="EEECE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a:solidFill>
                                <a:srgbClr val="000000"/>
                              </a:solidFill>
                              <a:latin typeface="Cambria Math" panose="02040503050406030204" pitchFamily="18" charset="0"/>
                            </a:rPr>
                          </m:ctrlPr>
                        </m:sSubPr>
                        <m:e>
                          <m:r>
                            <a:rPr lang="en-GB" sz="2400" i="1">
                              <a:solidFill>
                                <a:srgbClr val="000000"/>
                              </a:solidFill>
                              <a:latin typeface="Cambria Math" panose="02040503050406030204" pitchFamily="18" charset="0"/>
                            </a:rPr>
                            <m:t>𝐼</m:t>
                          </m:r>
                        </m:e>
                        <m:sub>
                          <m:r>
                            <a:rPr lang="en-GB" sz="2400" i="1">
                              <a:solidFill>
                                <a:srgbClr val="000000"/>
                              </a:solidFill>
                              <a:latin typeface="Cambria Math" panose="02040503050406030204" pitchFamily="18" charset="0"/>
                            </a:rPr>
                            <m:t>𝐶</m:t>
                          </m:r>
                        </m:sub>
                      </m:sSub>
                      <m:r>
                        <a:rPr lang="en-GB" sz="2400" i="1">
                          <a:solidFill>
                            <a:srgbClr val="000000"/>
                          </a:solidFill>
                          <a:latin typeface="Cambria Math" panose="02040503050406030204" pitchFamily="18" charset="0"/>
                        </a:rPr>
                        <m:t>=</m:t>
                      </m:r>
                      <m:sSub>
                        <m:sSubPr>
                          <m:ctrlPr>
                            <a:rPr lang="en-GB" sz="2400" i="1">
                              <a:solidFill>
                                <a:srgbClr val="000000"/>
                              </a:solidFill>
                              <a:latin typeface="Cambria Math" panose="02040503050406030204" pitchFamily="18" charset="0"/>
                            </a:rPr>
                          </m:ctrlPr>
                        </m:sSubPr>
                        <m:e>
                          <m:r>
                            <a:rPr lang="en-GB" sz="2400" i="1">
                              <a:solidFill>
                                <a:srgbClr val="000000"/>
                              </a:solidFill>
                              <a:latin typeface="Cambria Math" panose="02040503050406030204" pitchFamily="18" charset="0"/>
                            </a:rPr>
                            <m:t>𝐼</m:t>
                          </m:r>
                        </m:e>
                        <m:sub>
                          <m:r>
                            <a:rPr lang="en-GB" sz="2400" i="1">
                              <a:solidFill>
                                <a:srgbClr val="000000"/>
                              </a:solidFill>
                              <a:latin typeface="Cambria Math" panose="02040503050406030204" pitchFamily="18" charset="0"/>
                            </a:rPr>
                            <m:t>𝑆</m:t>
                          </m:r>
                        </m:sub>
                      </m:sSub>
                      <m:func>
                        <m:funcPr>
                          <m:ctrlPr>
                            <a:rPr lang="en-GB" sz="2400" i="1">
                              <a:solidFill>
                                <a:srgbClr val="000000"/>
                              </a:solidFill>
                              <a:latin typeface="Cambria Math" panose="02040503050406030204" pitchFamily="18" charset="0"/>
                            </a:rPr>
                          </m:ctrlPr>
                        </m:funcPr>
                        <m:fName>
                          <m:r>
                            <m:rPr>
                              <m:sty m:val="p"/>
                            </m:rPr>
                            <a:rPr lang="en-GB" sz="2400">
                              <a:solidFill>
                                <a:srgbClr val="000000"/>
                              </a:solidFill>
                              <a:latin typeface="Cambria Math" panose="02040503050406030204" pitchFamily="18" charset="0"/>
                            </a:rPr>
                            <m:t>exp</m:t>
                          </m:r>
                        </m:fName>
                        <m:e>
                          <m:f>
                            <m:fPr>
                              <m:ctrlPr>
                                <a:rPr lang="en-GB" sz="2400" i="1">
                                  <a:solidFill>
                                    <a:srgbClr val="000000"/>
                                  </a:solidFill>
                                  <a:latin typeface="Cambria Math" panose="02040503050406030204" pitchFamily="18" charset="0"/>
                                </a:rPr>
                              </m:ctrlPr>
                            </m:fPr>
                            <m:num>
                              <m:sSub>
                                <m:sSubPr>
                                  <m:ctrlPr>
                                    <a:rPr lang="en-GB" sz="2400" i="1">
                                      <a:solidFill>
                                        <a:srgbClr val="000000"/>
                                      </a:solidFill>
                                      <a:latin typeface="Cambria Math" panose="02040503050406030204" pitchFamily="18" charset="0"/>
                                    </a:rPr>
                                  </m:ctrlPr>
                                </m:sSubPr>
                                <m:e>
                                  <m:r>
                                    <a:rPr lang="en-GB" sz="2400" i="1">
                                      <a:solidFill>
                                        <a:srgbClr val="000000"/>
                                      </a:solidFill>
                                      <a:latin typeface="Cambria Math" panose="02040503050406030204" pitchFamily="18" charset="0"/>
                                    </a:rPr>
                                    <m:t>𝑉</m:t>
                                  </m:r>
                                </m:e>
                                <m:sub>
                                  <m:r>
                                    <a:rPr lang="tr-TR" sz="2400" i="1">
                                      <a:solidFill>
                                        <a:srgbClr val="000000"/>
                                      </a:solidFill>
                                      <a:latin typeface="Cambria Math" panose="02040503050406030204" pitchFamily="18" charset="0"/>
                                    </a:rPr>
                                    <m:t>𝐵</m:t>
                                  </m:r>
                                  <m:r>
                                    <a:rPr lang="en-GB" sz="2400" i="1">
                                      <a:solidFill>
                                        <a:srgbClr val="000000"/>
                                      </a:solidFill>
                                      <a:latin typeface="Cambria Math" panose="02040503050406030204" pitchFamily="18" charset="0"/>
                                    </a:rPr>
                                    <m:t>𝐸</m:t>
                                  </m:r>
                                </m:sub>
                              </m:sSub>
                            </m:num>
                            <m:den>
                              <m:sSub>
                                <m:sSubPr>
                                  <m:ctrlPr>
                                    <a:rPr lang="en-GB" sz="2400" i="1">
                                      <a:solidFill>
                                        <a:srgbClr val="000000"/>
                                      </a:solidFill>
                                      <a:latin typeface="Cambria Math" panose="02040503050406030204" pitchFamily="18" charset="0"/>
                                    </a:rPr>
                                  </m:ctrlPr>
                                </m:sSubPr>
                                <m:e>
                                  <m:r>
                                    <a:rPr lang="en-GB" sz="2400" i="1">
                                      <a:solidFill>
                                        <a:srgbClr val="000000"/>
                                      </a:solidFill>
                                      <a:latin typeface="Cambria Math" panose="02040503050406030204" pitchFamily="18" charset="0"/>
                                    </a:rPr>
                                    <m:t>𝑉</m:t>
                                  </m:r>
                                </m:e>
                                <m:sub>
                                  <m:r>
                                    <a:rPr lang="en-GB" sz="2400" i="1">
                                      <a:solidFill>
                                        <a:srgbClr val="000000"/>
                                      </a:solidFill>
                                      <a:latin typeface="Cambria Math" panose="02040503050406030204" pitchFamily="18" charset="0"/>
                                    </a:rPr>
                                    <m:t>𝑇</m:t>
                                  </m:r>
                                </m:sub>
                              </m:sSub>
                            </m:den>
                          </m:f>
                        </m:e>
                      </m:func>
                    </m:oMath>
                  </m:oMathPara>
                </a14:m>
                <a:endParaRPr lang="tr-TR" sz="2400" dirty="0"/>
              </a:p>
            </p:txBody>
          </p:sp>
        </mc:Choice>
        <mc:Fallback xmlns="">
          <p:sp>
            <p:nvSpPr>
              <p:cNvPr id="5" name="Rectangle 4">
                <a:extLst>
                  <a:ext uri="{FF2B5EF4-FFF2-40B4-BE49-F238E27FC236}">
                    <a16:creationId xmlns:a16="http://schemas.microsoft.com/office/drawing/2014/main" id="{99AEB07A-C995-402A-BD76-01CB0A3D02C6}"/>
                  </a:ext>
                </a:extLst>
              </p:cNvPr>
              <p:cNvSpPr>
                <a:spLocks noRot="1" noChangeAspect="1" noMove="1" noResize="1" noEditPoints="1" noAdjustHandles="1" noChangeArrowheads="1" noChangeShapeType="1" noTextEdit="1"/>
              </p:cNvSpPr>
              <p:nvPr/>
            </p:nvSpPr>
            <p:spPr>
              <a:xfrm>
                <a:off x="3471025" y="4257124"/>
                <a:ext cx="2201949" cy="844205"/>
              </a:xfrm>
              <a:prstGeom prst="rect">
                <a:avLst/>
              </a:prstGeom>
              <a:blipFill>
                <a:blip r:embed="rId4"/>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091270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4" name="Picture 4" descr="dt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739" y="1112837"/>
            <a:ext cx="5020521" cy="4351635"/>
          </a:xfrm>
          <a:prstGeom prst="rect">
            <a:avLst/>
          </a:prstGeom>
          <a:noFill/>
          <a:extLst>
            <a:ext uri="{909E8E84-426E-40DD-AFC4-6F175D3DCCD1}">
              <a14:hiddenFill xmlns:a14="http://schemas.microsoft.com/office/drawing/2010/main">
                <a:solidFill>
                  <a:srgbClr val="FFFFFF"/>
                </a:solidFill>
              </a14:hiddenFill>
            </a:ext>
          </a:extLst>
        </p:spPr>
      </p:pic>
      <p:sp>
        <p:nvSpPr>
          <p:cNvPr id="163845" name="Rectangle 5"/>
          <p:cNvSpPr>
            <a:spLocks noChangeArrowheads="1"/>
          </p:cNvSpPr>
          <p:nvPr/>
        </p:nvSpPr>
        <p:spPr bwMode="auto">
          <a:xfrm>
            <a:off x="152400" y="287338"/>
            <a:ext cx="42497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dirty="0">
                <a:solidFill>
                  <a:srgbClr val="FF0000"/>
                </a:solidFill>
                <a:latin typeface="Comic Sans MS" panose="030F0702030302020204" pitchFamily="66" charset="0"/>
              </a:rPr>
              <a:t>Basic models of BJT</a:t>
            </a:r>
          </a:p>
        </p:txBody>
      </p:sp>
      <p:sp>
        <p:nvSpPr>
          <p:cNvPr id="163846" name="Rectangle 6"/>
          <p:cNvSpPr>
            <a:spLocks noChangeArrowheads="1"/>
          </p:cNvSpPr>
          <p:nvPr/>
        </p:nvSpPr>
        <p:spPr bwMode="auto">
          <a:xfrm>
            <a:off x="1093887" y="1516063"/>
            <a:ext cx="862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solidFill>
                  <a:srgbClr val="0000FF"/>
                </a:solidFill>
                <a:latin typeface="Comic Sans MS" panose="030F0702030302020204" pitchFamily="66" charset="0"/>
              </a:rPr>
              <a:t>Diode</a:t>
            </a:r>
          </a:p>
        </p:txBody>
      </p:sp>
      <p:sp>
        <p:nvSpPr>
          <p:cNvPr id="163847" name="Rectangle 7"/>
          <p:cNvSpPr>
            <a:spLocks noChangeArrowheads="1"/>
          </p:cNvSpPr>
          <p:nvPr/>
        </p:nvSpPr>
        <p:spPr bwMode="auto">
          <a:xfrm>
            <a:off x="1093887" y="2348880"/>
            <a:ext cx="862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solidFill>
                  <a:srgbClr val="0000FF"/>
                </a:solidFill>
                <a:latin typeface="Comic Sans MS" panose="030F0702030302020204" pitchFamily="66" charset="0"/>
              </a:rPr>
              <a:t>Diode</a:t>
            </a:r>
          </a:p>
        </p:txBody>
      </p:sp>
      <p:sp>
        <p:nvSpPr>
          <p:cNvPr id="163848" name="Rectangle 8"/>
          <p:cNvSpPr>
            <a:spLocks noChangeArrowheads="1"/>
          </p:cNvSpPr>
          <p:nvPr/>
        </p:nvSpPr>
        <p:spPr bwMode="auto">
          <a:xfrm>
            <a:off x="1117699" y="3789040"/>
            <a:ext cx="862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latin typeface="Comic Sans MS" panose="030F0702030302020204" pitchFamily="66" charset="0"/>
              </a:rPr>
              <a:t>Diode</a:t>
            </a:r>
          </a:p>
        </p:txBody>
      </p:sp>
      <p:sp>
        <p:nvSpPr>
          <p:cNvPr id="163849" name="Rectangle 9"/>
          <p:cNvSpPr>
            <a:spLocks noChangeArrowheads="1"/>
          </p:cNvSpPr>
          <p:nvPr/>
        </p:nvSpPr>
        <p:spPr bwMode="auto">
          <a:xfrm>
            <a:off x="1117699" y="4653136"/>
            <a:ext cx="862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latin typeface="Comic Sans MS" panose="030F0702030302020204" pitchFamily="66" charset="0"/>
              </a:rPr>
              <a:t>Diode</a:t>
            </a:r>
          </a:p>
        </p:txBody>
      </p:sp>
      <p:sp>
        <p:nvSpPr>
          <p:cNvPr id="163850" name="Rectangle 10"/>
          <p:cNvSpPr>
            <a:spLocks noChangeArrowheads="1"/>
          </p:cNvSpPr>
          <p:nvPr/>
        </p:nvSpPr>
        <p:spPr bwMode="auto">
          <a:xfrm>
            <a:off x="4953000" y="914400"/>
            <a:ext cx="19065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solidFill>
                  <a:srgbClr val="0000FF"/>
                </a:solidFill>
                <a:latin typeface="Comic Sans MS" panose="030F0702030302020204" pitchFamily="66" charset="0"/>
              </a:rPr>
              <a:t>npn transistor</a:t>
            </a:r>
          </a:p>
        </p:txBody>
      </p:sp>
      <p:sp>
        <p:nvSpPr>
          <p:cNvPr id="163851" name="Rectangle 11"/>
          <p:cNvSpPr>
            <a:spLocks noChangeArrowheads="1"/>
          </p:cNvSpPr>
          <p:nvPr/>
        </p:nvSpPr>
        <p:spPr bwMode="auto">
          <a:xfrm>
            <a:off x="4952999" y="3090216"/>
            <a:ext cx="1909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err="1">
                <a:solidFill>
                  <a:srgbClr val="0000FF"/>
                </a:solidFill>
                <a:latin typeface="Comic Sans MS" panose="030F0702030302020204" pitchFamily="66" charset="0"/>
              </a:rPr>
              <a:t>pnp</a:t>
            </a:r>
            <a:r>
              <a:rPr lang="en-US" altLang="en-US" sz="2000" b="1" dirty="0">
                <a:solidFill>
                  <a:srgbClr val="0000FF"/>
                </a:solidFill>
                <a:latin typeface="Comic Sans MS" panose="030F0702030302020204" pitchFamily="66" charset="0"/>
              </a:rPr>
              <a:t> transistor</a:t>
            </a:r>
          </a:p>
        </p:txBody>
      </p:sp>
    </p:spTree>
    <p:extLst>
      <p:ext uri="{BB962C8B-B14F-4D97-AF65-F5344CB8AC3E}">
        <p14:creationId xmlns:p14="http://schemas.microsoft.com/office/powerpoint/2010/main" val="23305783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1077F-1452-4B83-BCAA-D97C193D2F19}"/>
              </a:ext>
            </a:extLst>
          </p:cNvPr>
          <p:cNvSpPr>
            <a:spLocks noGrp="1"/>
          </p:cNvSpPr>
          <p:nvPr>
            <p:ph type="title"/>
          </p:nvPr>
        </p:nvSpPr>
        <p:spPr/>
        <p:txBody>
          <a:bodyPr/>
          <a:lstStyle/>
          <a:p>
            <a:pPr algn="l"/>
            <a:r>
              <a:rPr lang="en-US" altLang="en-US" sz="2400" b="1" dirty="0"/>
              <a:t>Differential Amplifiers</a:t>
            </a:r>
            <a:endParaRPr lang="en-GB" sz="2400" b="1" dirty="0"/>
          </a:p>
        </p:txBody>
      </p:sp>
      <p:pic>
        <p:nvPicPr>
          <p:cNvPr id="3" name="Picture 2">
            <a:extLst>
              <a:ext uri="{FF2B5EF4-FFF2-40B4-BE49-F238E27FC236}">
                <a16:creationId xmlns:a16="http://schemas.microsoft.com/office/drawing/2014/main" id="{F44267E2-75FA-4D3B-A44C-CA08CD0918BB}"/>
              </a:ext>
            </a:extLst>
          </p:cNvPr>
          <p:cNvPicPr>
            <a:picLocks noChangeAspect="1"/>
          </p:cNvPicPr>
          <p:nvPr/>
        </p:nvPicPr>
        <p:blipFill>
          <a:blip r:embed="rId2"/>
          <a:stretch>
            <a:fillRect/>
          </a:stretch>
        </p:blipFill>
        <p:spPr>
          <a:xfrm>
            <a:off x="350549" y="836712"/>
            <a:ext cx="8442901" cy="4744134"/>
          </a:xfrm>
          <a:prstGeom prst="rect">
            <a:avLst/>
          </a:prstGeom>
        </p:spPr>
      </p:pic>
    </p:spTree>
    <p:extLst>
      <p:ext uri="{BB962C8B-B14F-4D97-AF65-F5344CB8AC3E}">
        <p14:creationId xmlns:p14="http://schemas.microsoft.com/office/powerpoint/2010/main" val="2110044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c:\ch05_conv\sedr42021_05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974" y="3734355"/>
            <a:ext cx="4527041" cy="277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1795" name="Picture 3" descr="c:\ch05_conv\sedr42021_052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830416"/>
            <a:ext cx="3049180" cy="2673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descr="c:\ch05_conv\sedr42021_052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088" y="1013658"/>
            <a:ext cx="3412182" cy="2306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3443412" y="4869160"/>
            <a:ext cx="3615283" cy="1021556"/>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spcBef>
                <a:spcPct val="50000"/>
              </a:spcBef>
            </a:pPr>
            <a:r>
              <a:rPr lang="en-US" altLang="en-US" dirty="0">
                <a:latin typeface="Comic Sans MS" panose="030F0702030302020204" pitchFamily="66" charset="0"/>
              </a:rPr>
              <a:t>Graphical construction for the determination of the </a:t>
            </a:r>
            <a:r>
              <a:rPr lang="tr-TR" altLang="en-US" dirty="0" err="1">
                <a:latin typeface="Comic Sans MS" panose="030F0702030302020204" pitchFamily="66" charset="0"/>
              </a:rPr>
              <a:t>collector</a:t>
            </a:r>
            <a:r>
              <a:rPr lang="tr-TR" altLang="en-US" dirty="0">
                <a:latin typeface="Comic Sans MS" panose="030F0702030302020204" pitchFamily="66" charset="0"/>
              </a:rPr>
              <a:t> </a:t>
            </a:r>
            <a:r>
              <a:rPr lang="tr-TR" altLang="en-US" dirty="0" err="1">
                <a:latin typeface="Comic Sans MS" panose="030F0702030302020204" pitchFamily="66" charset="0"/>
              </a:rPr>
              <a:t>current</a:t>
            </a:r>
            <a:r>
              <a:rPr lang="en-US" altLang="en-US" dirty="0">
                <a:latin typeface="Comic Sans MS" panose="030F0702030302020204" pitchFamily="66" charset="0"/>
              </a:rPr>
              <a:t> </a:t>
            </a:r>
            <a:r>
              <a:rPr lang="tr-TR" altLang="en-US" dirty="0">
                <a:latin typeface="Comic Sans MS" panose="030F0702030302020204" pitchFamily="66" charset="0"/>
              </a:rPr>
              <a:t>(</a:t>
            </a:r>
            <a:r>
              <a:rPr lang="tr-TR" altLang="en-US" dirty="0" err="1">
                <a:latin typeface="Comic Sans MS" panose="030F0702030302020204" pitchFamily="66" charset="0"/>
              </a:rPr>
              <a:t>output</a:t>
            </a:r>
            <a:r>
              <a:rPr lang="tr-TR" altLang="en-US" dirty="0">
                <a:latin typeface="Comic Sans MS" panose="030F0702030302020204" pitchFamily="66" charset="0"/>
              </a:rPr>
              <a:t>)</a:t>
            </a:r>
            <a:endParaRPr lang="en-US" altLang="en-US" dirty="0">
              <a:latin typeface="Comic Sans MS" panose="030F0702030302020204" pitchFamily="66" charset="0"/>
            </a:endParaRPr>
          </a:p>
        </p:txBody>
      </p:sp>
      <p:sp>
        <p:nvSpPr>
          <p:cNvPr id="9" name="Text Box 4"/>
          <p:cNvSpPr txBox="1">
            <a:spLocks noChangeArrowheads="1"/>
          </p:cNvSpPr>
          <p:nvPr/>
        </p:nvSpPr>
        <p:spPr bwMode="auto">
          <a:xfrm>
            <a:off x="5398103" y="3373133"/>
            <a:ext cx="3494378" cy="1021556"/>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spcBef>
                <a:spcPct val="50000"/>
              </a:spcBef>
            </a:pPr>
            <a:r>
              <a:rPr lang="en-US" altLang="en-US" dirty="0">
                <a:latin typeface="Comic Sans MS" panose="030F0702030302020204" pitchFamily="66" charset="0"/>
              </a:rPr>
              <a:t>Graphical construction for the determination of the </a:t>
            </a:r>
            <a:r>
              <a:rPr lang="tr-TR" altLang="en-US" dirty="0" err="1">
                <a:latin typeface="Comic Sans MS" panose="030F0702030302020204" pitchFamily="66" charset="0"/>
              </a:rPr>
              <a:t>base</a:t>
            </a:r>
            <a:r>
              <a:rPr lang="tr-TR" altLang="en-US" dirty="0">
                <a:latin typeface="Comic Sans MS" panose="030F0702030302020204" pitchFamily="66" charset="0"/>
              </a:rPr>
              <a:t> </a:t>
            </a:r>
            <a:r>
              <a:rPr lang="tr-TR" altLang="en-US" dirty="0" err="1">
                <a:latin typeface="Comic Sans MS" panose="030F0702030302020204" pitchFamily="66" charset="0"/>
              </a:rPr>
              <a:t>current</a:t>
            </a:r>
            <a:r>
              <a:rPr lang="tr-TR" altLang="en-US" dirty="0">
                <a:latin typeface="Comic Sans MS" panose="030F0702030302020204" pitchFamily="66" charset="0"/>
              </a:rPr>
              <a:t> (</a:t>
            </a:r>
            <a:r>
              <a:rPr lang="tr-TR" altLang="en-US" dirty="0" err="1">
                <a:latin typeface="Comic Sans MS" panose="030F0702030302020204" pitchFamily="66" charset="0"/>
              </a:rPr>
              <a:t>input</a:t>
            </a:r>
            <a:r>
              <a:rPr lang="tr-TR" altLang="en-US" dirty="0">
                <a:latin typeface="Comic Sans MS" panose="030F0702030302020204" pitchFamily="66" charset="0"/>
              </a:rPr>
              <a:t>)</a:t>
            </a:r>
            <a:endParaRPr lang="en-US" altLang="en-US" dirty="0">
              <a:latin typeface="Comic Sans MS" panose="030F0702030302020204" pitchFamily="66" charset="0"/>
            </a:endParaRPr>
          </a:p>
        </p:txBody>
      </p:sp>
      <p:sp>
        <p:nvSpPr>
          <p:cNvPr id="10" name="Rectangle 4"/>
          <p:cNvSpPr>
            <a:spLocks noChangeArrowheads="1"/>
          </p:cNvSpPr>
          <p:nvPr/>
        </p:nvSpPr>
        <p:spPr bwMode="auto">
          <a:xfrm>
            <a:off x="151626" y="166913"/>
            <a:ext cx="33778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algn="ctr" eaLnBrk="1" hangingPunct="1"/>
            <a:r>
              <a:rPr lang="en-US" altLang="en-US" sz="2400" dirty="0">
                <a:solidFill>
                  <a:srgbClr val="FF0000"/>
                </a:solidFill>
                <a:latin typeface="Comic Sans MS" panose="030F0702030302020204" pitchFamily="66" charset="0"/>
              </a:rPr>
              <a:t>Small-Signal </a:t>
            </a:r>
            <a:r>
              <a:rPr lang="tr-TR" altLang="en-US" sz="2400" dirty="0">
                <a:solidFill>
                  <a:srgbClr val="FF0000"/>
                </a:solidFill>
                <a:latin typeface="Comic Sans MS" panose="030F0702030302020204" pitchFamily="66" charset="0"/>
              </a:rPr>
              <a:t>Analysis</a:t>
            </a:r>
            <a:endParaRPr lang="en-US" altLang="en-US" sz="2400" dirty="0">
              <a:solidFill>
                <a:srgbClr val="FF0000"/>
              </a:solidFill>
              <a:latin typeface="Comic Sans MS" panose="030F0702030302020204" pitchFamily="66" charset="0"/>
            </a:endParaRPr>
          </a:p>
        </p:txBody>
      </p:sp>
      <p:sp>
        <p:nvSpPr>
          <p:cNvPr id="2" name="Rounded Rectangular Callout 1"/>
          <p:cNvSpPr/>
          <p:nvPr/>
        </p:nvSpPr>
        <p:spPr>
          <a:xfrm>
            <a:off x="3707904" y="162935"/>
            <a:ext cx="5068366" cy="715089"/>
          </a:xfrm>
          <a:prstGeom prst="wedgeRoundRectCallout">
            <a:avLst>
              <a:gd name="adj1" fmla="val -102477"/>
              <a:gd name="adj2" fmla="val 270418"/>
              <a:gd name="adj3" fmla="val 16667"/>
            </a:avLst>
          </a:prstGeom>
          <a:ln w="28575">
            <a:solidFill>
              <a:schemeClr val="tx1"/>
            </a:solidFill>
          </a:ln>
        </p:spPr>
        <p:txBody>
          <a:bodyPr wrap="square">
            <a:spAutoFit/>
          </a:bodyPr>
          <a:lstStyle/>
          <a:p>
            <a:r>
              <a:rPr lang="tr-TR" altLang="en-US" b="1" dirty="0" err="1">
                <a:latin typeface="Comic Sans MS" panose="030F0702030302020204" pitchFamily="66" charset="0"/>
              </a:rPr>
              <a:t>What</a:t>
            </a:r>
            <a:r>
              <a:rPr lang="tr-TR" altLang="en-US" b="1" dirty="0">
                <a:latin typeface="Comic Sans MS" panose="030F0702030302020204" pitchFamily="66" charset="0"/>
              </a:rPr>
              <a:t> </a:t>
            </a:r>
            <a:r>
              <a:rPr lang="tr-TR" altLang="en-US" b="1" dirty="0" err="1">
                <a:latin typeface="Comic Sans MS" panose="030F0702030302020204" pitchFamily="66" charset="0"/>
              </a:rPr>
              <a:t>happens</a:t>
            </a:r>
            <a:r>
              <a:rPr lang="tr-TR" altLang="en-US" b="1" dirty="0">
                <a:latin typeface="Comic Sans MS" panose="030F0702030302020204" pitchFamily="66" charset="0"/>
              </a:rPr>
              <a:t> is a</a:t>
            </a:r>
            <a:r>
              <a:rPr lang="en-US" altLang="en-US" b="1" dirty="0">
                <a:latin typeface="Comic Sans MS" panose="030F0702030302020204" pitchFamily="66" charset="0"/>
              </a:rPr>
              <a:t> </a:t>
            </a:r>
            <a:r>
              <a:rPr lang="tr-TR" altLang="en-US" b="1" dirty="0" err="1">
                <a:latin typeface="Comic Sans MS" panose="030F0702030302020204" pitchFamily="66" charset="0"/>
              </a:rPr>
              <a:t>small</a:t>
            </a:r>
            <a:r>
              <a:rPr lang="tr-TR" altLang="en-US" b="1" dirty="0">
                <a:latin typeface="Comic Sans MS" panose="030F0702030302020204" pitchFamily="66" charset="0"/>
              </a:rPr>
              <a:t> </a:t>
            </a:r>
            <a:r>
              <a:rPr lang="en-US" altLang="en-US" b="1" dirty="0">
                <a:latin typeface="Comic Sans MS" panose="030F0702030302020204" pitchFamily="66" charset="0"/>
              </a:rPr>
              <a:t>signal </a:t>
            </a:r>
            <a:r>
              <a:rPr lang="en-US" altLang="en-US" b="1" i="1" dirty="0">
                <a:latin typeface="Comic Sans MS" panose="030F0702030302020204" pitchFamily="66" charset="0"/>
              </a:rPr>
              <a:t>v</a:t>
            </a:r>
            <a:r>
              <a:rPr lang="en-US" altLang="en-US" b="1" i="1" baseline="-25000" dirty="0">
                <a:latin typeface="Comic Sans MS" panose="030F0702030302020204" pitchFamily="66" charset="0"/>
              </a:rPr>
              <a:t>i</a:t>
            </a:r>
            <a:r>
              <a:rPr lang="en-US" altLang="en-US" b="1" dirty="0">
                <a:latin typeface="Comic Sans MS" panose="030F0702030302020204" pitchFamily="66" charset="0"/>
              </a:rPr>
              <a:t> is superimposed on the </a:t>
            </a:r>
            <a:r>
              <a:rPr lang="tr-TR" altLang="en-US" b="1" dirty="0">
                <a:latin typeface="Comic Sans MS" panose="030F0702030302020204" pitchFamily="66" charset="0"/>
              </a:rPr>
              <a:t>DC</a:t>
            </a:r>
            <a:r>
              <a:rPr lang="en-US" altLang="en-US" b="1" dirty="0">
                <a:latin typeface="Comic Sans MS" panose="030F0702030302020204" pitchFamily="66" charset="0"/>
              </a:rPr>
              <a:t> voltage </a:t>
            </a:r>
            <a:endParaRPr lang="en-US" dirty="0"/>
          </a:p>
        </p:txBody>
      </p:sp>
      <p:sp>
        <p:nvSpPr>
          <p:cNvPr id="11" name="Oval 10"/>
          <p:cNvSpPr/>
          <p:nvPr/>
        </p:nvSpPr>
        <p:spPr>
          <a:xfrm>
            <a:off x="6804248" y="2348880"/>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60930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40" name="Text Box 4"/>
          <p:cNvSpPr txBox="1">
            <a:spLocks noChangeArrowheads="1"/>
          </p:cNvSpPr>
          <p:nvPr/>
        </p:nvSpPr>
        <p:spPr bwMode="auto">
          <a:xfrm>
            <a:off x="300570" y="5335588"/>
            <a:ext cx="84582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000" dirty="0">
                <a:latin typeface="Comic Sans MS" panose="030F0702030302020204" pitchFamily="66" charset="0"/>
              </a:rPr>
              <a:t>Graphical determination of the signal components </a:t>
            </a:r>
            <a:r>
              <a:rPr lang="en-US" altLang="en-US" sz="2000" i="1" dirty="0" err="1">
                <a:latin typeface="Comic Sans MS" panose="030F0702030302020204" pitchFamily="66" charset="0"/>
              </a:rPr>
              <a:t>v</a:t>
            </a:r>
            <a:r>
              <a:rPr lang="en-US" altLang="en-US" sz="2000" i="1" baseline="-25000" dirty="0" err="1">
                <a:latin typeface="Comic Sans MS" panose="030F0702030302020204" pitchFamily="66" charset="0"/>
              </a:rPr>
              <a:t>be</a:t>
            </a:r>
            <a:r>
              <a:rPr lang="en-US" altLang="en-US" sz="2000" dirty="0">
                <a:latin typeface="Comic Sans MS" panose="030F0702030302020204" pitchFamily="66" charset="0"/>
              </a:rPr>
              <a:t>, </a:t>
            </a:r>
            <a:r>
              <a:rPr lang="en-US" altLang="en-US" sz="2000" i="1" dirty="0" err="1">
                <a:latin typeface="Comic Sans MS" panose="030F0702030302020204" pitchFamily="66" charset="0"/>
              </a:rPr>
              <a:t>i</a:t>
            </a:r>
            <a:r>
              <a:rPr lang="en-US" altLang="en-US" sz="2000" i="1" baseline="-25000" dirty="0" err="1">
                <a:latin typeface="Comic Sans MS" panose="030F0702030302020204" pitchFamily="66" charset="0"/>
              </a:rPr>
              <a:t>b</a:t>
            </a:r>
            <a:r>
              <a:rPr lang="en-US" altLang="en-US" sz="2000" dirty="0">
                <a:latin typeface="Comic Sans MS" panose="030F0702030302020204" pitchFamily="66" charset="0"/>
              </a:rPr>
              <a:t>, </a:t>
            </a:r>
            <a:r>
              <a:rPr lang="en-US" altLang="en-US" sz="2000" i="1" dirty="0" err="1">
                <a:latin typeface="Comic Sans MS" panose="030F0702030302020204" pitchFamily="66" charset="0"/>
              </a:rPr>
              <a:t>i</a:t>
            </a:r>
            <a:r>
              <a:rPr lang="en-US" altLang="en-US" sz="2000" i="1" baseline="-25000" dirty="0" err="1">
                <a:latin typeface="Comic Sans MS" panose="030F0702030302020204" pitchFamily="66" charset="0"/>
              </a:rPr>
              <a:t>c</a:t>
            </a:r>
            <a:r>
              <a:rPr lang="en-US" altLang="en-US" sz="2000" dirty="0">
                <a:latin typeface="Comic Sans MS" panose="030F0702030302020204" pitchFamily="66" charset="0"/>
              </a:rPr>
              <a:t>, and </a:t>
            </a:r>
            <a:r>
              <a:rPr lang="en-US" altLang="en-US" sz="2000" i="1" dirty="0" err="1">
                <a:latin typeface="Comic Sans MS" panose="030F0702030302020204" pitchFamily="66" charset="0"/>
              </a:rPr>
              <a:t>v</a:t>
            </a:r>
            <a:r>
              <a:rPr lang="en-US" altLang="en-US" sz="2000" i="1" baseline="-25000" dirty="0" err="1">
                <a:latin typeface="Comic Sans MS" panose="030F0702030302020204" pitchFamily="66" charset="0"/>
              </a:rPr>
              <a:t>ce</a:t>
            </a:r>
            <a:r>
              <a:rPr lang="en-US" altLang="en-US" sz="2000" dirty="0">
                <a:latin typeface="Comic Sans MS" panose="030F0702030302020204" pitchFamily="66" charset="0"/>
              </a:rPr>
              <a:t> </a:t>
            </a:r>
            <a:r>
              <a:rPr lang="en-US" altLang="en-US" sz="2000" b="1" dirty="0">
                <a:latin typeface="Comic Sans MS" panose="030F0702030302020204" pitchFamily="66" charset="0"/>
              </a:rPr>
              <a:t>when a signal component </a:t>
            </a:r>
            <a:r>
              <a:rPr lang="en-US" altLang="en-US" sz="2000" b="1" i="1" dirty="0">
                <a:latin typeface="Comic Sans MS" panose="030F0702030302020204" pitchFamily="66" charset="0"/>
              </a:rPr>
              <a:t>v</a:t>
            </a:r>
            <a:r>
              <a:rPr lang="en-US" altLang="en-US" sz="2000" b="1" i="1" baseline="-25000" dirty="0">
                <a:latin typeface="Comic Sans MS" panose="030F0702030302020204" pitchFamily="66" charset="0"/>
              </a:rPr>
              <a:t>i</a:t>
            </a:r>
            <a:r>
              <a:rPr lang="en-US" altLang="en-US" sz="2000" b="1" dirty="0">
                <a:latin typeface="Comic Sans MS" panose="030F0702030302020204" pitchFamily="66" charset="0"/>
              </a:rPr>
              <a:t> is superimposed on the dc voltage </a:t>
            </a:r>
            <a:r>
              <a:rPr lang="en-US" altLang="en-US" sz="2000" b="1" i="1" dirty="0">
                <a:latin typeface="Comic Sans MS" panose="030F0702030302020204" pitchFamily="66" charset="0"/>
              </a:rPr>
              <a:t>V</a:t>
            </a:r>
            <a:r>
              <a:rPr lang="en-US" altLang="en-US" sz="2000" b="1" i="1" baseline="-25000" dirty="0">
                <a:latin typeface="Comic Sans MS" panose="030F0702030302020204" pitchFamily="66" charset="0"/>
              </a:rPr>
              <a:t>BB</a:t>
            </a:r>
            <a:endParaRPr lang="en-US" altLang="en-US" sz="2000" b="1" dirty="0">
              <a:latin typeface="Comic Sans MS" panose="030F0702030302020204" pitchFamily="66" charset="0"/>
            </a:endParaRPr>
          </a:p>
        </p:txBody>
      </p:sp>
      <p:grpSp>
        <p:nvGrpSpPr>
          <p:cNvPr id="807942" name="Group 6"/>
          <p:cNvGrpSpPr>
            <a:grpSpLocks/>
          </p:cNvGrpSpPr>
          <p:nvPr/>
        </p:nvGrpSpPr>
        <p:grpSpPr bwMode="auto">
          <a:xfrm>
            <a:off x="228600" y="762000"/>
            <a:ext cx="8686800" cy="4452938"/>
            <a:chOff x="192" y="991"/>
            <a:chExt cx="5472" cy="2805"/>
          </a:xfrm>
        </p:grpSpPr>
        <p:pic>
          <p:nvPicPr>
            <p:cNvPr id="807939" name="Picture 3" descr="c:\ch05_conv\sedr42021_053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991"/>
              <a:ext cx="2294" cy="2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7941" name="Picture 5" descr="c:\ch05_conv\sedr42021_0530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 y="995"/>
              <a:ext cx="2824" cy="2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Oval 1"/>
          <p:cNvSpPr/>
          <p:nvPr/>
        </p:nvSpPr>
        <p:spPr>
          <a:xfrm>
            <a:off x="1619672" y="2420888"/>
            <a:ext cx="650330" cy="729401"/>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4"/>
          <p:cNvSpPr>
            <a:spLocks noChangeArrowheads="1"/>
          </p:cNvSpPr>
          <p:nvPr/>
        </p:nvSpPr>
        <p:spPr bwMode="auto">
          <a:xfrm>
            <a:off x="151626" y="166913"/>
            <a:ext cx="33778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algn="ctr" eaLnBrk="1" hangingPunct="1"/>
            <a:r>
              <a:rPr lang="en-US" altLang="en-US" sz="2400" dirty="0">
                <a:solidFill>
                  <a:srgbClr val="FF0000"/>
                </a:solidFill>
                <a:latin typeface="Comic Sans MS" panose="030F0702030302020204" pitchFamily="66" charset="0"/>
              </a:rPr>
              <a:t>Small-Signal </a:t>
            </a:r>
            <a:r>
              <a:rPr lang="tr-TR" altLang="en-US" sz="2400" dirty="0">
                <a:solidFill>
                  <a:srgbClr val="FF0000"/>
                </a:solidFill>
                <a:latin typeface="Comic Sans MS" panose="030F0702030302020204" pitchFamily="66" charset="0"/>
              </a:rPr>
              <a:t>Analysis</a:t>
            </a:r>
            <a:endParaRPr lang="en-US" altLang="en-US" sz="2400" dirty="0">
              <a:solidFill>
                <a:srgbClr val="FF0000"/>
              </a:solidFill>
              <a:latin typeface="Comic Sans MS" panose="030F0702030302020204" pitchFamily="66" charset="0"/>
            </a:endParaRPr>
          </a:p>
        </p:txBody>
      </p:sp>
      <p:sp>
        <p:nvSpPr>
          <p:cNvPr id="3" name="TextBox 2"/>
          <p:cNvSpPr txBox="1"/>
          <p:nvPr/>
        </p:nvSpPr>
        <p:spPr>
          <a:xfrm>
            <a:off x="3347864" y="4806315"/>
            <a:ext cx="1951334" cy="408623"/>
          </a:xfrm>
          <a:prstGeom prst="wedgeRoundRectCallout">
            <a:avLst>
              <a:gd name="adj1" fmla="val -53989"/>
              <a:gd name="adj2" fmla="val -152831"/>
              <a:gd name="adj3" fmla="val 16667"/>
            </a:avLst>
          </a:prstGeom>
          <a:solidFill>
            <a:srgbClr val="FFFF00"/>
          </a:solidFill>
          <a:ln w="28575">
            <a:solidFill>
              <a:schemeClr val="tx1"/>
            </a:solidFill>
            <a:prstDash val="lgDash"/>
          </a:ln>
        </p:spPr>
        <p:txBody>
          <a:bodyPr wrap="none" rtlCol="0">
            <a:spAutoFit/>
          </a:bodyPr>
          <a:lstStyle/>
          <a:p>
            <a:r>
              <a:rPr lang="tr-TR" dirty="0" err="1">
                <a:effectLst>
                  <a:outerShdw blurRad="38100" dist="38100" dir="2700000" algn="tl">
                    <a:srgbClr val="000000">
                      <a:alpha val="43137"/>
                    </a:srgbClr>
                  </a:outerShdw>
                </a:effectLst>
                <a:latin typeface="Comic Sans MS" panose="030F0702030302020204" pitchFamily="66" charset="0"/>
              </a:rPr>
              <a:t>Superimposed</a:t>
            </a:r>
            <a:r>
              <a:rPr lang="tr-TR" dirty="0">
                <a:effectLst>
                  <a:outerShdw blurRad="38100" dist="38100" dir="2700000" algn="tl">
                    <a:srgbClr val="000000">
                      <a:alpha val="43137"/>
                    </a:srgbClr>
                  </a:outerShdw>
                </a:effectLst>
                <a:latin typeface="Comic Sans MS" panose="030F0702030302020204" pitchFamily="66" charset="0"/>
              </a:rPr>
              <a:t> v</a:t>
            </a:r>
            <a:r>
              <a:rPr lang="tr-TR" baseline="-25000" dirty="0">
                <a:effectLst>
                  <a:outerShdw blurRad="38100" dist="38100" dir="2700000" algn="tl">
                    <a:srgbClr val="000000">
                      <a:alpha val="43137"/>
                    </a:srgbClr>
                  </a:outerShdw>
                </a:effectLst>
                <a:latin typeface="Comic Sans MS" panose="030F0702030302020204" pitchFamily="66" charset="0"/>
              </a:rPr>
              <a:t>i</a:t>
            </a:r>
            <a:endParaRPr lang="en-US" baseline="-25000" dirty="0">
              <a:effectLst>
                <a:outerShdw blurRad="38100" dist="38100" dir="2700000" algn="tl">
                  <a:srgbClr val="000000">
                    <a:alpha val="43137"/>
                  </a:srgbClr>
                </a:outerShdw>
              </a:effectLst>
              <a:latin typeface="Comic Sans MS" panose="030F0702030302020204" pitchFamily="66" charset="0"/>
            </a:endParaRPr>
          </a:p>
        </p:txBody>
      </p:sp>
      <p:sp>
        <p:nvSpPr>
          <p:cNvPr id="12" name="Oval 11"/>
          <p:cNvSpPr/>
          <p:nvPr/>
        </p:nvSpPr>
        <p:spPr>
          <a:xfrm>
            <a:off x="2915816" y="3636000"/>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270002" y="3636000"/>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54800" y="244080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Oval 13"/>
          <p:cNvSpPr/>
          <p:nvPr/>
        </p:nvSpPr>
        <p:spPr>
          <a:xfrm>
            <a:off x="1768550" y="298846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TextBox 14"/>
          <p:cNvSpPr txBox="1"/>
          <p:nvPr/>
        </p:nvSpPr>
        <p:spPr>
          <a:xfrm>
            <a:off x="2885629" y="1075963"/>
            <a:ext cx="1437902" cy="584775"/>
          </a:xfrm>
          <a:prstGeom prst="flowChartProcess">
            <a:avLst/>
          </a:prstGeom>
          <a:noFill/>
          <a:ln w="28575">
            <a:noFill/>
            <a:prstDash val="lgDash"/>
          </a:ln>
        </p:spPr>
        <p:txBody>
          <a:bodyPr wrap="square" rtlCol="0">
            <a:spAutoFit/>
          </a:bodyPr>
          <a:lstStyle/>
          <a:p>
            <a:r>
              <a:rPr lang="tr-TR" sz="1600" u="sng" dirty="0" err="1">
                <a:effectLst>
                  <a:outerShdw blurRad="38100" dist="38100" dir="2700000" algn="tl">
                    <a:srgbClr val="000000">
                      <a:alpha val="43137"/>
                    </a:srgbClr>
                  </a:outerShdw>
                </a:effectLst>
                <a:latin typeface="Comic Sans MS" panose="030F0702030302020204" pitchFamily="66" charset="0"/>
              </a:rPr>
              <a:t>Load</a:t>
            </a:r>
            <a:r>
              <a:rPr lang="tr-TR" sz="1600" u="sng" dirty="0">
                <a:effectLst>
                  <a:outerShdw blurRad="38100" dist="38100" dir="2700000" algn="tl">
                    <a:srgbClr val="000000">
                      <a:alpha val="43137"/>
                    </a:srgbClr>
                  </a:outerShdw>
                </a:effectLst>
                <a:latin typeface="Comic Sans MS" panose="030F0702030302020204" pitchFamily="66" charset="0"/>
              </a:rPr>
              <a:t> </a:t>
            </a:r>
            <a:r>
              <a:rPr lang="tr-TR" sz="1600" u="sng" dirty="0" err="1">
                <a:effectLst>
                  <a:outerShdw blurRad="38100" dist="38100" dir="2700000" algn="tl">
                    <a:srgbClr val="000000">
                      <a:alpha val="43137"/>
                    </a:srgbClr>
                  </a:outerShdw>
                </a:effectLst>
                <a:latin typeface="Comic Sans MS" panose="030F0702030302020204" pitchFamily="66" charset="0"/>
              </a:rPr>
              <a:t>line</a:t>
            </a:r>
            <a:r>
              <a:rPr lang="tr-TR" sz="1600" u="sng" dirty="0">
                <a:effectLst>
                  <a:outerShdw blurRad="38100" dist="38100" dir="2700000" algn="tl">
                    <a:srgbClr val="000000">
                      <a:alpha val="43137"/>
                    </a:srgbClr>
                  </a:outerShdw>
                </a:effectLst>
                <a:latin typeface="Comic Sans MS" panose="030F0702030302020204" pitchFamily="66" charset="0"/>
              </a:rPr>
              <a:t> </a:t>
            </a:r>
            <a:r>
              <a:rPr lang="tr-TR" sz="1600" u="sng" dirty="0" err="1">
                <a:effectLst>
                  <a:outerShdw blurRad="38100" dist="38100" dir="2700000" algn="tl">
                    <a:srgbClr val="000000">
                      <a:alpha val="43137"/>
                    </a:srgbClr>
                  </a:outerShdw>
                </a:effectLst>
                <a:latin typeface="Comic Sans MS" panose="030F0702030302020204" pitchFamily="66" charset="0"/>
              </a:rPr>
              <a:t>for</a:t>
            </a:r>
            <a:r>
              <a:rPr lang="tr-TR" sz="1600" u="sng" dirty="0">
                <a:effectLst>
                  <a:outerShdw blurRad="38100" dist="38100" dir="2700000" algn="tl">
                    <a:srgbClr val="000000">
                      <a:alpha val="43137"/>
                    </a:srgbClr>
                  </a:outerShdw>
                </a:effectLst>
                <a:latin typeface="Comic Sans MS" panose="030F0702030302020204" pitchFamily="66" charset="0"/>
              </a:rPr>
              <a:t> min. v</a:t>
            </a:r>
            <a:r>
              <a:rPr lang="tr-TR" sz="1600" u="sng" baseline="-25000" dirty="0">
                <a:effectLst>
                  <a:outerShdw blurRad="38100" dist="38100" dir="2700000" algn="tl">
                    <a:srgbClr val="000000">
                      <a:alpha val="43137"/>
                    </a:srgbClr>
                  </a:outerShdw>
                </a:effectLst>
                <a:latin typeface="Comic Sans MS" panose="030F0702030302020204" pitchFamily="66" charset="0"/>
              </a:rPr>
              <a:t>i</a:t>
            </a:r>
            <a:r>
              <a:rPr lang="tr-TR" sz="1600" u="sng" dirty="0">
                <a:effectLst>
                  <a:outerShdw blurRad="38100" dist="38100" dir="2700000" algn="tl">
                    <a:srgbClr val="000000">
                      <a:alpha val="43137"/>
                    </a:srgbClr>
                  </a:outerShdw>
                </a:effectLst>
                <a:latin typeface="Comic Sans MS" panose="030F0702030302020204" pitchFamily="66" charset="0"/>
              </a:rPr>
              <a:t> </a:t>
            </a:r>
            <a:r>
              <a:rPr lang="tr-TR" sz="1600" u="sng" dirty="0" err="1">
                <a:effectLst>
                  <a:outerShdw blurRad="38100" dist="38100" dir="2700000" algn="tl">
                    <a:srgbClr val="000000">
                      <a:alpha val="43137"/>
                    </a:srgbClr>
                  </a:outerShdw>
                </a:effectLst>
                <a:latin typeface="Comic Sans MS" panose="030F0702030302020204" pitchFamily="66" charset="0"/>
              </a:rPr>
              <a:t>value</a:t>
            </a:r>
            <a:endParaRPr lang="en-US" sz="1600" u="sng" baseline="-25000" dirty="0">
              <a:effectLst>
                <a:outerShdw blurRad="38100" dist="38100" dir="2700000" algn="tl">
                  <a:srgbClr val="000000">
                    <a:alpha val="43137"/>
                  </a:srgbClr>
                </a:outerShdw>
              </a:effectLst>
              <a:latin typeface="Comic Sans MS" panose="030F0702030302020204" pitchFamily="66" charset="0"/>
            </a:endParaRPr>
          </a:p>
        </p:txBody>
      </p:sp>
      <p:cxnSp>
        <p:nvCxnSpPr>
          <p:cNvPr id="5" name="Straight Arrow Connector 4"/>
          <p:cNvCxnSpPr/>
          <p:nvPr/>
        </p:nvCxnSpPr>
        <p:spPr>
          <a:xfrm flipH="1">
            <a:off x="2361929" y="1660738"/>
            <a:ext cx="1386250" cy="195468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5580112" y="236688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Oval 16"/>
          <p:cNvSpPr/>
          <p:nvPr/>
        </p:nvSpPr>
        <p:spPr>
          <a:xfrm>
            <a:off x="6444208" y="3035910"/>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09250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4C225B-4748-443C-B285-FA36B7C6EE2E}"/>
              </a:ext>
            </a:extLst>
          </p:cNvPr>
          <p:cNvPicPr>
            <a:picLocks noChangeAspect="1"/>
          </p:cNvPicPr>
          <p:nvPr/>
        </p:nvPicPr>
        <p:blipFill>
          <a:blip r:embed="rId4"/>
          <a:stretch>
            <a:fillRect/>
          </a:stretch>
        </p:blipFill>
        <p:spPr>
          <a:xfrm>
            <a:off x="4896311" y="1862701"/>
            <a:ext cx="3481002" cy="2619864"/>
          </a:xfrm>
          <a:prstGeom prst="rect">
            <a:avLst/>
          </a:prstGeom>
        </p:spPr>
      </p:pic>
      <p:sp>
        <p:nvSpPr>
          <p:cNvPr id="12290" name="Rectangle 4"/>
          <p:cNvSpPr>
            <a:spLocks noChangeArrowheads="1"/>
          </p:cNvSpPr>
          <p:nvPr/>
        </p:nvSpPr>
        <p:spPr bwMode="auto">
          <a:xfrm>
            <a:off x="363611" y="100313"/>
            <a:ext cx="85202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algn="ctr" eaLnBrk="1" hangingPunct="1"/>
            <a:r>
              <a:rPr lang="en-US" altLang="en-US" sz="2400" dirty="0">
                <a:solidFill>
                  <a:srgbClr val="FF0000"/>
                </a:solidFill>
                <a:latin typeface="Comic Sans MS" panose="030F0702030302020204" pitchFamily="66" charset="0"/>
              </a:rPr>
              <a:t>Small-Signal Equivalent Circuit </a:t>
            </a:r>
            <a:r>
              <a:rPr lang="en-US" altLang="en-US" sz="2000" i="1" dirty="0">
                <a:latin typeface="Comic Sans MS" panose="030F0702030302020204" pitchFamily="66" charset="0"/>
              </a:rPr>
              <a:t>(</a:t>
            </a:r>
            <a:r>
              <a:rPr lang="en-US" sz="2000" i="1" dirty="0"/>
              <a:t>hybrid-π small-signal model</a:t>
            </a:r>
            <a:r>
              <a:rPr lang="en-US" altLang="en-US" sz="2000" i="1" dirty="0">
                <a:latin typeface="Comic Sans MS" panose="030F0702030302020204" pitchFamily="66" charset="0"/>
              </a:rPr>
              <a:t>)</a:t>
            </a:r>
          </a:p>
        </p:txBody>
      </p:sp>
      <p:sp>
        <p:nvSpPr>
          <p:cNvPr id="12292" name="Rectangle 5"/>
          <p:cNvSpPr>
            <a:spLocks noChangeArrowheads="1"/>
          </p:cNvSpPr>
          <p:nvPr/>
        </p:nvSpPr>
        <p:spPr bwMode="auto">
          <a:xfrm>
            <a:off x="395536" y="782371"/>
            <a:ext cx="3886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algn="just" eaLnBrk="1" hangingPunct="1"/>
            <a:r>
              <a:rPr lang="en-US" altLang="en-US" sz="2000" dirty="0">
                <a:solidFill>
                  <a:srgbClr val="0000FF"/>
                </a:solidFill>
                <a:latin typeface="Comic Sans MS" panose="030F0702030302020204" pitchFamily="66" charset="0"/>
              </a:rPr>
              <a:t>Small signal equivalent circuit for </a:t>
            </a:r>
            <a:r>
              <a:rPr lang="tr-TR" altLang="en-US" sz="2000" dirty="0" err="1">
                <a:solidFill>
                  <a:srgbClr val="0000FF"/>
                </a:solidFill>
                <a:latin typeface="Comic Sans MS" panose="030F0702030302020204" pitchFamily="66" charset="0"/>
              </a:rPr>
              <a:t>npn</a:t>
            </a:r>
            <a:r>
              <a:rPr lang="tr-TR" altLang="en-US" sz="2000" dirty="0">
                <a:solidFill>
                  <a:srgbClr val="0000FF"/>
                </a:solidFill>
                <a:latin typeface="Comic Sans MS" panose="030F0702030302020204" pitchFamily="66" charset="0"/>
              </a:rPr>
              <a:t> </a:t>
            </a:r>
            <a:r>
              <a:rPr lang="en-US" altLang="en-US" sz="2000" dirty="0">
                <a:solidFill>
                  <a:srgbClr val="0000FF"/>
                </a:solidFill>
                <a:latin typeface="Comic Sans MS" panose="030F0702030302020204" pitchFamily="66" charset="0"/>
              </a:rPr>
              <a:t>BJT:</a:t>
            </a:r>
          </a:p>
        </p:txBody>
      </p:sp>
      <mc:AlternateContent xmlns:mc="http://schemas.openxmlformats.org/markup-compatibility/2006" xmlns:a14="http://schemas.microsoft.com/office/drawing/2010/main">
        <mc:Choice Requires="a14">
          <p:sp>
            <p:nvSpPr>
              <p:cNvPr id="12294" name="Object 14"/>
              <p:cNvSpPr txBox="1"/>
              <p:nvPr/>
            </p:nvSpPr>
            <p:spPr bwMode="auto">
              <a:xfrm>
                <a:off x="5298013" y="1603948"/>
                <a:ext cx="2300287" cy="463452"/>
              </a:xfrm>
              <a:prstGeom prst="rect">
                <a:avLst/>
              </a:prstGeom>
              <a:noFill/>
              <a:ln>
                <a:noFill/>
              </a:ln>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𝑖</m:t>
                          </m:r>
                        </m:e>
                        <m:sub>
                          <m:r>
                            <a:rPr lang="tr-TR" i="1">
                              <a:solidFill>
                                <a:srgbClr val="000000"/>
                              </a:solidFill>
                              <a:latin typeface="Cambria Math" panose="02040503050406030204" pitchFamily="18" charset="0"/>
                            </a:rPr>
                            <m:t>𝐵</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𝐼</m:t>
                          </m:r>
                        </m:e>
                        <m:sub>
                          <m:r>
                            <a:rPr lang="tr-TR" i="1">
                              <a:solidFill>
                                <a:srgbClr val="000000"/>
                              </a:solidFill>
                              <a:latin typeface="Cambria Math" panose="02040503050406030204" pitchFamily="18" charset="0"/>
                            </a:rPr>
                            <m:t>𝐵𝑄</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𝑖</m:t>
                          </m:r>
                        </m:e>
                        <m:sub>
                          <m:r>
                            <a:rPr lang="tr-TR" i="1">
                              <a:solidFill>
                                <a:srgbClr val="000000"/>
                              </a:solidFill>
                              <a:latin typeface="Cambria Math" panose="02040503050406030204" pitchFamily="18" charset="0"/>
                            </a:rPr>
                            <m:t>𝑏</m:t>
                          </m:r>
                        </m:sub>
                      </m:sSub>
                      <m:r>
                        <a:rPr lang="tr-TR" i="1">
                          <a:solidFill>
                            <a:srgbClr val="000000"/>
                          </a:solidFill>
                          <a:latin typeface="Cambria Math" panose="02040503050406030204" pitchFamily="18" charset="0"/>
                        </a:rPr>
                        <m:t>(</m:t>
                      </m:r>
                      <m:r>
                        <a:rPr lang="tr-TR" i="1">
                          <a:solidFill>
                            <a:srgbClr val="000000"/>
                          </a:solidFill>
                          <a:latin typeface="Cambria Math" panose="02040503050406030204" pitchFamily="18" charset="0"/>
                        </a:rPr>
                        <m:t>𝑡</m:t>
                      </m:r>
                      <m:r>
                        <a:rPr lang="tr-TR" i="1">
                          <a:solidFill>
                            <a:srgbClr val="000000"/>
                          </a:solidFill>
                          <a:latin typeface="Cambria Math" panose="02040503050406030204" pitchFamily="18" charset="0"/>
                        </a:rPr>
                        <m:t>)</m:t>
                      </m:r>
                    </m:oMath>
                  </m:oMathPara>
                </a14:m>
                <a:br>
                  <a:rPr lang="tr-TR" dirty="0">
                    <a:solidFill>
                      <a:srgbClr val="000000"/>
                    </a:solidFill>
                  </a:rPr>
                </a:br>
                <a:endParaRPr lang="tr-TR" dirty="0"/>
              </a:p>
            </p:txBody>
          </p:sp>
        </mc:Choice>
        <mc:Fallback xmlns="">
          <p:sp>
            <p:nvSpPr>
              <p:cNvPr id="12294" name="Object 14"/>
              <p:cNvSpPr txBox="1">
                <a:spLocks noRot="1" noChangeAspect="1" noMove="1" noResize="1" noEditPoints="1" noAdjustHandles="1" noChangeArrowheads="1" noChangeShapeType="1" noTextEdit="1"/>
              </p:cNvSpPr>
              <p:nvPr/>
            </p:nvSpPr>
            <p:spPr bwMode="auto">
              <a:xfrm>
                <a:off x="5298013" y="1603948"/>
                <a:ext cx="2300287" cy="463452"/>
              </a:xfrm>
              <a:prstGeom prst="rect">
                <a:avLst/>
              </a:prstGeom>
              <a:blipFill>
                <a:blip r:embed="rId5"/>
                <a:stretch>
                  <a:fillRect/>
                </a:stretch>
              </a:blipFill>
              <a:ln>
                <a:noFill/>
              </a:ln>
              <a:extLst/>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295" name="Object 15"/>
              <p:cNvSpPr txBox="1"/>
              <p:nvPr/>
            </p:nvSpPr>
            <p:spPr bwMode="auto">
              <a:xfrm>
                <a:off x="3560896" y="4528818"/>
                <a:ext cx="3228975" cy="1393825"/>
              </a:xfrm>
              <a:prstGeom prst="rect">
                <a:avLst/>
              </a:prstGeom>
              <a:noFill/>
              <a:ln>
                <a:noFill/>
              </a:ln>
              <a:extLst/>
            </p:spPr>
            <p:txBody>
              <a:bodyPr lIns="0" tIns="0" rIns="0" bIns="0">
                <a:normAutofit/>
              </a:bodyPr>
              <a:lstStyle/>
              <a:p>
                <a:pPr/>
                <a:br>
                  <a:rPr lang="tr-TR" dirty="0">
                    <a:solidFill>
                      <a:srgbClr val="0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𝑖</m:t>
                          </m:r>
                        </m:e>
                        <m:sub>
                          <m:r>
                            <a:rPr lang="tr-TR" i="1">
                              <a:solidFill>
                                <a:srgbClr val="000000"/>
                              </a:solidFill>
                              <a:latin typeface="Cambria Math" panose="02040503050406030204" pitchFamily="18" charset="0"/>
                            </a:rPr>
                            <m:t>𝑏</m:t>
                          </m:r>
                        </m:sub>
                      </m:sSub>
                      <m:r>
                        <a:rPr lang="tr-TR" i="1">
                          <a:solidFill>
                            <a:srgbClr val="000000"/>
                          </a:solidFill>
                          <a:latin typeface="Cambria Math" panose="02040503050406030204" pitchFamily="18" charset="0"/>
                        </a:rPr>
                        <m:t>(</m:t>
                      </m:r>
                      <m:r>
                        <a:rPr lang="tr-TR" i="1">
                          <a:solidFill>
                            <a:srgbClr val="000000"/>
                          </a:solidFill>
                          <a:latin typeface="Cambria Math" panose="02040503050406030204" pitchFamily="18" charset="0"/>
                        </a:rPr>
                        <m:t>𝑡</m:t>
                      </m:r>
                      <m:r>
                        <a:rPr lang="tr-TR" i="1">
                          <a:solidFill>
                            <a:srgbClr val="000000"/>
                          </a:solidFill>
                          <a:latin typeface="Cambria Math" panose="02040503050406030204" pitchFamily="18" charset="0"/>
                        </a:rPr>
                        <m:t>)=</m:t>
                      </m:r>
                      <m:f>
                        <m:fPr>
                          <m:ctrlPr>
                            <a:rPr lang="tr-TR" i="1">
                              <a:solidFill>
                                <a:srgbClr val="000000"/>
                              </a:solidFill>
                              <a:latin typeface="Cambria Math" panose="02040503050406030204" pitchFamily="18" charset="0"/>
                            </a:rPr>
                          </m:ctrlPr>
                        </m:fPr>
                        <m:num>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𝑣</m:t>
                              </m:r>
                            </m:e>
                            <m:sub>
                              <m:r>
                                <a:rPr lang="tr-TR" i="1">
                                  <a:solidFill>
                                    <a:srgbClr val="000000"/>
                                  </a:solidFill>
                                  <a:latin typeface="Cambria Math" panose="02040503050406030204" pitchFamily="18" charset="0"/>
                                </a:rPr>
                                <m:t>𝑏𝑒</m:t>
                              </m:r>
                            </m:sub>
                          </m:sSub>
                          <m:r>
                            <a:rPr lang="tr-TR" i="1">
                              <a:solidFill>
                                <a:srgbClr val="000000"/>
                              </a:solidFill>
                              <a:latin typeface="Cambria Math" panose="02040503050406030204" pitchFamily="18" charset="0"/>
                            </a:rPr>
                            <m:t>(</m:t>
                          </m:r>
                          <m:r>
                            <a:rPr lang="tr-TR" i="1">
                              <a:solidFill>
                                <a:srgbClr val="000000"/>
                              </a:solidFill>
                              <a:latin typeface="Cambria Math" panose="02040503050406030204" pitchFamily="18" charset="0"/>
                            </a:rPr>
                            <m:t>𝑡</m:t>
                          </m:r>
                          <m:r>
                            <a:rPr lang="tr-TR" i="1">
                              <a:solidFill>
                                <a:srgbClr val="000000"/>
                              </a:solidFill>
                              <a:latin typeface="Cambria Math" panose="02040503050406030204" pitchFamily="18" charset="0"/>
                            </a:rPr>
                            <m:t>)</m:t>
                          </m:r>
                        </m:num>
                        <m:den>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𝑟</m:t>
                              </m:r>
                            </m:e>
                            <m:sub>
                              <m:r>
                                <a:rPr lang="tr-TR" i="1">
                                  <a:solidFill>
                                    <a:srgbClr val="000000"/>
                                  </a:solidFill>
                                  <a:latin typeface="Cambria Math" panose="02040503050406030204" pitchFamily="18" charset="0"/>
                                </a:rPr>
                                <m:t>𝜋</m:t>
                              </m:r>
                            </m:sub>
                          </m:sSub>
                        </m:den>
                      </m:f>
                    </m:oMath>
                  </m:oMathPara>
                </a14:m>
                <a:endParaRPr lang="tr-TR" dirty="0"/>
              </a:p>
            </p:txBody>
          </p:sp>
        </mc:Choice>
        <mc:Fallback xmlns="">
          <p:sp>
            <p:nvSpPr>
              <p:cNvPr id="12295" name="Object 15"/>
              <p:cNvSpPr txBox="1">
                <a:spLocks noRot="1" noChangeAspect="1" noMove="1" noResize="1" noEditPoints="1" noAdjustHandles="1" noChangeArrowheads="1" noChangeShapeType="1" noTextEdit="1"/>
              </p:cNvSpPr>
              <p:nvPr/>
            </p:nvSpPr>
            <p:spPr bwMode="auto">
              <a:xfrm>
                <a:off x="3560896" y="4528818"/>
                <a:ext cx="3228975" cy="1393825"/>
              </a:xfrm>
              <a:prstGeom prst="rect">
                <a:avLst/>
              </a:prstGeom>
              <a:blipFill>
                <a:blip r:embed="rId6"/>
                <a:stretch>
                  <a:fillRect/>
                </a:stretch>
              </a:blipFill>
              <a:ln>
                <a:noFill/>
              </a:ln>
              <a:extLst/>
            </p:spPr>
            <p:txBody>
              <a:bodyPr/>
              <a:lstStyle/>
              <a:p>
                <a:r>
                  <a:rPr lang="tr-TR">
                    <a:noFill/>
                  </a:rPr>
                  <a:t> </a:t>
                </a:r>
              </a:p>
            </p:txBody>
          </p:sp>
        </mc:Fallback>
      </mc:AlternateContent>
      <p:graphicFrame>
        <p:nvGraphicFramePr>
          <p:cNvPr id="12296" name="Object 16"/>
          <p:cNvGraphicFramePr>
            <a:graphicFrameLocks noChangeAspect="1"/>
          </p:cNvGraphicFramePr>
          <p:nvPr>
            <p:extLst>
              <p:ext uri="{D42A27DB-BD31-4B8C-83A1-F6EECF244321}">
                <p14:modId xmlns:p14="http://schemas.microsoft.com/office/powerpoint/2010/main" val="1781606696"/>
              </p:ext>
            </p:extLst>
          </p:nvPr>
        </p:nvGraphicFramePr>
        <p:xfrm>
          <a:off x="7006162" y="4127946"/>
          <a:ext cx="1184275" cy="1295400"/>
        </p:xfrm>
        <a:graphic>
          <a:graphicData uri="http://schemas.openxmlformats.org/presentationml/2006/ole">
            <mc:AlternateContent xmlns:mc="http://schemas.openxmlformats.org/markup-compatibility/2006">
              <mc:Choice xmlns:v="urn:schemas-microsoft-com:vml" Requires="v">
                <p:oleObj spid="_x0000_s148873" name="Equation" r:id="rId7" imgW="558720" imgH="685800" progId="Equation.3">
                  <p:embed/>
                </p:oleObj>
              </mc:Choice>
              <mc:Fallback>
                <p:oleObj name="Equation" r:id="rId7" imgW="558720" imgH="685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06162" y="4127946"/>
                        <a:ext cx="11842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7" name="TextBox 37"/>
          <p:cNvSpPr txBox="1">
            <a:spLocks noChangeArrowheads="1"/>
          </p:cNvSpPr>
          <p:nvPr/>
        </p:nvSpPr>
        <p:spPr bwMode="auto">
          <a:xfrm>
            <a:off x="6141768" y="4825681"/>
            <a:ext cx="612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2000">
                <a:solidFill>
                  <a:srgbClr val="0000FF"/>
                </a:solidFill>
                <a:latin typeface="Comic Sans MS" panose="030F0702030302020204" pitchFamily="66" charset="0"/>
              </a:rPr>
              <a:t>and</a:t>
            </a:r>
          </a:p>
        </p:txBody>
      </p:sp>
      <p:pic>
        <p:nvPicPr>
          <p:cNvPr id="2" name="Picture 1"/>
          <p:cNvPicPr>
            <a:picLocks noChangeAspect="1"/>
          </p:cNvPicPr>
          <p:nvPr/>
        </p:nvPicPr>
        <p:blipFill>
          <a:blip r:embed="rId9"/>
          <a:stretch>
            <a:fillRect/>
          </a:stretch>
        </p:blipFill>
        <p:spPr>
          <a:xfrm>
            <a:off x="395536" y="1615543"/>
            <a:ext cx="2448272" cy="1612913"/>
          </a:xfrm>
          <a:prstGeom prst="rect">
            <a:avLst/>
          </a:prstGeom>
        </p:spPr>
      </p:pic>
      <p:sp>
        <p:nvSpPr>
          <p:cNvPr id="9" name="Rectangle 5"/>
          <p:cNvSpPr>
            <a:spLocks noChangeArrowheads="1"/>
          </p:cNvSpPr>
          <p:nvPr/>
        </p:nvSpPr>
        <p:spPr bwMode="auto">
          <a:xfrm>
            <a:off x="243681" y="3463982"/>
            <a:ext cx="3057342" cy="897683"/>
          </a:xfrm>
          <a:prstGeom prst="flowChartAlternateProcess">
            <a:avLst/>
          </a:prstGeom>
          <a:ln/>
          <a:extLst/>
        </p:spPr>
        <p:style>
          <a:lnRef idx="2">
            <a:schemeClr val="dk1"/>
          </a:lnRef>
          <a:fillRef idx="1">
            <a:schemeClr val="lt1"/>
          </a:fillRef>
          <a:effectRef idx="0">
            <a:schemeClr val="dk1"/>
          </a:effectRef>
          <a:fontRef idx="minor">
            <a:schemeClr val="dk1"/>
          </a:fontRef>
        </p:style>
        <p:txBody>
          <a:bodyPr wrap="square" lIns="36000" tIns="36000" rIns="36000" bIns="36000">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algn="just" eaLnBrk="1" hangingPunct="1"/>
            <a:r>
              <a:rPr lang="tr-TR" altLang="en-US" sz="1600" b="0" dirty="0">
                <a:latin typeface="Comic Sans MS" panose="030F0702030302020204" pitchFamily="66" charset="0"/>
              </a:rPr>
              <a:t>Transistor is </a:t>
            </a:r>
            <a:r>
              <a:rPr lang="tr-TR" altLang="en-US" sz="1600" b="0" dirty="0" err="1">
                <a:latin typeface="Comic Sans MS" panose="030F0702030302020204" pitchFamily="66" charset="0"/>
              </a:rPr>
              <a:t>modeled</a:t>
            </a:r>
            <a:r>
              <a:rPr lang="tr-TR" altLang="en-US" sz="1600" b="0" dirty="0">
                <a:latin typeface="Comic Sans MS" panose="030F0702030302020204" pitchFamily="66" charset="0"/>
              </a:rPr>
              <a:t> </a:t>
            </a:r>
            <a:r>
              <a:rPr lang="tr-TR" altLang="en-US" sz="1600" b="0" dirty="0" err="1">
                <a:latin typeface="Comic Sans MS" panose="030F0702030302020204" pitchFamily="66" charset="0"/>
              </a:rPr>
              <a:t>by</a:t>
            </a:r>
            <a:r>
              <a:rPr lang="tr-TR" altLang="en-US" sz="1600" b="0" dirty="0">
                <a:latin typeface="Comic Sans MS" panose="030F0702030302020204" pitchFamily="66" charset="0"/>
              </a:rPr>
              <a:t> </a:t>
            </a:r>
            <a:r>
              <a:rPr lang="tr-TR" altLang="en-US" sz="1600" b="0" dirty="0" err="1">
                <a:latin typeface="Comic Sans MS" panose="030F0702030302020204" pitchFamily="66" charset="0"/>
              </a:rPr>
              <a:t>using</a:t>
            </a:r>
            <a:r>
              <a:rPr lang="tr-TR" altLang="en-US" sz="1600" b="0" dirty="0">
                <a:latin typeface="Comic Sans MS" panose="030F0702030302020204" pitchFamily="66" charset="0"/>
              </a:rPr>
              <a:t> </a:t>
            </a:r>
            <a:r>
              <a:rPr lang="tr-TR" altLang="en-US" sz="1600" b="0" u="sng" dirty="0" err="1">
                <a:effectLst>
                  <a:outerShdw blurRad="38100" dist="38100" dir="2700000" algn="tl">
                    <a:srgbClr val="000000">
                      <a:alpha val="43137"/>
                    </a:srgbClr>
                  </a:outerShdw>
                </a:effectLst>
                <a:latin typeface="Comic Sans MS" panose="030F0702030302020204" pitchFamily="66" charset="0"/>
              </a:rPr>
              <a:t>input</a:t>
            </a:r>
            <a:r>
              <a:rPr lang="tr-TR" altLang="en-US" sz="1600" b="0" u="sng" dirty="0">
                <a:effectLst>
                  <a:outerShdw blurRad="38100" dist="38100" dir="2700000" algn="tl">
                    <a:srgbClr val="000000">
                      <a:alpha val="43137"/>
                    </a:srgbClr>
                  </a:outerShdw>
                </a:effectLst>
                <a:latin typeface="Comic Sans MS" panose="030F0702030302020204" pitchFamily="66" charset="0"/>
              </a:rPr>
              <a:t> </a:t>
            </a:r>
            <a:r>
              <a:rPr lang="tr-TR" altLang="en-US" sz="1600" b="0" u="sng" dirty="0" err="1">
                <a:effectLst>
                  <a:outerShdw blurRad="38100" dist="38100" dir="2700000" algn="tl">
                    <a:srgbClr val="000000">
                      <a:alpha val="43137"/>
                    </a:srgbClr>
                  </a:outerShdw>
                </a:effectLst>
                <a:latin typeface="Comic Sans MS" panose="030F0702030302020204" pitchFamily="66" charset="0"/>
              </a:rPr>
              <a:t>resistance</a:t>
            </a:r>
            <a:r>
              <a:rPr lang="tr-TR" altLang="en-US" sz="1600" b="0" u="sng" dirty="0">
                <a:effectLst>
                  <a:outerShdw blurRad="38100" dist="38100" dir="2700000" algn="tl">
                    <a:srgbClr val="000000">
                      <a:alpha val="43137"/>
                    </a:srgbClr>
                  </a:outerShdw>
                </a:effectLst>
                <a:latin typeface="Comic Sans MS" panose="030F0702030302020204" pitchFamily="66" charset="0"/>
              </a:rPr>
              <a:t> </a:t>
            </a:r>
            <a:r>
              <a:rPr lang="tr-TR" altLang="en-US" sz="1600" b="0" dirty="0" err="1">
                <a:latin typeface="Comic Sans MS" panose="030F0702030302020204" pitchFamily="66" charset="0"/>
              </a:rPr>
              <a:t>and</a:t>
            </a:r>
            <a:r>
              <a:rPr lang="tr-TR" altLang="en-US" sz="1600" b="0" dirty="0">
                <a:latin typeface="Comic Sans MS" panose="030F0702030302020204" pitchFamily="66" charset="0"/>
              </a:rPr>
              <a:t> </a:t>
            </a:r>
            <a:r>
              <a:rPr lang="tr-TR" altLang="en-US" sz="1600" b="0" u="sng" dirty="0" err="1">
                <a:effectLst>
                  <a:outerShdw blurRad="38100" dist="38100" dir="2700000" algn="tl">
                    <a:srgbClr val="000000">
                      <a:alpha val="43137"/>
                    </a:srgbClr>
                  </a:outerShdw>
                </a:effectLst>
                <a:latin typeface="Comic Sans MS" panose="030F0702030302020204" pitchFamily="66" charset="0"/>
              </a:rPr>
              <a:t>output</a:t>
            </a:r>
            <a:r>
              <a:rPr lang="tr-TR" altLang="en-US" sz="1600" b="0" u="sng" dirty="0">
                <a:effectLst>
                  <a:outerShdw blurRad="38100" dist="38100" dir="2700000" algn="tl">
                    <a:srgbClr val="000000">
                      <a:alpha val="43137"/>
                    </a:srgbClr>
                  </a:outerShdw>
                </a:effectLst>
                <a:latin typeface="Comic Sans MS" panose="030F0702030302020204" pitchFamily="66" charset="0"/>
              </a:rPr>
              <a:t> </a:t>
            </a:r>
            <a:r>
              <a:rPr lang="tr-TR" altLang="en-US" sz="1600" b="0" u="sng" dirty="0" err="1">
                <a:effectLst>
                  <a:outerShdw blurRad="38100" dist="38100" dir="2700000" algn="tl">
                    <a:srgbClr val="000000">
                      <a:alpha val="43137"/>
                    </a:srgbClr>
                  </a:outerShdw>
                </a:effectLst>
                <a:latin typeface="Comic Sans MS" panose="030F0702030302020204" pitchFamily="66" charset="0"/>
              </a:rPr>
              <a:t>current</a:t>
            </a:r>
            <a:endParaRPr lang="en-US" altLang="en-US" sz="1600" b="0" u="sng" dirty="0">
              <a:effectLst>
                <a:outerShdw blurRad="38100" dist="38100" dir="2700000" algn="tl">
                  <a:srgbClr val="000000">
                    <a:alpha val="43137"/>
                  </a:srgbClr>
                </a:outerShdw>
              </a:effectLst>
              <a:latin typeface="Comic Sans MS" panose="030F0702030302020204" pitchFamily="66" charset="0"/>
            </a:endParaRPr>
          </a:p>
        </p:txBody>
      </p:sp>
      <p:sp>
        <p:nvSpPr>
          <p:cNvPr id="10" name="Rectangle 2"/>
          <p:cNvSpPr txBox="1">
            <a:spLocks noChangeArrowheads="1"/>
          </p:cNvSpPr>
          <p:nvPr/>
        </p:nvSpPr>
        <p:spPr bwMode="auto">
          <a:xfrm>
            <a:off x="4452339" y="782371"/>
            <a:ext cx="2831609" cy="587224"/>
          </a:xfrm>
          <a:prstGeom prst="wedgeRoundRectCallout">
            <a:avLst>
              <a:gd name="adj1" fmla="val -62788"/>
              <a:gd name="adj2" fmla="val 86456"/>
              <a:gd name="adj3" fmla="val 16667"/>
            </a:avLst>
          </a:prstGeom>
          <a:solidFill>
            <a:schemeClr val="bg1"/>
          </a:solidFill>
          <a:ln w="28575">
            <a:solidFill>
              <a:schemeClr val="tx1"/>
            </a:solidFill>
            <a:prstDash val="dash"/>
          </a:ln>
          <a:effectLs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indent="-2462213" algn="l" eaLnBrk="1" hangingPunct="1"/>
            <a:r>
              <a:rPr lang="tr-TR" altLang="en-US" sz="1800" kern="0" dirty="0"/>
              <a:t>Assumption: </a:t>
            </a:r>
            <a:r>
              <a:rPr lang="tr-TR" altLang="en-US" sz="1800" kern="0" dirty="0" err="1"/>
              <a:t>Early</a:t>
            </a:r>
            <a:r>
              <a:rPr lang="tr-TR" altLang="en-US" sz="1800" kern="0" dirty="0"/>
              <a:t> </a:t>
            </a:r>
            <a:r>
              <a:rPr lang="tr-TR" altLang="en-US" sz="1800" kern="0" dirty="0" err="1"/>
              <a:t>Voltage</a:t>
            </a:r>
            <a:r>
              <a:rPr lang="tr-TR" altLang="en-US" sz="1800" kern="0" dirty="0"/>
              <a:t> (V</a:t>
            </a:r>
            <a:r>
              <a:rPr lang="tr-TR" altLang="en-US" sz="1800" kern="0" baseline="-25000" dirty="0"/>
              <a:t>A</a:t>
            </a:r>
            <a:r>
              <a:rPr lang="tr-TR" altLang="en-US" sz="1800" kern="0" dirty="0"/>
              <a:t>) is </a:t>
            </a:r>
            <a:r>
              <a:rPr lang="tr-TR" altLang="en-US" sz="1800" kern="0" dirty="0" err="1"/>
              <a:t>infinite</a:t>
            </a:r>
            <a:r>
              <a:rPr lang="tr-TR" altLang="en-US" sz="1800" kern="0" dirty="0"/>
              <a:t>.</a:t>
            </a:r>
            <a:endParaRPr lang="th-TH" altLang="en-US" sz="1800" kern="0" dirty="0"/>
          </a:p>
        </p:txBody>
      </p:sp>
      <p:sp>
        <p:nvSpPr>
          <p:cNvPr id="3" name="Oval 2"/>
          <p:cNvSpPr/>
          <p:nvPr/>
        </p:nvSpPr>
        <p:spPr bwMode="auto">
          <a:xfrm>
            <a:off x="6448156" y="3377455"/>
            <a:ext cx="421904" cy="309761"/>
          </a:xfrm>
          <a:prstGeom prst="ellipse">
            <a:avLst/>
          </a:prstGeom>
          <a:noFill/>
          <a:ln w="2857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a:ln w="19050">
                <a:solidFill>
                  <a:schemeClr val="tx1"/>
                </a:solid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6" name="Object 7">
                <a:extLst>
                  <a:ext uri="{FF2B5EF4-FFF2-40B4-BE49-F238E27FC236}">
                    <a16:creationId xmlns:a16="http://schemas.microsoft.com/office/drawing/2014/main" id="{936854CB-0C09-4255-B124-A31D165021B3}"/>
                  </a:ext>
                </a:extLst>
              </p:cNvPr>
              <p:cNvSpPr txBox="1"/>
              <p:nvPr/>
            </p:nvSpPr>
            <p:spPr bwMode="auto">
              <a:xfrm>
                <a:off x="176823" y="4534431"/>
                <a:ext cx="3124200" cy="708026"/>
              </a:xfrm>
              <a:prstGeom prst="rect">
                <a:avLst/>
              </a:prstGeom>
              <a:noFill/>
              <a:extLst/>
            </p:spPr>
            <p:txBody>
              <a:bodyPr lIns="0" tIns="0" rIns="0" bIns="0">
                <a:normAutofit/>
              </a:bodyPr>
              <a:lstStyle/>
              <a:p>
                <a:pPr/>
                <a14:m>
                  <m:oMathPara xmlns:m="http://schemas.openxmlformats.org/officeDocument/2006/math">
                    <m:oMathParaPr>
                      <m:jc m:val="centerGroup"/>
                    </m:oMathParaPr>
                    <m:oMath xmlns:m="http://schemas.openxmlformats.org/officeDocument/2006/math">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𝑖</m:t>
                          </m:r>
                        </m:e>
                        <m:sub>
                          <m:r>
                            <a:rPr lang="tr-TR" i="1">
                              <a:solidFill>
                                <a:srgbClr val="000000"/>
                              </a:solidFill>
                              <a:latin typeface="Cambria Math" panose="02040503050406030204" pitchFamily="18" charset="0"/>
                            </a:rPr>
                            <m:t>𝐸</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𝐼</m:t>
                          </m:r>
                        </m:e>
                        <m:sub>
                          <m:r>
                            <a:rPr lang="tr-TR" i="1">
                              <a:solidFill>
                                <a:srgbClr val="000000"/>
                              </a:solidFill>
                              <a:latin typeface="Cambria Math" panose="02040503050406030204" pitchFamily="18" charset="0"/>
                            </a:rPr>
                            <m:t>𝐸𝑆</m:t>
                          </m:r>
                        </m:sub>
                      </m:sSub>
                      <m:d>
                        <m:dPr>
                          <m:begChr m:val="["/>
                          <m:endChr m:val="]"/>
                          <m:ctrlPr>
                            <a:rPr lang="tr-TR" i="1">
                              <a:solidFill>
                                <a:srgbClr val="000000"/>
                              </a:solidFill>
                              <a:latin typeface="Cambria Math" panose="02040503050406030204" pitchFamily="18" charset="0"/>
                            </a:rPr>
                          </m:ctrlPr>
                        </m:dPr>
                        <m:e>
                          <m:func>
                            <m:funcPr>
                              <m:ctrlPr>
                                <a:rPr lang="tr-TR" i="1">
                                  <a:solidFill>
                                    <a:srgbClr val="000000"/>
                                  </a:solidFill>
                                  <a:latin typeface="Cambria Math" panose="02040503050406030204" pitchFamily="18" charset="0"/>
                                </a:rPr>
                              </m:ctrlPr>
                            </m:funcPr>
                            <m:fName>
                              <m:r>
                                <m:rPr>
                                  <m:sty m:val="p"/>
                                </m:rPr>
                                <a:rPr lang="tr-TR" i="0">
                                  <a:solidFill>
                                    <a:srgbClr val="000000"/>
                                  </a:solidFill>
                                  <a:latin typeface="Cambria Math" panose="02040503050406030204" pitchFamily="18" charset="0"/>
                                </a:rPr>
                                <m:t>exp</m:t>
                              </m:r>
                            </m:fName>
                            <m:e>
                              <m:d>
                                <m:dPr>
                                  <m:ctrlPr>
                                    <a:rPr lang="tr-TR" i="1">
                                      <a:solidFill>
                                        <a:srgbClr val="000000"/>
                                      </a:solidFill>
                                      <a:latin typeface="Cambria Math" panose="02040503050406030204" pitchFamily="18" charset="0"/>
                                    </a:rPr>
                                  </m:ctrlPr>
                                </m:dPr>
                                <m:e>
                                  <m:f>
                                    <m:fPr>
                                      <m:ctrlPr>
                                        <a:rPr lang="tr-TR" i="1">
                                          <a:solidFill>
                                            <a:srgbClr val="000000"/>
                                          </a:solidFill>
                                          <a:latin typeface="Cambria Math" panose="02040503050406030204" pitchFamily="18" charset="0"/>
                                        </a:rPr>
                                      </m:ctrlPr>
                                    </m:fPr>
                                    <m:num>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𝑣</m:t>
                                          </m:r>
                                        </m:e>
                                        <m:sub>
                                          <m:r>
                                            <a:rPr lang="tr-TR" i="1">
                                              <a:solidFill>
                                                <a:srgbClr val="000000"/>
                                              </a:solidFill>
                                              <a:latin typeface="Cambria Math" panose="02040503050406030204" pitchFamily="18" charset="0"/>
                                            </a:rPr>
                                            <m:t>𝐵𝐸</m:t>
                                          </m:r>
                                        </m:sub>
                                      </m:sSub>
                                    </m:num>
                                    <m:den>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𝑉</m:t>
                                          </m:r>
                                        </m:e>
                                        <m:sub>
                                          <m:r>
                                            <a:rPr lang="tr-TR" i="1">
                                              <a:solidFill>
                                                <a:srgbClr val="000000"/>
                                              </a:solidFill>
                                              <a:latin typeface="Cambria Math" panose="02040503050406030204" pitchFamily="18" charset="0"/>
                                            </a:rPr>
                                            <m:t>𝑇</m:t>
                                          </m:r>
                                        </m:sub>
                                      </m:sSub>
                                    </m:den>
                                  </m:f>
                                </m:e>
                              </m:d>
                            </m:e>
                          </m:func>
                          <m:r>
                            <a:rPr lang="tr-TR" i="1">
                              <a:solidFill>
                                <a:srgbClr val="000000"/>
                              </a:solidFill>
                              <a:latin typeface="Cambria Math" panose="02040503050406030204" pitchFamily="18" charset="0"/>
                            </a:rPr>
                            <m:t>−1</m:t>
                          </m:r>
                        </m:e>
                      </m:d>
                    </m:oMath>
                  </m:oMathPara>
                </a14:m>
                <a:endParaRPr lang="tr-TR" dirty="0"/>
              </a:p>
            </p:txBody>
          </p:sp>
        </mc:Choice>
        <mc:Fallback xmlns="">
          <p:sp>
            <p:nvSpPr>
              <p:cNvPr id="26" name="Object 7">
                <a:extLst>
                  <a:ext uri="{FF2B5EF4-FFF2-40B4-BE49-F238E27FC236}">
                    <a16:creationId xmlns:a16="http://schemas.microsoft.com/office/drawing/2014/main" id="{936854CB-0C09-4255-B124-A31D165021B3}"/>
                  </a:ext>
                </a:extLst>
              </p:cNvPr>
              <p:cNvSpPr txBox="1">
                <a:spLocks noRot="1" noChangeAspect="1" noMove="1" noResize="1" noEditPoints="1" noAdjustHandles="1" noChangeArrowheads="1" noChangeShapeType="1" noTextEdit="1"/>
              </p:cNvSpPr>
              <p:nvPr/>
            </p:nvSpPr>
            <p:spPr bwMode="auto">
              <a:xfrm>
                <a:off x="176823" y="4534431"/>
                <a:ext cx="3124200" cy="708026"/>
              </a:xfrm>
              <a:prstGeom prst="rect">
                <a:avLst/>
              </a:prstGeom>
              <a:blipFill>
                <a:blip r:embed="rId10"/>
                <a:stretch>
                  <a:fillRect/>
                </a:stretch>
              </a:blipFill>
              <a:extLst/>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9" name="Object 7">
                <a:extLst>
                  <a:ext uri="{FF2B5EF4-FFF2-40B4-BE49-F238E27FC236}">
                    <a16:creationId xmlns:a16="http://schemas.microsoft.com/office/drawing/2014/main" id="{7290C8D7-617B-4989-AC53-218180054A51}"/>
                  </a:ext>
                </a:extLst>
              </p:cNvPr>
              <p:cNvSpPr txBox="1"/>
              <p:nvPr/>
            </p:nvSpPr>
            <p:spPr bwMode="auto">
              <a:xfrm>
                <a:off x="468798" y="5243943"/>
                <a:ext cx="3124200" cy="708026"/>
              </a:xfrm>
              <a:prstGeom prst="rect">
                <a:avLst/>
              </a:prstGeom>
              <a:noFill/>
              <a:extLst/>
            </p:spPr>
            <p:txBody>
              <a:bodyPr lIns="0" tIns="0" rIns="0" bIns="0">
                <a:normAutofit/>
              </a:bodyPr>
              <a:lstStyle/>
              <a:p>
                <a14:m>
                  <m:oMath xmlns:m="http://schemas.openxmlformats.org/officeDocument/2006/math">
                    <m:sSub>
                      <m:sSubPr>
                        <m:ctrlPr>
                          <a:rPr lang="tr-TR" i="1" smtClean="0">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𝑖</m:t>
                        </m:r>
                      </m:e>
                      <m:sub>
                        <m:r>
                          <a:rPr lang="en-US" b="0" i="1" smtClean="0">
                            <a:solidFill>
                              <a:srgbClr val="000000"/>
                            </a:solidFill>
                            <a:latin typeface="Cambria Math" panose="02040503050406030204" pitchFamily="18" charset="0"/>
                          </a:rPr>
                          <m:t>𝐵</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𝐼</m:t>
                        </m:r>
                      </m:e>
                      <m:sub>
                        <m:r>
                          <a:rPr lang="tr-TR" i="1">
                            <a:solidFill>
                              <a:srgbClr val="000000"/>
                            </a:solidFill>
                            <a:latin typeface="Cambria Math" panose="02040503050406030204" pitchFamily="18" charset="0"/>
                          </a:rPr>
                          <m:t>𝐸𝑆</m:t>
                        </m:r>
                      </m:sub>
                    </m:sSub>
                    <m:d>
                      <m:dPr>
                        <m:begChr m:val="["/>
                        <m:endChr m:val="]"/>
                        <m:ctrlPr>
                          <a:rPr lang="tr-TR" i="1">
                            <a:solidFill>
                              <a:srgbClr val="000000"/>
                            </a:solidFill>
                            <a:latin typeface="Cambria Math" panose="02040503050406030204" pitchFamily="18" charset="0"/>
                          </a:rPr>
                        </m:ctrlPr>
                      </m:dPr>
                      <m:e>
                        <m:func>
                          <m:funcPr>
                            <m:ctrlPr>
                              <a:rPr lang="tr-TR" i="1">
                                <a:solidFill>
                                  <a:srgbClr val="000000"/>
                                </a:solidFill>
                                <a:latin typeface="Cambria Math" panose="02040503050406030204" pitchFamily="18" charset="0"/>
                              </a:rPr>
                            </m:ctrlPr>
                          </m:funcPr>
                          <m:fName>
                            <m:r>
                              <m:rPr>
                                <m:sty m:val="p"/>
                              </m:rPr>
                              <a:rPr lang="tr-TR" i="0">
                                <a:solidFill>
                                  <a:srgbClr val="000000"/>
                                </a:solidFill>
                                <a:latin typeface="Cambria Math" panose="02040503050406030204" pitchFamily="18" charset="0"/>
                              </a:rPr>
                              <m:t>exp</m:t>
                            </m:r>
                          </m:fName>
                          <m:e>
                            <m:d>
                              <m:dPr>
                                <m:ctrlPr>
                                  <a:rPr lang="tr-TR" i="1">
                                    <a:solidFill>
                                      <a:srgbClr val="000000"/>
                                    </a:solidFill>
                                    <a:latin typeface="Cambria Math" panose="02040503050406030204" pitchFamily="18" charset="0"/>
                                  </a:rPr>
                                </m:ctrlPr>
                              </m:dPr>
                              <m:e>
                                <m:f>
                                  <m:fPr>
                                    <m:ctrlPr>
                                      <a:rPr lang="tr-TR" i="1">
                                        <a:solidFill>
                                          <a:srgbClr val="000000"/>
                                        </a:solidFill>
                                        <a:latin typeface="Cambria Math" panose="02040503050406030204" pitchFamily="18" charset="0"/>
                                      </a:rPr>
                                    </m:ctrlPr>
                                  </m:fPr>
                                  <m:num>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𝑣</m:t>
                                        </m:r>
                                      </m:e>
                                      <m:sub>
                                        <m:r>
                                          <a:rPr lang="tr-TR" i="1">
                                            <a:solidFill>
                                              <a:srgbClr val="000000"/>
                                            </a:solidFill>
                                            <a:latin typeface="Cambria Math" panose="02040503050406030204" pitchFamily="18" charset="0"/>
                                          </a:rPr>
                                          <m:t>𝐵𝐸</m:t>
                                        </m:r>
                                      </m:sub>
                                    </m:sSub>
                                  </m:num>
                                  <m:den>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𝑉</m:t>
                                        </m:r>
                                      </m:e>
                                      <m:sub>
                                        <m:r>
                                          <a:rPr lang="tr-TR" i="1">
                                            <a:solidFill>
                                              <a:srgbClr val="000000"/>
                                            </a:solidFill>
                                            <a:latin typeface="Cambria Math" panose="02040503050406030204" pitchFamily="18" charset="0"/>
                                          </a:rPr>
                                          <m:t>𝑇</m:t>
                                        </m:r>
                                      </m:sub>
                                    </m:sSub>
                                  </m:den>
                                </m:f>
                              </m:e>
                            </m:d>
                          </m:e>
                        </m:func>
                        <m:r>
                          <a:rPr lang="tr-TR" i="1">
                            <a:solidFill>
                              <a:srgbClr val="000000"/>
                            </a:solidFill>
                            <a:latin typeface="Cambria Math" panose="02040503050406030204" pitchFamily="18" charset="0"/>
                          </a:rPr>
                          <m:t>−1</m:t>
                        </m:r>
                      </m:e>
                    </m:d>
                  </m:oMath>
                </a14:m>
                <a:r>
                  <a:rPr lang="en-US" dirty="0"/>
                  <a:t>/(</a:t>
                </a:r>
                <a:r>
                  <a:rPr lang="el-GR" dirty="0"/>
                  <a:t>β</a:t>
                </a:r>
                <a:r>
                  <a:rPr lang="en-US" dirty="0"/>
                  <a:t>+1)</a:t>
                </a:r>
                <a:endParaRPr lang="tr-TR" dirty="0"/>
              </a:p>
            </p:txBody>
          </p:sp>
        </mc:Choice>
        <mc:Fallback xmlns="">
          <p:sp>
            <p:nvSpPr>
              <p:cNvPr id="29" name="Object 7">
                <a:extLst>
                  <a:ext uri="{FF2B5EF4-FFF2-40B4-BE49-F238E27FC236}">
                    <a16:creationId xmlns:a16="http://schemas.microsoft.com/office/drawing/2014/main" id="{7290C8D7-617B-4989-AC53-218180054A51}"/>
                  </a:ext>
                </a:extLst>
              </p:cNvPr>
              <p:cNvSpPr txBox="1">
                <a:spLocks noRot="1" noChangeAspect="1" noMove="1" noResize="1" noEditPoints="1" noAdjustHandles="1" noChangeArrowheads="1" noChangeShapeType="1" noTextEdit="1"/>
              </p:cNvSpPr>
              <p:nvPr/>
            </p:nvSpPr>
            <p:spPr bwMode="auto">
              <a:xfrm>
                <a:off x="468798" y="5243943"/>
                <a:ext cx="3124200" cy="708026"/>
              </a:xfrm>
              <a:prstGeom prst="rect">
                <a:avLst/>
              </a:prstGeom>
              <a:blipFill>
                <a:blip r:embed="rId11"/>
                <a:stretch>
                  <a:fillRect l="-2734" t="-1724"/>
                </a:stretch>
              </a:blipFill>
              <a:extLst/>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0" name="Object 15">
                <a:extLst>
                  <a:ext uri="{FF2B5EF4-FFF2-40B4-BE49-F238E27FC236}">
                    <a16:creationId xmlns:a16="http://schemas.microsoft.com/office/drawing/2014/main" id="{AC31642F-AAC9-416D-A136-F394BABF3C4F}"/>
                  </a:ext>
                </a:extLst>
              </p:cNvPr>
              <p:cNvSpPr txBox="1"/>
              <p:nvPr/>
            </p:nvSpPr>
            <p:spPr bwMode="auto">
              <a:xfrm>
                <a:off x="7283948" y="2953711"/>
                <a:ext cx="1184275" cy="610986"/>
              </a:xfrm>
              <a:prstGeom prst="rect">
                <a:avLst/>
              </a:prstGeom>
              <a:noFill/>
              <a:ln>
                <a:noFill/>
              </a:ln>
              <a:extLst/>
            </p:spPr>
            <p:txBody>
              <a:bodyPr lIns="0" tIns="0" rIns="0" bIns="0">
                <a:normAutofit/>
              </a:bodyPr>
              <a:lstStyle/>
              <a:p>
                <a:r>
                  <a:rPr lang="en-US" dirty="0">
                    <a:solidFill>
                      <a:srgbClr val="000000"/>
                    </a:solidFill>
                  </a:rPr>
                  <a:t>Slope=</a:t>
                </a:r>
                <a14:m>
                  <m:oMath xmlns:m="http://schemas.openxmlformats.org/officeDocument/2006/math">
                    <m:f>
                      <m:fPr>
                        <m:ctrlPr>
                          <a:rPr lang="tr-TR"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𝑟</m:t>
                            </m:r>
                          </m:e>
                          <m:sub>
                            <m:r>
                              <a:rPr lang="tr-TR" i="1">
                                <a:solidFill>
                                  <a:srgbClr val="000000"/>
                                </a:solidFill>
                                <a:latin typeface="Cambria Math" panose="02040503050406030204" pitchFamily="18" charset="0"/>
                              </a:rPr>
                              <m:t>𝜋</m:t>
                            </m:r>
                          </m:sub>
                        </m:sSub>
                      </m:den>
                    </m:f>
                  </m:oMath>
                </a14:m>
                <a:endParaRPr lang="tr-TR" dirty="0"/>
              </a:p>
            </p:txBody>
          </p:sp>
        </mc:Choice>
        <mc:Fallback xmlns="">
          <p:sp>
            <p:nvSpPr>
              <p:cNvPr id="30" name="Object 15">
                <a:extLst>
                  <a:ext uri="{FF2B5EF4-FFF2-40B4-BE49-F238E27FC236}">
                    <a16:creationId xmlns:a16="http://schemas.microsoft.com/office/drawing/2014/main" id="{AC31642F-AAC9-416D-A136-F394BABF3C4F}"/>
                  </a:ext>
                </a:extLst>
              </p:cNvPr>
              <p:cNvSpPr txBox="1">
                <a:spLocks noRot="1" noChangeAspect="1" noMove="1" noResize="1" noEditPoints="1" noAdjustHandles="1" noChangeArrowheads="1" noChangeShapeType="1" noTextEdit="1"/>
              </p:cNvSpPr>
              <p:nvPr/>
            </p:nvSpPr>
            <p:spPr bwMode="auto">
              <a:xfrm>
                <a:off x="7283948" y="2953711"/>
                <a:ext cx="1184275" cy="610986"/>
              </a:xfrm>
              <a:prstGeom prst="rect">
                <a:avLst/>
              </a:prstGeom>
              <a:blipFill>
                <a:blip r:embed="rId12"/>
                <a:stretch>
                  <a:fillRect l="-12371" t="-4000"/>
                </a:stretch>
              </a:blipFill>
              <a:ln>
                <a:noFill/>
              </a:ln>
              <a:extLst/>
            </p:spPr>
            <p:txBody>
              <a:bodyPr/>
              <a:lstStyle/>
              <a:p>
                <a:r>
                  <a:rPr lang="tr-TR">
                    <a:noFill/>
                  </a:rPr>
                  <a:t> </a:t>
                </a:r>
              </a:p>
            </p:txBody>
          </p:sp>
        </mc:Fallback>
      </mc:AlternateContent>
      <p:cxnSp>
        <p:nvCxnSpPr>
          <p:cNvPr id="21" name="Straight Arrow Connector 20">
            <a:extLst>
              <a:ext uri="{FF2B5EF4-FFF2-40B4-BE49-F238E27FC236}">
                <a16:creationId xmlns:a16="http://schemas.microsoft.com/office/drawing/2014/main" id="{766FCDE7-A0A9-41AE-9EFC-58DB2BE31F76}"/>
              </a:ext>
            </a:extLst>
          </p:cNvPr>
          <p:cNvCxnSpPr/>
          <p:nvPr/>
        </p:nvCxnSpPr>
        <p:spPr bwMode="auto">
          <a:xfrm flipH="1">
            <a:off x="6933473" y="3224178"/>
            <a:ext cx="294228" cy="20482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3" name="Object 15">
                <a:extLst>
                  <a:ext uri="{FF2B5EF4-FFF2-40B4-BE49-F238E27FC236}">
                    <a16:creationId xmlns:a16="http://schemas.microsoft.com/office/drawing/2014/main" id="{3C1343C2-6401-4998-8A9B-516FA544268F}"/>
                  </a:ext>
                </a:extLst>
              </p:cNvPr>
              <p:cNvSpPr txBox="1"/>
              <p:nvPr/>
            </p:nvSpPr>
            <p:spPr bwMode="auto">
              <a:xfrm>
                <a:off x="324464" y="5706231"/>
                <a:ext cx="1938799" cy="837007"/>
              </a:xfrm>
              <a:prstGeom prst="rect">
                <a:avLst/>
              </a:prstGeom>
              <a:noFill/>
              <a:ln>
                <a:noFill/>
              </a:ln>
              <a:extLst/>
            </p:spPr>
            <p:txBody>
              <a:bodyPr lIns="0" tIns="0" rIns="0" bIns="0">
                <a:normAutofit fontScale="92500" lnSpcReduction="20000"/>
              </a:bodyPr>
              <a:lstStyle/>
              <a:p>
                <a:pPr/>
                <a:br>
                  <a:rPr lang="tr-TR" dirty="0">
                    <a:solidFill>
                      <a:srgbClr val="0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𝑟</m:t>
                          </m:r>
                        </m:e>
                        <m:sub>
                          <m:r>
                            <a:rPr lang="tr-TR" i="1">
                              <a:solidFill>
                                <a:srgbClr val="000000"/>
                              </a:solidFill>
                              <a:latin typeface="Cambria Math" panose="02040503050406030204" pitchFamily="18" charset="0"/>
                            </a:rPr>
                            <m:t>𝜋</m:t>
                          </m:r>
                        </m:sub>
                      </m:sSub>
                      <m:r>
                        <a:rPr lang="tr-TR" i="1">
                          <a:solidFill>
                            <a:srgbClr val="000000"/>
                          </a:solidFill>
                          <a:latin typeface="Cambria Math" panose="02040503050406030204" pitchFamily="18" charset="0"/>
                        </a:rPr>
                        <m:t>=</m:t>
                      </m:r>
                      <m:sSubSup>
                        <m:sSubSupPr>
                          <m:ctrlPr>
                            <a:rPr lang="tr-TR" i="1" smtClean="0">
                              <a:solidFill>
                                <a:srgbClr val="000000"/>
                              </a:solidFill>
                              <a:latin typeface="Cambria Math" panose="02040503050406030204" pitchFamily="18" charset="0"/>
                            </a:rPr>
                          </m:ctrlPr>
                        </m:sSubSupPr>
                        <m:e>
                          <m:d>
                            <m:dPr>
                              <m:begChr m:val="["/>
                              <m:endChr m:val="]"/>
                              <m:ctrlPr>
                                <a:rPr lang="tr-TR" i="1">
                                  <a:solidFill>
                                    <a:srgbClr val="000000"/>
                                  </a:solidFill>
                                  <a:latin typeface="Cambria Math" panose="02040503050406030204" pitchFamily="18" charset="0"/>
                                </a:rPr>
                              </m:ctrlPr>
                            </m:dPr>
                            <m:e>
                              <m:f>
                                <m:fPr>
                                  <m:ctrlPr>
                                    <a:rPr lang="tr-TR"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𝑑</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𝑖</m:t>
                                      </m:r>
                                    </m:e>
                                    <m:sub>
                                      <m:r>
                                        <a:rPr lang="en-US" b="0" i="1" smtClean="0">
                                          <a:solidFill>
                                            <a:srgbClr val="000000"/>
                                          </a:solidFill>
                                          <a:latin typeface="Cambria Math" panose="02040503050406030204" pitchFamily="18" charset="0"/>
                                        </a:rPr>
                                        <m:t>𝐵</m:t>
                                      </m:r>
                                    </m:sub>
                                  </m:sSub>
                                  <m:r>
                                    <a:rPr lang="tr-TR" i="1">
                                      <a:solidFill>
                                        <a:srgbClr val="000000"/>
                                      </a:solidFill>
                                      <a:latin typeface="Cambria Math" panose="02040503050406030204" pitchFamily="18" charset="0"/>
                                    </a:rPr>
                                    <m:t>(</m:t>
                                  </m:r>
                                  <m:r>
                                    <a:rPr lang="tr-TR" i="1">
                                      <a:solidFill>
                                        <a:srgbClr val="000000"/>
                                      </a:solidFill>
                                      <a:latin typeface="Cambria Math" panose="02040503050406030204" pitchFamily="18" charset="0"/>
                                    </a:rPr>
                                    <m:t>𝑡</m:t>
                                  </m:r>
                                  <m:r>
                                    <a:rPr lang="tr-TR" i="1">
                                      <a:solidFill>
                                        <a:srgbClr val="000000"/>
                                      </a:solidFill>
                                      <a:latin typeface="Cambria Math" panose="02040503050406030204" pitchFamily="18" charset="0"/>
                                    </a:rPr>
                                    <m:t>)</m:t>
                                  </m:r>
                                </m:num>
                                <m:den>
                                  <m:sSub>
                                    <m:sSubPr>
                                      <m:ctrlPr>
                                        <a:rPr lang="tr-TR"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𝑑</m:t>
                                      </m:r>
                                      <m:r>
                                        <a:rPr lang="tr-TR" i="1">
                                          <a:solidFill>
                                            <a:srgbClr val="000000"/>
                                          </a:solidFill>
                                          <a:latin typeface="Cambria Math" panose="02040503050406030204" pitchFamily="18" charset="0"/>
                                        </a:rPr>
                                        <m:t>𝑣</m:t>
                                      </m:r>
                                    </m:e>
                                    <m:sub>
                                      <m:r>
                                        <a:rPr lang="en-US" b="0" i="1" smtClean="0">
                                          <a:solidFill>
                                            <a:srgbClr val="000000"/>
                                          </a:solidFill>
                                          <a:latin typeface="Cambria Math" panose="02040503050406030204" pitchFamily="18" charset="0"/>
                                        </a:rPr>
                                        <m:t>𝐵𝐸</m:t>
                                      </m:r>
                                    </m:sub>
                                  </m:sSub>
                                  <m:r>
                                    <a:rPr lang="tr-TR" i="1">
                                      <a:solidFill>
                                        <a:srgbClr val="000000"/>
                                      </a:solidFill>
                                      <a:latin typeface="Cambria Math" panose="02040503050406030204" pitchFamily="18" charset="0"/>
                                    </a:rPr>
                                    <m:t>(</m:t>
                                  </m:r>
                                  <m:r>
                                    <a:rPr lang="tr-TR" i="1">
                                      <a:solidFill>
                                        <a:srgbClr val="000000"/>
                                      </a:solidFill>
                                      <a:latin typeface="Cambria Math" panose="02040503050406030204" pitchFamily="18" charset="0"/>
                                    </a:rPr>
                                    <m:t>𝑡</m:t>
                                  </m:r>
                                  <m:r>
                                    <a:rPr lang="tr-TR" i="1">
                                      <a:solidFill>
                                        <a:srgbClr val="000000"/>
                                      </a:solidFill>
                                      <a:latin typeface="Cambria Math" panose="02040503050406030204" pitchFamily="18" charset="0"/>
                                    </a:rPr>
                                    <m:t>)</m:t>
                                  </m:r>
                                </m:den>
                              </m:f>
                            </m:e>
                          </m:d>
                        </m:e>
                        <m:sub>
                          <m:r>
                            <a:rPr lang="en-US" b="0" i="1" smtClean="0">
                              <a:solidFill>
                                <a:srgbClr val="000000"/>
                              </a:solidFill>
                              <a:latin typeface="Cambria Math" panose="02040503050406030204" pitchFamily="18" charset="0"/>
                            </a:rPr>
                            <m:t>𝑄</m:t>
                          </m:r>
                        </m:sub>
                        <m:sup>
                          <m:r>
                            <a:rPr lang="en-US" b="0" i="1" smtClean="0">
                              <a:solidFill>
                                <a:srgbClr val="000000"/>
                              </a:solidFill>
                              <a:latin typeface="Cambria Math" panose="02040503050406030204" pitchFamily="18" charset="0"/>
                            </a:rPr>
                            <m:t>−1</m:t>
                          </m:r>
                        </m:sup>
                      </m:sSubSup>
                    </m:oMath>
                  </m:oMathPara>
                </a14:m>
                <a:endParaRPr lang="tr-TR" dirty="0"/>
              </a:p>
            </p:txBody>
          </p:sp>
        </mc:Choice>
        <mc:Fallback xmlns="">
          <p:sp>
            <p:nvSpPr>
              <p:cNvPr id="33" name="Object 15">
                <a:extLst>
                  <a:ext uri="{FF2B5EF4-FFF2-40B4-BE49-F238E27FC236}">
                    <a16:creationId xmlns:a16="http://schemas.microsoft.com/office/drawing/2014/main" id="{3C1343C2-6401-4998-8A9B-516FA544268F}"/>
                  </a:ext>
                </a:extLst>
              </p:cNvPr>
              <p:cNvSpPr txBox="1">
                <a:spLocks noRot="1" noChangeAspect="1" noMove="1" noResize="1" noEditPoints="1" noAdjustHandles="1" noChangeArrowheads="1" noChangeShapeType="1" noTextEdit="1"/>
              </p:cNvSpPr>
              <p:nvPr/>
            </p:nvSpPr>
            <p:spPr bwMode="auto">
              <a:xfrm>
                <a:off x="324464" y="5706231"/>
                <a:ext cx="1938799" cy="837007"/>
              </a:xfrm>
              <a:prstGeom prst="rect">
                <a:avLst/>
              </a:prstGeom>
              <a:blipFill>
                <a:blip r:embed="rId13"/>
                <a:stretch>
                  <a:fillRect b="-2920"/>
                </a:stretch>
              </a:blipFill>
              <a:ln>
                <a:noFill/>
              </a:ln>
              <a:extLst/>
            </p:spPr>
            <p:txBody>
              <a:bodyPr/>
              <a:lstStyle/>
              <a:p>
                <a:r>
                  <a:rPr lang="tr-TR">
                    <a:noFill/>
                  </a:rPr>
                  <a:t> </a:t>
                </a:r>
              </a:p>
            </p:txBody>
          </p:sp>
        </mc:Fallback>
      </mc:AlternateContent>
      <p:cxnSp>
        <p:nvCxnSpPr>
          <p:cNvPr id="6" name="Straight Arrow Connector 5">
            <a:extLst>
              <a:ext uri="{FF2B5EF4-FFF2-40B4-BE49-F238E27FC236}">
                <a16:creationId xmlns:a16="http://schemas.microsoft.com/office/drawing/2014/main" id="{803CEF89-2666-4AC5-B4EC-62C70AF818AB}"/>
              </a:ext>
            </a:extLst>
          </p:cNvPr>
          <p:cNvCxnSpPr/>
          <p:nvPr/>
        </p:nvCxnSpPr>
        <p:spPr bwMode="auto">
          <a:xfrm flipV="1">
            <a:off x="2771800" y="5423346"/>
            <a:ext cx="4308787" cy="885974"/>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047557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257008" y="193425"/>
            <a:ext cx="21980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algn="ctr" eaLnBrk="1" hangingPunct="1"/>
            <a:r>
              <a:rPr lang="tr-TR" altLang="en-US" sz="2400" dirty="0" err="1">
                <a:solidFill>
                  <a:srgbClr val="FF0000"/>
                </a:solidFill>
                <a:latin typeface="Comic Sans MS" panose="030F0702030302020204" pitchFamily="66" charset="0"/>
              </a:rPr>
              <a:t>Early</a:t>
            </a:r>
            <a:r>
              <a:rPr lang="tr-TR" altLang="en-US" sz="2400" dirty="0">
                <a:solidFill>
                  <a:srgbClr val="FF0000"/>
                </a:solidFill>
                <a:latin typeface="Comic Sans MS" panose="030F0702030302020204" pitchFamily="66" charset="0"/>
              </a:rPr>
              <a:t> </a:t>
            </a:r>
            <a:r>
              <a:rPr lang="tr-TR" altLang="en-US" sz="2400" dirty="0" err="1">
                <a:solidFill>
                  <a:srgbClr val="FF0000"/>
                </a:solidFill>
                <a:latin typeface="Comic Sans MS" panose="030F0702030302020204" pitchFamily="66" charset="0"/>
              </a:rPr>
              <a:t>Effect</a:t>
            </a:r>
            <a:r>
              <a:rPr lang="tr-TR" altLang="en-US" sz="2400" dirty="0">
                <a:solidFill>
                  <a:srgbClr val="FF0000"/>
                </a:solidFill>
                <a:latin typeface="Comic Sans MS" panose="030F0702030302020204" pitchFamily="66" charset="0"/>
              </a:rPr>
              <a:t> </a:t>
            </a:r>
            <a:endParaRPr lang="en-US" altLang="en-US" sz="2400" dirty="0">
              <a:solidFill>
                <a:srgbClr val="FF0000"/>
              </a:solidFill>
              <a:latin typeface="Comic Sans MS" panose="030F0702030302020204" pitchFamily="66" charset="0"/>
            </a:endParaRPr>
          </a:p>
        </p:txBody>
      </p:sp>
      <p:grpSp>
        <p:nvGrpSpPr>
          <p:cNvPr id="7" name="Group 6"/>
          <p:cNvGrpSpPr/>
          <p:nvPr/>
        </p:nvGrpSpPr>
        <p:grpSpPr>
          <a:xfrm>
            <a:off x="426105" y="4179146"/>
            <a:ext cx="3024336" cy="1512169"/>
            <a:chOff x="2411760" y="4365104"/>
            <a:chExt cx="4203207" cy="2101605"/>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1760" y="4365104"/>
              <a:ext cx="4203207" cy="2101605"/>
            </a:xfrm>
            <a:prstGeom prst="rect">
              <a:avLst/>
            </a:prstGeom>
          </p:spPr>
        </p:pic>
        <p:sp>
          <p:nvSpPr>
            <p:cNvPr id="9" name="TextBox 8"/>
            <p:cNvSpPr txBox="1"/>
            <p:nvPr/>
          </p:nvSpPr>
          <p:spPr>
            <a:xfrm>
              <a:off x="4644008" y="4970125"/>
              <a:ext cx="530392" cy="438074"/>
            </a:xfrm>
            <a:prstGeom prst="rect">
              <a:avLst/>
            </a:prstGeom>
            <a:noFill/>
          </p:spPr>
          <p:txBody>
            <a:bodyPr wrap="none" rtlCol="0">
              <a:spAutoFit/>
            </a:bodyPr>
            <a:lstStyle/>
            <a:p>
              <a:r>
                <a:rPr lang="el-GR" sz="2000" dirty="0">
                  <a:solidFill>
                    <a:schemeClr val="bg2">
                      <a:lumMod val="75000"/>
                    </a:schemeClr>
                  </a:solidFill>
                  <a:effectLst>
                    <a:outerShdw blurRad="38100" dist="38100" dir="2700000" algn="tl">
                      <a:srgbClr val="000000">
                        <a:alpha val="43137"/>
                      </a:srgbClr>
                    </a:outerShdw>
                  </a:effectLst>
                </a:rPr>
                <a:t>β</a:t>
              </a:r>
              <a:r>
                <a:rPr lang="tr-TR" sz="2000" dirty="0" err="1">
                  <a:solidFill>
                    <a:schemeClr val="bg2">
                      <a:lumMod val="75000"/>
                    </a:schemeClr>
                  </a:solidFill>
                  <a:effectLst>
                    <a:outerShdw blurRad="38100" dist="38100" dir="2700000" algn="tl">
                      <a:srgbClr val="000000">
                        <a:alpha val="43137"/>
                      </a:srgbClr>
                    </a:outerShdw>
                  </a:effectLst>
                </a:rPr>
                <a:t>i</a:t>
              </a:r>
              <a:r>
                <a:rPr lang="tr-TR" sz="2000" baseline="-25000" dirty="0" err="1">
                  <a:solidFill>
                    <a:schemeClr val="bg2">
                      <a:lumMod val="75000"/>
                    </a:schemeClr>
                  </a:solidFill>
                  <a:effectLst>
                    <a:outerShdw blurRad="38100" dist="38100" dir="2700000" algn="tl">
                      <a:srgbClr val="000000">
                        <a:alpha val="43137"/>
                      </a:srgbClr>
                    </a:outerShdw>
                  </a:effectLst>
                </a:rPr>
                <a:t>b</a:t>
              </a:r>
              <a:endParaRPr lang="en-GB" sz="2000" baseline="-25000" dirty="0">
                <a:solidFill>
                  <a:schemeClr val="bg2">
                    <a:lumMod val="75000"/>
                  </a:schemeClr>
                </a:solidFill>
                <a:effectLst>
                  <a:outerShdw blurRad="38100" dist="38100" dir="2700000" algn="tl">
                    <a:srgbClr val="000000">
                      <a:alpha val="43137"/>
                    </a:srgbClr>
                  </a:outerShdw>
                </a:effectLst>
              </a:endParaRPr>
            </a:p>
          </p:txBody>
        </p:sp>
      </p:grpSp>
      <p:sp>
        <p:nvSpPr>
          <p:cNvPr id="2" name="Rectangle 1"/>
          <p:cNvSpPr/>
          <p:nvPr/>
        </p:nvSpPr>
        <p:spPr>
          <a:xfrm>
            <a:off x="395536" y="3532815"/>
            <a:ext cx="2808312" cy="646331"/>
          </a:xfrm>
          <a:prstGeom prst="rect">
            <a:avLst/>
          </a:prstGeom>
        </p:spPr>
        <p:txBody>
          <a:bodyPr wrap="square">
            <a:spAutoFit/>
          </a:bodyPr>
          <a:lstStyle/>
          <a:p>
            <a:pPr algn="ctr" eaLnBrk="1" hangingPunct="1"/>
            <a:r>
              <a:rPr lang="tr-TR" altLang="en-US" dirty="0">
                <a:effectLst>
                  <a:outerShdw blurRad="38100" dist="38100" dir="2700000" algn="tl">
                    <a:srgbClr val="000000">
                      <a:alpha val="43137"/>
                    </a:srgbClr>
                  </a:outerShdw>
                </a:effectLst>
                <a:latin typeface="Comic Sans MS" panose="030F0702030302020204" pitchFamily="66" charset="0"/>
              </a:rPr>
              <a:t>Small </a:t>
            </a:r>
            <a:r>
              <a:rPr lang="tr-TR" altLang="en-US" dirty="0" err="1">
                <a:effectLst>
                  <a:outerShdw blurRad="38100" dist="38100" dir="2700000" algn="tl">
                    <a:srgbClr val="000000">
                      <a:alpha val="43137"/>
                    </a:srgbClr>
                  </a:outerShdw>
                </a:effectLst>
                <a:latin typeface="Comic Sans MS" panose="030F0702030302020204" pitchFamily="66" charset="0"/>
              </a:rPr>
              <a:t>signal</a:t>
            </a:r>
            <a:r>
              <a:rPr lang="tr-TR" altLang="en-US" dirty="0">
                <a:effectLst>
                  <a:outerShdw blurRad="38100" dist="38100" dir="2700000" algn="tl">
                    <a:srgbClr val="000000">
                      <a:alpha val="43137"/>
                    </a:srgbClr>
                  </a:outerShdw>
                </a:effectLst>
                <a:latin typeface="Comic Sans MS" panose="030F0702030302020204" pitchFamily="66" charset="0"/>
              </a:rPr>
              <a:t> </a:t>
            </a:r>
            <a:r>
              <a:rPr lang="tr-TR" altLang="en-US" dirty="0" err="1">
                <a:effectLst>
                  <a:outerShdw blurRad="38100" dist="38100" dir="2700000" algn="tl">
                    <a:srgbClr val="000000">
                      <a:alpha val="43137"/>
                    </a:srgbClr>
                  </a:outerShdw>
                </a:effectLst>
                <a:latin typeface="Comic Sans MS" panose="030F0702030302020204" pitchFamily="66" charset="0"/>
              </a:rPr>
              <a:t>equivalent</a:t>
            </a:r>
            <a:r>
              <a:rPr lang="tr-TR" altLang="en-US" dirty="0">
                <a:effectLst>
                  <a:outerShdw blurRad="38100" dist="38100" dir="2700000" algn="tl">
                    <a:srgbClr val="000000">
                      <a:alpha val="43137"/>
                    </a:srgbClr>
                  </a:outerShdw>
                </a:effectLst>
                <a:latin typeface="Comic Sans MS" panose="030F0702030302020204" pitchFamily="66" charset="0"/>
              </a:rPr>
              <a:t> </a:t>
            </a:r>
            <a:r>
              <a:rPr lang="tr-TR" altLang="en-US" dirty="0" err="1">
                <a:effectLst>
                  <a:outerShdw blurRad="38100" dist="38100" dir="2700000" algn="tl">
                    <a:srgbClr val="000000">
                      <a:alpha val="43137"/>
                    </a:srgbClr>
                  </a:outerShdw>
                </a:effectLst>
                <a:latin typeface="Comic Sans MS" panose="030F0702030302020204" pitchFamily="66" charset="0"/>
              </a:rPr>
              <a:t>circuit</a:t>
            </a:r>
            <a:endParaRPr lang="en-US" altLang="en-US" dirty="0">
              <a:effectLst>
                <a:outerShdw blurRad="38100" dist="38100" dir="2700000" algn="tl">
                  <a:srgbClr val="000000">
                    <a:alpha val="43137"/>
                  </a:srgbClr>
                </a:outerShdw>
              </a:effectLst>
              <a:latin typeface="Comic Sans MS" panose="030F0702030302020204" pitchFamily="66" charset="0"/>
            </a:endParaRPr>
          </a:p>
        </p:txBody>
      </p:sp>
      <p:sp>
        <p:nvSpPr>
          <p:cNvPr id="10" name="Rectangle 2"/>
          <p:cNvSpPr txBox="1">
            <a:spLocks noChangeArrowheads="1"/>
          </p:cNvSpPr>
          <p:nvPr/>
        </p:nvSpPr>
        <p:spPr bwMode="auto">
          <a:xfrm>
            <a:off x="1187624" y="5827706"/>
            <a:ext cx="3441890" cy="762531"/>
          </a:xfrm>
          <a:prstGeom prst="wedgeRoundRectCallout">
            <a:avLst>
              <a:gd name="adj1" fmla="val 130"/>
              <a:gd name="adj2" fmla="val -179302"/>
              <a:gd name="adj3" fmla="val 16667"/>
            </a:avLst>
          </a:prstGeom>
          <a:solidFill>
            <a:schemeClr val="bg1"/>
          </a:solidFill>
          <a:ln w="28575">
            <a:solidFill>
              <a:schemeClr val="tx1"/>
            </a:solidFill>
            <a:prstDash val="dash"/>
          </a:ln>
          <a:effectLs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indent="-2462213" algn="l" eaLnBrk="1" hangingPunct="1"/>
            <a:r>
              <a:rPr lang="tr-TR" altLang="en-US" sz="1800" kern="0" dirty="0" err="1"/>
              <a:t>This</a:t>
            </a:r>
            <a:r>
              <a:rPr lang="tr-TR" altLang="en-US" sz="1800" kern="0" dirty="0"/>
              <a:t> </a:t>
            </a:r>
            <a:r>
              <a:rPr lang="tr-TR" altLang="en-US" sz="1800" kern="0" dirty="0" err="1"/>
              <a:t>nonlinear</a:t>
            </a:r>
            <a:r>
              <a:rPr lang="tr-TR" altLang="en-US" sz="1800" kern="0" dirty="0"/>
              <a:t> </a:t>
            </a:r>
            <a:r>
              <a:rPr lang="tr-TR" altLang="en-US" sz="1800" kern="0" dirty="0" err="1"/>
              <a:t>behaviour</a:t>
            </a:r>
            <a:r>
              <a:rPr lang="tr-TR" altLang="en-US" sz="1800" kern="0" dirty="0"/>
              <a:t> is </a:t>
            </a:r>
            <a:r>
              <a:rPr lang="tr-TR" altLang="en-US" sz="1800" kern="0" dirty="0" err="1"/>
              <a:t>modeled</a:t>
            </a:r>
            <a:r>
              <a:rPr lang="tr-TR" altLang="en-US" sz="1800" kern="0" dirty="0"/>
              <a:t> </a:t>
            </a:r>
            <a:r>
              <a:rPr lang="tr-TR" altLang="en-US" sz="1800" kern="0" dirty="0" err="1"/>
              <a:t>by</a:t>
            </a:r>
            <a:r>
              <a:rPr lang="tr-TR" altLang="en-US" sz="1800" kern="0" dirty="0"/>
              <a:t> a </a:t>
            </a:r>
            <a:r>
              <a:rPr lang="tr-TR" altLang="en-US" sz="1800" kern="0" dirty="0" err="1"/>
              <a:t>resistor</a:t>
            </a:r>
            <a:r>
              <a:rPr lang="tr-TR" altLang="en-US" sz="1800" kern="0" dirty="0"/>
              <a:t>.</a:t>
            </a:r>
            <a:endParaRPr lang="th-TH" altLang="en-US" sz="1800" kern="0" dirty="0"/>
          </a:p>
        </p:txBody>
      </p:sp>
      <p:pic>
        <p:nvPicPr>
          <p:cNvPr id="15" name="Picture 14">
            <a:extLst>
              <a:ext uri="{FF2B5EF4-FFF2-40B4-BE49-F238E27FC236}">
                <a16:creationId xmlns:a16="http://schemas.microsoft.com/office/drawing/2014/main" id="{A22B608F-C4BD-468E-A8EF-B70AB91B7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561" y="3760009"/>
            <a:ext cx="2156647" cy="838273"/>
          </a:xfrm>
          <a:prstGeom prst="rect">
            <a:avLst/>
          </a:prstGeom>
        </p:spPr>
      </p:pic>
      <p:pic>
        <p:nvPicPr>
          <p:cNvPr id="16" name="Picture 15">
            <a:extLst>
              <a:ext uri="{FF2B5EF4-FFF2-40B4-BE49-F238E27FC236}">
                <a16:creationId xmlns:a16="http://schemas.microsoft.com/office/drawing/2014/main" id="{B0E1C778-631D-45A8-AAA1-9BBD0A02BD9E}"/>
              </a:ext>
            </a:extLst>
          </p:cNvPr>
          <p:cNvPicPr>
            <a:picLocks noChangeAspect="1"/>
          </p:cNvPicPr>
          <p:nvPr/>
        </p:nvPicPr>
        <p:blipFill>
          <a:blip r:embed="rId4"/>
          <a:stretch>
            <a:fillRect/>
          </a:stretch>
        </p:blipFill>
        <p:spPr>
          <a:xfrm>
            <a:off x="5056612" y="4614477"/>
            <a:ext cx="4004541" cy="1403051"/>
          </a:xfrm>
          <a:prstGeom prst="rect">
            <a:avLst/>
          </a:prstGeom>
        </p:spPr>
      </p:pic>
      <p:grpSp>
        <p:nvGrpSpPr>
          <p:cNvPr id="8" name="Group 7">
            <a:extLst>
              <a:ext uri="{FF2B5EF4-FFF2-40B4-BE49-F238E27FC236}">
                <a16:creationId xmlns:a16="http://schemas.microsoft.com/office/drawing/2014/main" id="{B872D691-BA2C-4561-95FA-EC96BF0C6755}"/>
              </a:ext>
            </a:extLst>
          </p:cNvPr>
          <p:cNvGrpSpPr/>
          <p:nvPr/>
        </p:nvGrpSpPr>
        <p:grpSpPr>
          <a:xfrm>
            <a:off x="395536" y="649028"/>
            <a:ext cx="5831959" cy="2727562"/>
            <a:chOff x="395536" y="649028"/>
            <a:chExt cx="5831959" cy="2727562"/>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649028"/>
              <a:ext cx="5831959" cy="2727562"/>
            </a:xfrm>
            <a:prstGeom prst="rect">
              <a:avLst/>
            </a:prstGeom>
          </p:spPr>
        </p:pic>
        <p:sp>
          <p:nvSpPr>
            <p:cNvPr id="6" name="Oval 5"/>
            <p:cNvSpPr/>
            <p:nvPr/>
          </p:nvSpPr>
          <p:spPr bwMode="auto">
            <a:xfrm>
              <a:off x="3635207" y="904606"/>
              <a:ext cx="2592288" cy="1918483"/>
            </a:xfrm>
            <a:prstGeom prst="ellipse">
              <a:avLst/>
            </a:prstGeom>
            <a:noFill/>
            <a:ln w="381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a:ln>
                  <a:noFill/>
                </a:ln>
                <a:solidFill>
                  <a:schemeClr val="tx1"/>
                </a:solidFill>
                <a:effectLst/>
                <a:latin typeface="Arial" charset="0"/>
              </a:endParaRPr>
            </a:p>
          </p:txBody>
        </p:sp>
        <p:sp>
          <p:nvSpPr>
            <p:cNvPr id="17" name="Oval 16">
              <a:extLst>
                <a:ext uri="{FF2B5EF4-FFF2-40B4-BE49-F238E27FC236}">
                  <a16:creationId xmlns:a16="http://schemas.microsoft.com/office/drawing/2014/main" id="{854AD4CC-B9CB-4611-856E-A1E4FCFDDA09}"/>
                </a:ext>
              </a:extLst>
            </p:cNvPr>
            <p:cNvSpPr/>
            <p:nvPr/>
          </p:nvSpPr>
          <p:spPr>
            <a:xfrm>
              <a:off x="4511656" y="1746472"/>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Rectangle 2">
              <a:extLst>
                <a:ext uri="{FF2B5EF4-FFF2-40B4-BE49-F238E27FC236}">
                  <a16:creationId xmlns:a16="http://schemas.microsoft.com/office/drawing/2014/main" id="{7E4E0361-109B-4930-910E-8D7368916EC3}"/>
                </a:ext>
              </a:extLst>
            </p:cNvPr>
            <p:cNvSpPr txBox="1">
              <a:spLocks noChangeArrowheads="1"/>
            </p:cNvSpPr>
            <p:nvPr/>
          </p:nvSpPr>
          <p:spPr bwMode="auto">
            <a:xfrm>
              <a:off x="4565656" y="1506860"/>
              <a:ext cx="1230480" cy="587224"/>
            </a:xfrm>
            <a:prstGeom prst="rect">
              <a:avLst/>
            </a:prstGeom>
            <a:noFill/>
            <a:ln w="28575">
              <a:noFill/>
              <a:prstDash val="dash"/>
            </a:ln>
            <a:effectLs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indent="-2462213" algn="l" eaLnBrk="1" hangingPunct="1"/>
              <a:r>
                <a:rPr lang="tr-TR" altLang="en-US" sz="1800" kern="0" dirty="0"/>
                <a:t>I</a:t>
              </a:r>
              <a:r>
                <a:rPr lang="tr-TR" altLang="en-US" sz="1800" kern="0" baseline="-25000" dirty="0"/>
                <a:t>CQ</a:t>
              </a:r>
              <a:r>
                <a:rPr lang="tr-TR" altLang="en-US" sz="1800" kern="0" dirty="0"/>
                <a:t>,V</a:t>
              </a:r>
              <a:r>
                <a:rPr lang="tr-TR" altLang="en-US" sz="1800" kern="0" baseline="-25000" dirty="0"/>
                <a:t>CEQ</a:t>
              </a:r>
              <a:endParaRPr lang="th-TH" altLang="en-US" sz="1800" kern="0" baseline="-25000" dirty="0"/>
            </a:p>
          </p:txBody>
        </p:sp>
      </p:grpSp>
    </p:spTree>
    <p:extLst>
      <p:ext uri="{BB962C8B-B14F-4D97-AF65-F5344CB8AC3E}">
        <p14:creationId xmlns:p14="http://schemas.microsoft.com/office/powerpoint/2010/main" val="11466852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a:extLst>
              <a:ext uri="{FF2B5EF4-FFF2-40B4-BE49-F238E27FC236}">
                <a16:creationId xmlns:a16="http://schemas.microsoft.com/office/drawing/2014/main" id="{1F84BDA8-096C-4B42-A94F-7F38DBF3A2E4}"/>
              </a:ext>
            </a:extLst>
          </p:cNvPr>
          <p:cNvSpPr>
            <a:spLocks noGrp="1" noChangeArrowheads="1"/>
          </p:cNvSpPr>
          <p:nvPr>
            <p:ph type="title"/>
          </p:nvPr>
        </p:nvSpPr>
        <p:spPr>
          <a:xfrm>
            <a:off x="315369" y="261779"/>
            <a:ext cx="8856984" cy="585635"/>
          </a:xfrm>
          <a:prstGeom prst="rect">
            <a:avLst/>
          </a:prstGeom>
          <a:noFill/>
          <a:ln/>
          <a:extLst>
            <a:ext uri="{91240B29-F687-4F45-9708-019B960494DF}">
              <a14:hiddenLine xmlns:a14="http://schemas.microsoft.com/office/drawing/2010/main" w="9525">
                <a:solidFill>
                  <a:schemeClr val="tx1"/>
                </a:solidFill>
                <a:miter lim="800000"/>
                <a:headEnd/>
                <a:tailEnd/>
              </a14:hiddenLine>
            </a:ext>
          </a:extLst>
        </p:spPr>
        <p:txBody>
          <a:bodyPr>
            <a:normAutofit/>
          </a:bodyPr>
          <a:lstStyle/>
          <a:p>
            <a:r>
              <a:rPr lang="en-US" b="1" dirty="0">
                <a:solidFill>
                  <a:srgbClr val="FF0000"/>
                </a:solidFill>
              </a:rPr>
              <a:t>Two versions of the hybrid-</a:t>
            </a:r>
            <a:r>
              <a:rPr lang="en-US" b="1" i="1" dirty="0">
                <a:solidFill>
                  <a:srgbClr val="FF0000"/>
                </a:solidFill>
              </a:rPr>
              <a:t>π </a:t>
            </a:r>
            <a:r>
              <a:rPr lang="en-US" b="1" dirty="0">
                <a:solidFill>
                  <a:srgbClr val="FF0000"/>
                </a:solidFill>
              </a:rPr>
              <a:t>small-signal model</a:t>
            </a:r>
            <a:endParaRPr lang="en-US" altLang="en-US" sz="2400" b="1" dirty="0">
              <a:solidFill>
                <a:srgbClr val="FF0000"/>
              </a:solidFill>
            </a:endParaRPr>
          </a:p>
        </p:txBody>
      </p:sp>
      <p:graphicFrame>
        <p:nvGraphicFramePr>
          <p:cNvPr id="413701" name="Object 5">
            <a:extLst>
              <a:ext uri="{FF2B5EF4-FFF2-40B4-BE49-F238E27FC236}">
                <a16:creationId xmlns:a16="http://schemas.microsoft.com/office/drawing/2014/main" id="{052F177B-FBAE-4B35-8941-0955F54FD58B}"/>
              </a:ext>
            </a:extLst>
          </p:cNvPr>
          <p:cNvGraphicFramePr>
            <a:graphicFrameLocks noChangeAspect="1"/>
          </p:cNvGraphicFramePr>
          <p:nvPr>
            <p:extLst/>
          </p:nvPr>
        </p:nvGraphicFramePr>
        <p:xfrm>
          <a:off x="899593" y="3246127"/>
          <a:ext cx="2194413" cy="900000"/>
        </p:xfrm>
        <a:graphic>
          <a:graphicData uri="http://schemas.openxmlformats.org/presentationml/2006/ole">
            <mc:AlternateContent xmlns:mc="http://schemas.openxmlformats.org/markup-compatibility/2006">
              <mc:Choice xmlns:v="urn:schemas-microsoft-com:vml" Requires="v">
                <p:oleObj spid="_x0000_s242889" name="Equation" r:id="rId3" imgW="1054080" imgH="431640" progId="Equation.DSMT4">
                  <p:embed/>
                </p:oleObj>
              </mc:Choice>
              <mc:Fallback>
                <p:oleObj name="Equation" r:id="rId3" imgW="1054080" imgH="431640" progId="Equation.DSMT4">
                  <p:embed/>
                  <p:pic>
                    <p:nvPicPr>
                      <p:cNvPr id="413701" name="Object 5">
                        <a:extLst>
                          <a:ext uri="{FF2B5EF4-FFF2-40B4-BE49-F238E27FC236}">
                            <a16:creationId xmlns:a16="http://schemas.microsoft.com/office/drawing/2014/main" id="{052F177B-FBAE-4B35-8941-0955F54FD5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3" y="3246127"/>
                        <a:ext cx="2194413" cy="90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 name="Picture 7">
            <a:extLst>
              <a:ext uri="{FF2B5EF4-FFF2-40B4-BE49-F238E27FC236}">
                <a16:creationId xmlns:a16="http://schemas.microsoft.com/office/drawing/2014/main" id="{00D095C9-8159-42C3-91DE-326B2D3AB2D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03865" y="1143415"/>
            <a:ext cx="7261446" cy="174910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13700" name="Object 4">
                <a:extLst>
                  <a:ext uri="{FF2B5EF4-FFF2-40B4-BE49-F238E27FC236}">
                    <a16:creationId xmlns:a16="http://schemas.microsoft.com/office/drawing/2014/main" id="{E059340F-B38F-4904-B6A5-E42CD37742D1}"/>
                  </a:ext>
                </a:extLst>
              </p:cNvPr>
              <p:cNvSpPr txBox="1"/>
              <p:nvPr/>
            </p:nvSpPr>
            <p:spPr bwMode="auto">
              <a:xfrm>
                <a:off x="1067466" y="2938521"/>
                <a:ext cx="2194413" cy="504825"/>
              </a:xfrm>
              <a:prstGeom prst="rect">
                <a:avLst/>
              </a:prstGeom>
              <a:noFill/>
              <a:ln>
                <a:noFill/>
              </a:ln>
              <a:effectLst/>
              <a:extLst/>
            </p:spPr>
            <p:txBody>
              <a:bodyPr>
                <a:noAutofit/>
              </a:bodyPr>
              <a:lstStyle/>
              <a:p>
                <a14:m>
                  <m:oMath xmlns:m="http://schemas.openxmlformats.org/officeDocument/2006/math">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𝑣</m:t>
                        </m:r>
                      </m:e>
                      <m:sub>
                        <m:r>
                          <a:rPr lang="tr-TR" sz="2000" i="1">
                            <a:solidFill>
                              <a:srgbClr val="000000"/>
                            </a:solidFill>
                            <a:latin typeface="Cambria Math" panose="02040503050406030204" pitchFamily="18" charset="0"/>
                          </a:rPr>
                          <m:t>𝑏𝑒</m:t>
                        </m:r>
                      </m:sub>
                    </m:sSub>
                    <m:r>
                      <a:rPr lang="tr-TR" sz="2000" i="1">
                        <a:solidFill>
                          <a:srgbClr val="000000"/>
                        </a:solidFill>
                        <a:latin typeface="Cambria Math" panose="02040503050406030204" pitchFamily="18" charset="0"/>
                      </a:rPr>
                      <m:t>=</m:t>
                    </m:r>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𝑟</m:t>
                        </m:r>
                      </m:e>
                      <m:sub>
                        <m:r>
                          <a:rPr lang="tr-TR" sz="2000" i="1">
                            <a:solidFill>
                              <a:srgbClr val="000000"/>
                            </a:solidFill>
                            <a:latin typeface="Cambria Math" panose="02040503050406030204" pitchFamily="18" charset="0"/>
                          </a:rPr>
                          <m:t>𝜋</m:t>
                        </m:r>
                      </m:sub>
                    </m:sSub>
                  </m:oMath>
                </a14:m>
                <a:r>
                  <a:rPr lang="tr-TR" sz="2000" dirty="0">
                    <a:solidFill>
                      <a:srgbClr val="000000"/>
                    </a:solidFill>
                  </a:rPr>
                  <a:t> </a:t>
                </a:r>
                <a14:m>
                  <m:oMath xmlns:m="http://schemas.openxmlformats.org/officeDocument/2006/math">
                    <m:sSub>
                      <m:sSubPr>
                        <m:ctrlPr>
                          <a:rPr lang="tr-TR" sz="2000" i="1">
                            <a:solidFill>
                              <a:srgbClr val="000000"/>
                            </a:solidFill>
                            <a:latin typeface="Cambria Math" panose="02040503050406030204" pitchFamily="18" charset="0"/>
                          </a:rPr>
                        </m:ctrlPr>
                      </m:sSubPr>
                      <m:e>
                        <m:r>
                          <a:rPr lang="tr-TR" sz="2000" i="1">
                            <a:solidFill>
                              <a:srgbClr val="000000"/>
                            </a:solidFill>
                            <a:latin typeface="Cambria Math" panose="02040503050406030204" pitchFamily="18" charset="0"/>
                          </a:rPr>
                          <m:t>𝑖</m:t>
                        </m:r>
                      </m:e>
                      <m:sub>
                        <m:r>
                          <a:rPr lang="tr-TR" sz="2000" i="1">
                            <a:solidFill>
                              <a:srgbClr val="000000"/>
                            </a:solidFill>
                            <a:latin typeface="Cambria Math" panose="02040503050406030204" pitchFamily="18" charset="0"/>
                          </a:rPr>
                          <m:t>𝑏</m:t>
                        </m:r>
                      </m:sub>
                    </m:sSub>
                  </m:oMath>
                </a14:m>
                <a:endParaRPr lang="tr-TR" sz="2000" dirty="0"/>
              </a:p>
            </p:txBody>
          </p:sp>
        </mc:Choice>
        <mc:Fallback xmlns="">
          <p:sp>
            <p:nvSpPr>
              <p:cNvPr id="413700" name="Object 4">
                <a:extLst>
                  <a:ext uri="{FF2B5EF4-FFF2-40B4-BE49-F238E27FC236}">
                    <a16:creationId xmlns:a16="http://schemas.microsoft.com/office/drawing/2014/main" id="{E059340F-B38F-4904-B6A5-E42CD37742D1}"/>
                  </a:ext>
                </a:extLst>
              </p:cNvPr>
              <p:cNvSpPr txBox="1">
                <a:spLocks noRot="1" noChangeAspect="1" noMove="1" noResize="1" noEditPoints="1" noAdjustHandles="1" noChangeArrowheads="1" noChangeShapeType="1" noTextEdit="1"/>
              </p:cNvSpPr>
              <p:nvPr/>
            </p:nvSpPr>
            <p:spPr bwMode="auto">
              <a:xfrm>
                <a:off x="1067466" y="2938521"/>
                <a:ext cx="2194413" cy="504825"/>
              </a:xfrm>
              <a:prstGeom prst="rect">
                <a:avLst/>
              </a:prstGeom>
              <a:blipFill>
                <a:blip r:embed="rId6"/>
                <a:stretch>
                  <a:fillRect/>
                </a:stretch>
              </a:blipFill>
              <a:ln>
                <a:noFill/>
              </a:ln>
              <a:effectLst/>
              <a:extLst/>
            </p:spPr>
            <p:txBody>
              <a:bodyPr/>
              <a:lstStyle/>
              <a:p>
                <a:r>
                  <a:rPr lang="tr-TR">
                    <a:noFill/>
                  </a:rPr>
                  <a:t> </a:t>
                </a:r>
              </a:p>
            </p:txBody>
          </p:sp>
        </mc:Fallback>
      </mc:AlternateContent>
      <p:pic>
        <p:nvPicPr>
          <p:cNvPr id="4" name="Picture 3">
            <a:extLst>
              <a:ext uri="{FF2B5EF4-FFF2-40B4-BE49-F238E27FC236}">
                <a16:creationId xmlns:a16="http://schemas.microsoft.com/office/drawing/2014/main" id="{AE47F991-B38E-4EB5-A43B-BCA0FCDB2B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7944" y="3013403"/>
            <a:ext cx="3888432" cy="731866"/>
          </a:xfrm>
          <a:prstGeom prst="rect">
            <a:avLst/>
          </a:prstGeom>
        </p:spPr>
      </p:pic>
      <p:graphicFrame>
        <p:nvGraphicFramePr>
          <p:cNvPr id="11" name="Object 5">
            <a:extLst>
              <a:ext uri="{FF2B5EF4-FFF2-40B4-BE49-F238E27FC236}">
                <a16:creationId xmlns:a16="http://schemas.microsoft.com/office/drawing/2014/main" id="{3A84AA4D-A2D1-4813-A15D-2ED9BFB48156}"/>
              </a:ext>
            </a:extLst>
          </p:cNvPr>
          <p:cNvGraphicFramePr>
            <a:graphicFrameLocks noChangeAspect="1"/>
          </p:cNvGraphicFramePr>
          <p:nvPr>
            <p:extLst/>
          </p:nvPr>
        </p:nvGraphicFramePr>
        <p:xfrm>
          <a:off x="1041315" y="4152495"/>
          <a:ext cx="2047752" cy="2255298"/>
        </p:xfrm>
        <a:graphic>
          <a:graphicData uri="http://schemas.openxmlformats.org/presentationml/2006/ole">
            <mc:AlternateContent xmlns:mc="http://schemas.openxmlformats.org/markup-compatibility/2006">
              <mc:Choice xmlns:v="urn:schemas-microsoft-com:vml" Requires="v">
                <p:oleObj spid="_x0000_s242890" name="Equation" r:id="rId8" imgW="2832100" imgH="2616200" progId="Equation.3">
                  <p:embed/>
                </p:oleObj>
              </mc:Choice>
              <mc:Fallback>
                <p:oleObj name="Equation" r:id="rId8" imgW="2832100" imgH="2616200" progId="Equation.3">
                  <p:embed/>
                  <p:pic>
                    <p:nvPicPr>
                      <p:cNvPr id="11" name="Object 5">
                        <a:extLst>
                          <a:ext uri="{FF2B5EF4-FFF2-40B4-BE49-F238E27FC236}">
                            <a16:creationId xmlns:a16="http://schemas.microsoft.com/office/drawing/2014/main" id="{3A84AA4D-A2D1-4813-A15D-2ED9BFB481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1315" y="4152495"/>
                        <a:ext cx="2047752" cy="225529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69725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37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object 282"/>
          <p:cNvSpPr txBox="1"/>
          <p:nvPr/>
        </p:nvSpPr>
        <p:spPr>
          <a:xfrm>
            <a:off x="1756755" y="332656"/>
            <a:ext cx="5042184" cy="430887"/>
          </a:xfrm>
          <a:prstGeom prst="rect">
            <a:avLst/>
          </a:prstGeom>
        </p:spPr>
        <p:txBody>
          <a:bodyPr vert="horz" wrap="square" lIns="0" tIns="0" rIns="0" bIns="0" rtlCol="0">
            <a:spAutoFit/>
          </a:bodyPr>
          <a:lstStyle/>
          <a:p>
            <a:pPr marL="12700" algn="ctr">
              <a:lnSpc>
                <a:spcPct val="100000"/>
              </a:lnSpc>
            </a:pPr>
            <a:r>
              <a:rPr lang="tr-TR" sz="2800" i="1" u="sng" dirty="0">
                <a:solidFill>
                  <a:srgbClr val="000080"/>
                </a:solidFill>
                <a:effectLst>
                  <a:outerShdw blurRad="38100" dist="38100" dir="2700000" algn="tl">
                    <a:srgbClr val="000000">
                      <a:alpha val="43137"/>
                    </a:srgbClr>
                  </a:outerShdw>
                </a:effectLst>
                <a:latin typeface="Comic Sans MS" panose="030F0702030302020204" pitchFamily="66" charset="0"/>
                <a:cs typeface="Arial"/>
              </a:rPr>
              <a:t>DC ANALYSIS</a:t>
            </a:r>
            <a:endParaRPr sz="2800" dirty="0">
              <a:effectLst>
                <a:outerShdw blurRad="38100" dist="38100" dir="2700000" algn="tl">
                  <a:srgbClr val="000000">
                    <a:alpha val="43137"/>
                  </a:srgbClr>
                </a:outerShdw>
              </a:effectLst>
              <a:latin typeface="Comic Sans MS" panose="030F0702030302020204" pitchFamily="66" charset="0"/>
              <a:cs typeface="Arial"/>
            </a:endParaRPr>
          </a:p>
        </p:txBody>
      </p:sp>
      <p:sp>
        <p:nvSpPr>
          <p:cNvPr id="146" name="object 283"/>
          <p:cNvSpPr txBox="1"/>
          <p:nvPr/>
        </p:nvSpPr>
        <p:spPr>
          <a:xfrm>
            <a:off x="581481" y="4161410"/>
            <a:ext cx="7063725" cy="923330"/>
          </a:xfrm>
          <a:prstGeom prst="rect">
            <a:avLst/>
          </a:prstGeom>
        </p:spPr>
        <p:txBody>
          <a:bodyPr vert="horz" wrap="square" lIns="0" tIns="0" rIns="0" bIns="0" rtlCol="0">
            <a:spAutoFit/>
          </a:bodyPr>
          <a:lstStyle/>
          <a:p>
            <a:pPr marL="927100" indent="-457200">
              <a:lnSpc>
                <a:spcPct val="100000"/>
              </a:lnSpc>
              <a:spcBef>
                <a:spcPts val="960"/>
              </a:spcBef>
              <a:buFont typeface="Arial"/>
              <a:buAutoNum type="arabicPeriod"/>
              <a:tabLst>
                <a:tab pos="926465" algn="l"/>
                <a:tab pos="927100" algn="l"/>
              </a:tabLst>
            </a:pPr>
            <a:r>
              <a:rPr sz="2000" dirty="0">
                <a:latin typeface="Comic Sans MS" panose="030F0702030302020204" pitchFamily="66" charset="0"/>
                <a:cs typeface="Arial"/>
              </a:rPr>
              <a:t>Replace all capacitors with </a:t>
            </a:r>
            <a:r>
              <a:rPr lang="tr-TR" sz="2000" dirty="0">
                <a:latin typeface="Comic Sans MS" panose="030F0702030302020204" pitchFamily="66" charset="0"/>
                <a:cs typeface="Arial"/>
              </a:rPr>
              <a:t>OPEN</a:t>
            </a:r>
            <a:r>
              <a:rPr sz="2000" spc="50" dirty="0">
                <a:latin typeface="Comic Sans MS" panose="030F0702030302020204" pitchFamily="66" charset="0"/>
                <a:cs typeface="Arial"/>
              </a:rPr>
              <a:t> </a:t>
            </a:r>
            <a:r>
              <a:rPr sz="2000" dirty="0">
                <a:latin typeface="Comic Sans MS" panose="030F0702030302020204" pitchFamily="66" charset="0"/>
                <a:cs typeface="Arial"/>
              </a:rPr>
              <a:t>circuits.</a:t>
            </a:r>
          </a:p>
          <a:p>
            <a:pPr marL="927100" marR="5080" indent="-457200">
              <a:lnSpc>
                <a:spcPts val="1910"/>
              </a:lnSpc>
              <a:spcBef>
                <a:spcPts val="1040"/>
              </a:spcBef>
              <a:buFont typeface="Arial"/>
              <a:buAutoNum type="arabicPeriod"/>
              <a:tabLst>
                <a:tab pos="926465" algn="l"/>
                <a:tab pos="927100" algn="l"/>
              </a:tabLst>
            </a:pPr>
            <a:r>
              <a:rPr sz="2000" dirty="0">
                <a:latin typeface="Comic Sans MS" panose="030F0702030302020204" pitchFamily="66" charset="0"/>
                <a:cs typeface="Arial"/>
              </a:rPr>
              <a:t>Set</a:t>
            </a:r>
            <a:r>
              <a:rPr sz="2000" spc="-114" dirty="0">
                <a:latin typeface="Comic Sans MS" panose="030F0702030302020204" pitchFamily="66" charset="0"/>
                <a:cs typeface="Arial"/>
              </a:rPr>
              <a:t> </a:t>
            </a:r>
            <a:r>
              <a:rPr sz="2000" dirty="0">
                <a:latin typeface="Comic Sans MS" panose="030F0702030302020204" pitchFamily="66" charset="0"/>
                <a:cs typeface="Arial"/>
              </a:rPr>
              <a:t>all</a:t>
            </a:r>
            <a:r>
              <a:rPr sz="2000" spc="-114" dirty="0">
                <a:latin typeface="Comic Sans MS" panose="030F0702030302020204" pitchFamily="66" charset="0"/>
                <a:cs typeface="Arial"/>
              </a:rPr>
              <a:t> </a:t>
            </a:r>
            <a:r>
              <a:rPr lang="tr-TR" sz="2000" i="1" dirty="0">
                <a:latin typeface="Comic Sans MS" panose="030F0702030302020204" pitchFamily="66" charset="0"/>
                <a:cs typeface="Arial"/>
              </a:rPr>
              <a:t>AC</a:t>
            </a:r>
            <a:r>
              <a:rPr sz="2000" i="1" spc="-110" dirty="0">
                <a:latin typeface="Comic Sans MS" panose="030F0702030302020204" pitchFamily="66" charset="0"/>
                <a:cs typeface="Arial"/>
              </a:rPr>
              <a:t> </a:t>
            </a:r>
            <a:r>
              <a:rPr sz="2000" dirty="0">
                <a:latin typeface="Comic Sans MS" panose="030F0702030302020204" pitchFamily="66" charset="0"/>
                <a:cs typeface="Arial"/>
              </a:rPr>
              <a:t>sources</a:t>
            </a:r>
            <a:r>
              <a:rPr sz="2000" spc="-114" dirty="0">
                <a:latin typeface="Comic Sans MS" panose="030F0702030302020204" pitchFamily="66" charset="0"/>
                <a:cs typeface="Arial"/>
              </a:rPr>
              <a:t> </a:t>
            </a:r>
            <a:r>
              <a:rPr sz="2000" dirty="0">
                <a:latin typeface="Comic Sans MS" panose="030F0702030302020204" pitchFamily="66" charset="0"/>
                <a:cs typeface="Arial"/>
              </a:rPr>
              <a:t>to</a:t>
            </a:r>
            <a:r>
              <a:rPr sz="2000" spc="-114" dirty="0">
                <a:latin typeface="Comic Sans MS" panose="030F0702030302020204" pitchFamily="66" charset="0"/>
                <a:cs typeface="Arial"/>
              </a:rPr>
              <a:t> </a:t>
            </a:r>
            <a:r>
              <a:rPr sz="2000" dirty="0">
                <a:latin typeface="Comic Sans MS" panose="030F0702030302020204" pitchFamily="66" charset="0"/>
                <a:cs typeface="Arial"/>
              </a:rPr>
              <a:t>zero,</a:t>
            </a:r>
            <a:r>
              <a:rPr sz="2000" spc="-95" dirty="0">
                <a:latin typeface="Comic Sans MS" panose="030F0702030302020204" pitchFamily="66" charset="0"/>
                <a:cs typeface="Arial"/>
              </a:rPr>
              <a:t> </a:t>
            </a:r>
            <a:r>
              <a:rPr sz="2000" i="1" u="sng" dirty="0">
                <a:latin typeface="Comic Sans MS" panose="030F0702030302020204" pitchFamily="66" charset="0"/>
                <a:cs typeface="Arial"/>
              </a:rPr>
              <a:t>because</a:t>
            </a:r>
            <a:r>
              <a:rPr sz="2000" i="1" u="sng" spc="-114" dirty="0">
                <a:latin typeface="Comic Sans MS" panose="030F0702030302020204" pitchFamily="66" charset="0"/>
                <a:cs typeface="Arial"/>
              </a:rPr>
              <a:t> </a:t>
            </a:r>
            <a:r>
              <a:rPr sz="2000" i="1" u="sng" dirty="0">
                <a:latin typeface="Comic Sans MS" panose="030F0702030302020204" pitchFamily="66" charset="0"/>
                <a:cs typeface="Arial"/>
              </a:rPr>
              <a:t>they</a:t>
            </a:r>
            <a:r>
              <a:rPr sz="2000" i="1" u="sng" spc="-114" dirty="0">
                <a:latin typeface="Comic Sans MS" panose="030F0702030302020204" pitchFamily="66" charset="0"/>
                <a:cs typeface="Arial"/>
              </a:rPr>
              <a:t> </a:t>
            </a:r>
            <a:r>
              <a:rPr sz="2000" i="1" u="sng" dirty="0">
                <a:latin typeface="Comic Sans MS" panose="030F0702030302020204" pitchFamily="66" charset="0"/>
                <a:cs typeface="Arial"/>
              </a:rPr>
              <a:t>have</a:t>
            </a:r>
            <a:r>
              <a:rPr sz="2000" i="1" u="sng" spc="-114" dirty="0">
                <a:latin typeface="Comic Sans MS" panose="030F0702030302020204" pitchFamily="66" charset="0"/>
                <a:cs typeface="Arial"/>
              </a:rPr>
              <a:t> </a:t>
            </a:r>
            <a:r>
              <a:rPr sz="2000" i="1" u="sng" dirty="0">
                <a:latin typeface="Comic Sans MS" panose="030F0702030302020204" pitchFamily="66" charset="0"/>
                <a:cs typeface="Arial"/>
              </a:rPr>
              <a:t>zero</a:t>
            </a:r>
            <a:r>
              <a:rPr sz="2000" i="1" u="sng" spc="-5" dirty="0">
                <a:latin typeface="Comic Sans MS" panose="030F0702030302020204" pitchFamily="66" charset="0"/>
                <a:cs typeface="Arial"/>
              </a:rPr>
              <a:t> </a:t>
            </a:r>
            <a:r>
              <a:rPr sz="2000" i="1" u="sng" dirty="0">
                <a:latin typeface="Comic Sans MS" panose="030F0702030302020204" pitchFamily="66" charset="0"/>
                <a:cs typeface="Arial"/>
              </a:rPr>
              <a:t>signal  component</a:t>
            </a:r>
            <a:r>
              <a:rPr sz="2000" i="1" dirty="0">
                <a:latin typeface="Comic Sans MS" panose="030F0702030302020204" pitchFamily="66" charset="0"/>
                <a:cs typeface="Arial"/>
              </a:rPr>
              <a:t>!!!</a:t>
            </a:r>
            <a:endParaRPr sz="2000" dirty="0">
              <a:latin typeface="Comic Sans MS" panose="030F0702030302020204" pitchFamily="66" charset="0"/>
              <a:cs typeface="Arial"/>
            </a:endParaRPr>
          </a:p>
        </p:txBody>
      </p:sp>
      <p:grpSp>
        <p:nvGrpSpPr>
          <p:cNvPr id="150" name="Group 149"/>
          <p:cNvGrpSpPr/>
          <p:nvPr/>
        </p:nvGrpSpPr>
        <p:grpSpPr>
          <a:xfrm>
            <a:off x="1787828" y="892620"/>
            <a:ext cx="5587258" cy="2781767"/>
            <a:chOff x="1787828" y="892620"/>
            <a:chExt cx="5587258" cy="2781767"/>
          </a:xfrm>
        </p:grpSpPr>
        <p:grpSp>
          <p:nvGrpSpPr>
            <p:cNvPr id="147" name="Group 146"/>
            <p:cNvGrpSpPr/>
            <p:nvPr/>
          </p:nvGrpSpPr>
          <p:grpSpPr>
            <a:xfrm>
              <a:off x="1787828" y="980728"/>
              <a:ext cx="5587258" cy="2693659"/>
              <a:chOff x="1621754" y="1000905"/>
              <a:chExt cx="6292211" cy="3033521"/>
            </a:xfrm>
          </p:grpSpPr>
          <p:sp>
            <p:nvSpPr>
              <p:cNvPr id="2" name="object 11"/>
              <p:cNvSpPr/>
              <p:nvPr/>
            </p:nvSpPr>
            <p:spPr>
              <a:xfrm>
                <a:off x="1964527" y="2822084"/>
                <a:ext cx="340360" cy="338455"/>
              </a:xfrm>
              <a:custGeom>
                <a:avLst/>
                <a:gdLst/>
                <a:ahLst/>
                <a:cxnLst/>
                <a:rect l="l" t="t" r="r" b="b"/>
                <a:pathLst>
                  <a:path w="340360" h="338454">
                    <a:moveTo>
                      <a:pt x="201167" y="335280"/>
                    </a:moveTo>
                    <a:lnTo>
                      <a:pt x="137159" y="335280"/>
                    </a:lnTo>
                    <a:lnTo>
                      <a:pt x="169163" y="338328"/>
                    </a:lnTo>
                    <a:lnTo>
                      <a:pt x="201167" y="335280"/>
                    </a:lnTo>
                    <a:close/>
                  </a:path>
                  <a:path w="340360" h="338454">
                    <a:moveTo>
                      <a:pt x="233172" y="326136"/>
                    </a:moveTo>
                    <a:lnTo>
                      <a:pt x="105156" y="326136"/>
                    </a:lnTo>
                    <a:lnTo>
                      <a:pt x="135635" y="335280"/>
                    </a:lnTo>
                    <a:lnTo>
                      <a:pt x="202691" y="335280"/>
                    </a:lnTo>
                    <a:lnTo>
                      <a:pt x="233172" y="326136"/>
                    </a:lnTo>
                    <a:close/>
                  </a:path>
                  <a:path w="340360" h="338454">
                    <a:moveTo>
                      <a:pt x="16763" y="169164"/>
                    </a:moveTo>
                    <a:lnTo>
                      <a:pt x="0" y="169164"/>
                    </a:lnTo>
                    <a:lnTo>
                      <a:pt x="1523" y="185928"/>
                    </a:lnTo>
                    <a:lnTo>
                      <a:pt x="3047" y="201168"/>
                    </a:lnTo>
                    <a:lnTo>
                      <a:pt x="3047" y="202692"/>
                    </a:lnTo>
                    <a:lnTo>
                      <a:pt x="12191" y="233172"/>
                    </a:lnTo>
                    <a:lnTo>
                      <a:pt x="12191" y="234696"/>
                    </a:lnTo>
                    <a:lnTo>
                      <a:pt x="27431" y="262128"/>
                    </a:lnTo>
                    <a:lnTo>
                      <a:pt x="28956" y="263652"/>
                    </a:lnTo>
                    <a:lnTo>
                      <a:pt x="38100" y="275844"/>
                    </a:lnTo>
                    <a:lnTo>
                      <a:pt x="48767" y="288036"/>
                    </a:lnTo>
                    <a:lnTo>
                      <a:pt x="50291" y="289560"/>
                    </a:lnTo>
                    <a:lnTo>
                      <a:pt x="62483" y="300228"/>
                    </a:lnTo>
                    <a:lnTo>
                      <a:pt x="74675" y="309372"/>
                    </a:lnTo>
                    <a:lnTo>
                      <a:pt x="76200" y="309372"/>
                    </a:lnTo>
                    <a:lnTo>
                      <a:pt x="76200" y="310896"/>
                    </a:lnTo>
                    <a:lnTo>
                      <a:pt x="103631" y="326136"/>
                    </a:lnTo>
                    <a:lnTo>
                      <a:pt x="234695" y="326136"/>
                    </a:lnTo>
                    <a:lnTo>
                      <a:pt x="243839" y="321564"/>
                    </a:lnTo>
                    <a:lnTo>
                      <a:pt x="169163" y="321564"/>
                    </a:lnTo>
                    <a:lnTo>
                      <a:pt x="152400" y="320040"/>
                    </a:lnTo>
                    <a:lnTo>
                      <a:pt x="106679" y="307848"/>
                    </a:lnTo>
                    <a:lnTo>
                      <a:pt x="73151" y="288036"/>
                    </a:lnTo>
                    <a:lnTo>
                      <a:pt x="51815" y="265176"/>
                    </a:lnTo>
                    <a:lnTo>
                      <a:pt x="38100" y="248412"/>
                    </a:lnTo>
                    <a:lnTo>
                      <a:pt x="28956" y="230124"/>
                    </a:lnTo>
                    <a:lnTo>
                      <a:pt x="18287" y="196596"/>
                    </a:lnTo>
                    <a:lnTo>
                      <a:pt x="18287" y="185928"/>
                    </a:lnTo>
                    <a:lnTo>
                      <a:pt x="16763" y="169164"/>
                    </a:lnTo>
                    <a:close/>
                  </a:path>
                  <a:path w="340360" h="338454">
                    <a:moveTo>
                      <a:pt x="309371" y="108204"/>
                    </a:moveTo>
                    <a:lnTo>
                      <a:pt x="320039" y="140208"/>
                    </a:lnTo>
                    <a:lnTo>
                      <a:pt x="321563" y="152400"/>
                    </a:lnTo>
                    <a:lnTo>
                      <a:pt x="323088" y="169164"/>
                    </a:lnTo>
                    <a:lnTo>
                      <a:pt x="321563" y="185928"/>
                    </a:lnTo>
                    <a:lnTo>
                      <a:pt x="320039" y="196596"/>
                    </a:lnTo>
                    <a:lnTo>
                      <a:pt x="309371" y="228600"/>
                    </a:lnTo>
                    <a:lnTo>
                      <a:pt x="310895" y="228600"/>
                    </a:lnTo>
                    <a:lnTo>
                      <a:pt x="288036" y="265176"/>
                    </a:lnTo>
                    <a:lnTo>
                      <a:pt x="254507" y="295656"/>
                    </a:lnTo>
                    <a:lnTo>
                      <a:pt x="196595" y="318516"/>
                    </a:lnTo>
                    <a:lnTo>
                      <a:pt x="169163" y="321564"/>
                    </a:lnTo>
                    <a:lnTo>
                      <a:pt x="243839" y="321564"/>
                    </a:lnTo>
                    <a:lnTo>
                      <a:pt x="249935" y="318516"/>
                    </a:lnTo>
                    <a:lnTo>
                      <a:pt x="251459" y="316992"/>
                    </a:lnTo>
                    <a:lnTo>
                      <a:pt x="263651" y="309372"/>
                    </a:lnTo>
                    <a:lnTo>
                      <a:pt x="277367" y="300228"/>
                    </a:lnTo>
                    <a:lnTo>
                      <a:pt x="278891" y="300228"/>
                    </a:lnTo>
                    <a:lnTo>
                      <a:pt x="289559" y="289560"/>
                    </a:lnTo>
                    <a:lnTo>
                      <a:pt x="289559" y="288036"/>
                    </a:lnTo>
                    <a:lnTo>
                      <a:pt x="300227" y="275844"/>
                    </a:lnTo>
                    <a:lnTo>
                      <a:pt x="309371" y="263652"/>
                    </a:lnTo>
                    <a:lnTo>
                      <a:pt x="318515" y="249936"/>
                    </a:lnTo>
                    <a:lnTo>
                      <a:pt x="320039" y="248412"/>
                    </a:lnTo>
                    <a:lnTo>
                      <a:pt x="326136" y="234696"/>
                    </a:lnTo>
                    <a:lnTo>
                      <a:pt x="332231" y="219456"/>
                    </a:lnTo>
                    <a:lnTo>
                      <a:pt x="332231" y="217932"/>
                    </a:lnTo>
                    <a:lnTo>
                      <a:pt x="336803" y="202692"/>
                    </a:lnTo>
                    <a:lnTo>
                      <a:pt x="336803" y="201168"/>
                    </a:lnTo>
                    <a:lnTo>
                      <a:pt x="338327" y="185928"/>
                    </a:lnTo>
                    <a:lnTo>
                      <a:pt x="339851" y="169164"/>
                    </a:lnTo>
                    <a:lnTo>
                      <a:pt x="338327" y="152400"/>
                    </a:lnTo>
                    <a:lnTo>
                      <a:pt x="336803" y="137160"/>
                    </a:lnTo>
                    <a:lnTo>
                      <a:pt x="336803" y="135636"/>
                    </a:lnTo>
                    <a:lnTo>
                      <a:pt x="332231" y="120396"/>
                    </a:lnTo>
                    <a:lnTo>
                      <a:pt x="332231" y="118872"/>
                    </a:lnTo>
                    <a:lnTo>
                      <a:pt x="328574" y="109728"/>
                    </a:lnTo>
                    <a:lnTo>
                      <a:pt x="310895" y="109728"/>
                    </a:lnTo>
                    <a:lnTo>
                      <a:pt x="309371" y="108204"/>
                    </a:lnTo>
                    <a:close/>
                  </a:path>
                  <a:path w="340360" h="338454">
                    <a:moveTo>
                      <a:pt x="219456" y="7620"/>
                    </a:moveTo>
                    <a:lnTo>
                      <a:pt x="118872" y="7620"/>
                    </a:lnTo>
                    <a:lnTo>
                      <a:pt x="103631" y="13716"/>
                    </a:lnTo>
                    <a:lnTo>
                      <a:pt x="89915" y="19812"/>
                    </a:lnTo>
                    <a:lnTo>
                      <a:pt x="88391" y="21336"/>
                    </a:lnTo>
                    <a:lnTo>
                      <a:pt x="74675" y="30480"/>
                    </a:lnTo>
                    <a:lnTo>
                      <a:pt x="62483" y="39624"/>
                    </a:lnTo>
                    <a:lnTo>
                      <a:pt x="50291" y="50292"/>
                    </a:lnTo>
                    <a:lnTo>
                      <a:pt x="48767" y="50292"/>
                    </a:lnTo>
                    <a:lnTo>
                      <a:pt x="38100" y="60960"/>
                    </a:lnTo>
                    <a:lnTo>
                      <a:pt x="38100" y="62484"/>
                    </a:lnTo>
                    <a:lnTo>
                      <a:pt x="28956" y="74676"/>
                    </a:lnTo>
                    <a:lnTo>
                      <a:pt x="28956" y="76200"/>
                    </a:lnTo>
                    <a:lnTo>
                      <a:pt x="27431" y="76200"/>
                    </a:lnTo>
                    <a:lnTo>
                      <a:pt x="12191" y="103632"/>
                    </a:lnTo>
                    <a:lnTo>
                      <a:pt x="12191" y="105156"/>
                    </a:lnTo>
                    <a:lnTo>
                      <a:pt x="3047" y="135636"/>
                    </a:lnTo>
                    <a:lnTo>
                      <a:pt x="3047" y="137160"/>
                    </a:lnTo>
                    <a:lnTo>
                      <a:pt x="1523" y="152400"/>
                    </a:lnTo>
                    <a:lnTo>
                      <a:pt x="18287" y="152400"/>
                    </a:lnTo>
                    <a:lnTo>
                      <a:pt x="18287" y="140208"/>
                    </a:lnTo>
                    <a:lnTo>
                      <a:pt x="28956" y="106680"/>
                    </a:lnTo>
                    <a:lnTo>
                      <a:pt x="38100" y="88392"/>
                    </a:lnTo>
                    <a:lnTo>
                      <a:pt x="54863" y="67056"/>
                    </a:lnTo>
                    <a:lnTo>
                      <a:pt x="85343" y="44196"/>
                    </a:lnTo>
                    <a:lnTo>
                      <a:pt x="99059" y="32004"/>
                    </a:lnTo>
                    <a:lnTo>
                      <a:pt x="109728" y="28956"/>
                    </a:lnTo>
                    <a:lnTo>
                      <a:pt x="108203" y="28956"/>
                    </a:lnTo>
                    <a:lnTo>
                      <a:pt x="140207" y="18288"/>
                    </a:lnTo>
                    <a:lnTo>
                      <a:pt x="152400" y="18288"/>
                    </a:lnTo>
                    <a:lnTo>
                      <a:pt x="167639" y="15240"/>
                    </a:lnTo>
                    <a:lnTo>
                      <a:pt x="238506" y="15240"/>
                    </a:lnTo>
                    <a:lnTo>
                      <a:pt x="219456" y="7620"/>
                    </a:lnTo>
                    <a:close/>
                  </a:path>
                  <a:path w="340360" h="338454">
                    <a:moveTo>
                      <a:pt x="238506" y="15240"/>
                    </a:moveTo>
                    <a:lnTo>
                      <a:pt x="167639" y="15240"/>
                    </a:lnTo>
                    <a:lnTo>
                      <a:pt x="185928" y="18288"/>
                    </a:lnTo>
                    <a:lnTo>
                      <a:pt x="196595" y="18288"/>
                    </a:lnTo>
                    <a:lnTo>
                      <a:pt x="228600" y="28956"/>
                    </a:lnTo>
                    <a:lnTo>
                      <a:pt x="236219" y="32004"/>
                    </a:lnTo>
                    <a:lnTo>
                      <a:pt x="252983" y="44196"/>
                    </a:lnTo>
                    <a:lnTo>
                      <a:pt x="254507" y="44196"/>
                    </a:lnTo>
                    <a:lnTo>
                      <a:pt x="295656" y="85344"/>
                    </a:lnTo>
                    <a:lnTo>
                      <a:pt x="310895" y="109728"/>
                    </a:lnTo>
                    <a:lnTo>
                      <a:pt x="328574" y="109728"/>
                    </a:lnTo>
                    <a:lnTo>
                      <a:pt x="326136" y="103632"/>
                    </a:lnTo>
                    <a:lnTo>
                      <a:pt x="320039" y="89916"/>
                    </a:lnTo>
                    <a:lnTo>
                      <a:pt x="318515" y="88392"/>
                    </a:lnTo>
                    <a:lnTo>
                      <a:pt x="309371" y="74676"/>
                    </a:lnTo>
                    <a:lnTo>
                      <a:pt x="300227" y="62484"/>
                    </a:lnTo>
                    <a:lnTo>
                      <a:pt x="300227" y="60960"/>
                    </a:lnTo>
                    <a:lnTo>
                      <a:pt x="278891" y="39624"/>
                    </a:lnTo>
                    <a:lnTo>
                      <a:pt x="277367" y="39624"/>
                    </a:lnTo>
                    <a:lnTo>
                      <a:pt x="263651" y="30480"/>
                    </a:lnTo>
                    <a:lnTo>
                      <a:pt x="251459" y="21336"/>
                    </a:lnTo>
                    <a:lnTo>
                      <a:pt x="249935" y="19812"/>
                    </a:lnTo>
                    <a:lnTo>
                      <a:pt x="238506" y="15240"/>
                    </a:lnTo>
                    <a:close/>
                  </a:path>
                  <a:path w="340360" h="338454">
                    <a:moveTo>
                      <a:pt x="202691" y="3048"/>
                    </a:moveTo>
                    <a:lnTo>
                      <a:pt x="135635" y="3048"/>
                    </a:lnTo>
                    <a:lnTo>
                      <a:pt x="120395" y="7620"/>
                    </a:lnTo>
                    <a:lnTo>
                      <a:pt x="217931" y="7620"/>
                    </a:lnTo>
                    <a:lnTo>
                      <a:pt x="202691" y="3048"/>
                    </a:lnTo>
                    <a:close/>
                  </a:path>
                  <a:path w="340360" h="338454">
                    <a:moveTo>
                      <a:pt x="169163" y="0"/>
                    </a:moveTo>
                    <a:lnTo>
                      <a:pt x="137159" y="3048"/>
                    </a:lnTo>
                    <a:lnTo>
                      <a:pt x="201167" y="3048"/>
                    </a:lnTo>
                    <a:lnTo>
                      <a:pt x="169163" y="0"/>
                    </a:lnTo>
                    <a:close/>
                  </a:path>
                </a:pathLst>
              </a:custGeom>
              <a:solidFill>
                <a:srgbClr val="0000FF"/>
              </a:solidFill>
            </p:spPr>
            <p:txBody>
              <a:bodyPr wrap="square" lIns="0" tIns="0" rIns="0" bIns="0" rtlCol="0"/>
              <a:lstStyle/>
              <a:p>
                <a:endParaRPr/>
              </a:p>
            </p:txBody>
          </p:sp>
          <p:sp>
            <p:nvSpPr>
              <p:cNvPr id="3" name="object 12"/>
              <p:cNvSpPr/>
              <p:nvPr/>
            </p:nvSpPr>
            <p:spPr>
              <a:xfrm>
                <a:off x="1964527" y="2974484"/>
                <a:ext cx="18415" cy="17145"/>
              </a:xfrm>
              <a:custGeom>
                <a:avLst/>
                <a:gdLst/>
                <a:ahLst/>
                <a:cxnLst/>
                <a:rect l="l" t="t" r="r" b="b"/>
                <a:pathLst>
                  <a:path w="18415" h="17145">
                    <a:moveTo>
                      <a:pt x="18287" y="0"/>
                    </a:moveTo>
                    <a:lnTo>
                      <a:pt x="1523" y="0"/>
                    </a:lnTo>
                    <a:lnTo>
                      <a:pt x="0" y="16764"/>
                    </a:lnTo>
                    <a:lnTo>
                      <a:pt x="16763" y="16764"/>
                    </a:lnTo>
                    <a:lnTo>
                      <a:pt x="18287" y="0"/>
                    </a:lnTo>
                    <a:close/>
                  </a:path>
                </a:pathLst>
              </a:custGeom>
              <a:solidFill>
                <a:srgbClr val="0000FF"/>
              </a:solidFill>
            </p:spPr>
            <p:txBody>
              <a:bodyPr wrap="square" lIns="0" tIns="0" rIns="0" bIns="0" rtlCol="0"/>
              <a:lstStyle/>
              <a:p>
                <a:endParaRPr/>
              </a:p>
            </p:txBody>
          </p:sp>
          <p:sp>
            <p:nvSpPr>
              <p:cNvPr id="4" name="object 13"/>
              <p:cNvSpPr/>
              <p:nvPr/>
            </p:nvSpPr>
            <p:spPr>
              <a:xfrm>
                <a:off x="2028535" y="2936384"/>
                <a:ext cx="111760" cy="56515"/>
              </a:xfrm>
              <a:custGeom>
                <a:avLst/>
                <a:gdLst/>
                <a:ahLst/>
                <a:cxnLst/>
                <a:rect l="l" t="t" r="r" b="b"/>
                <a:pathLst>
                  <a:path w="111759" h="56514">
                    <a:moveTo>
                      <a:pt x="77724" y="3048"/>
                    </a:moveTo>
                    <a:lnTo>
                      <a:pt x="35052" y="3048"/>
                    </a:lnTo>
                    <a:lnTo>
                      <a:pt x="25908" y="7620"/>
                    </a:lnTo>
                    <a:lnTo>
                      <a:pt x="24384" y="9144"/>
                    </a:lnTo>
                    <a:lnTo>
                      <a:pt x="22859" y="9144"/>
                    </a:lnTo>
                    <a:lnTo>
                      <a:pt x="16764" y="15240"/>
                    </a:lnTo>
                    <a:lnTo>
                      <a:pt x="16764" y="16764"/>
                    </a:lnTo>
                    <a:lnTo>
                      <a:pt x="10668" y="24384"/>
                    </a:lnTo>
                    <a:lnTo>
                      <a:pt x="6096" y="32004"/>
                    </a:lnTo>
                    <a:lnTo>
                      <a:pt x="6096" y="33528"/>
                    </a:lnTo>
                    <a:lnTo>
                      <a:pt x="4571" y="35052"/>
                    </a:lnTo>
                    <a:lnTo>
                      <a:pt x="1524" y="44196"/>
                    </a:lnTo>
                    <a:lnTo>
                      <a:pt x="0" y="53340"/>
                    </a:lnTo>
                    <a:lnTo>
                      <a:pt x="16764" y="56388"/>
                    </a:lnTo>
                    <a:lnTo>
                      <a:pt x="18287" y="41148"/>
                    </a:lnTo>
                    <a:lnTo>
                      <a:pt x="18796" y="41148"/>
                    </a:lnTo>
                    <a:lnTo>
                      <a:pt x="19812" y="38100"/>
                    </a:lnTo>
                    <a:lnTo>
                      <a:pt x="33782" y="22860"/>
                    </a:lnTo>
                    <a:lnTo>
                      <a:pt x="33528" y="22860"/>
                    </a:lnTo>
                    <a:lnTo>
                      <a:pt x="36575" y="19812"/>
                    </a:lnTo>
                    <a:lnTo>
                      <a:pt x="39624" y="19812"/>
                    </a:lnTo>
                    <a:lnTo>
                      <a:pt x="54864" y="16764"/>
                    </a:lnTo>
                    <a:lnTo>
                      <a:pt x="96012" y="16764"/>
                    </a:lnTo>
                    <a:lnTo>
                      <a:pt x="94487" y="15240"/>
                    </a:lnTo>
                    <a:lnTo>
                      <a:pt x="86868" y="9144"/>
                    </a:lnTo>
                    <a:lnTo>
                      <a:pt x="79248" y="4572"/>
                    </a:lnTo>
                    <a:lnTo>
                      <a:pt x="77724" y="3048"/>
                    </a:lnTo>
                    <a:close/>
                  </a:path>
                  <a:path w="111759" h="56514">
                    <a:moveTo>
                      <a:pt x="108711" y="38100"/>
                    </a:moveTo>
                    <a:lnTo>
                      <a:pt x="91440" y="38100"/>
                    </a:lnTo>
                    <a:lnTo>
                      <a:pt x="94487" y="56388"/>
                    </a:lnTo>
                    <a:lnTo>
                      <a:pt x="111252" y="53340"/>
                    </a:lnTo>
                    <a:lnTo>
                      <a:pt x="108711" y="38100"/>
                    </a:lnTo>
                    <a:close/>
                  </a:path>
                  <a:path w="111759" h="56514">
                    <a:moveTo>
                      <a:pt x="18796" y="41148"/>
                    </a:moveTo>
                    <a:lnTo>
                      <a:pt x="18287" y="41148"/>
                    </a:lnTo>
                    <a:lnTo>
                      <a:pt x="18287" y="42672"/>
                    </a:lnTo>
                    <a:lnTo>
                      <a:pt x="18796" y="41148"/>
                    </a:lnTo>
                    <a:close/>
                  </a:path>
                  <a:path w="111759" h="56514">
                    <a:moveTo>
                      <a:pt x="96012" y="16764"/>
                    </a:moveTo>
                    <a:lnTo>
                      <a:pt x="54864" y="16764"/>
                    </a:lnTo>
                    <a:lnTo>
                      <a:pt x="71628" y="18288"/>
                    </a:lnTo>
                    <a:lnTo>
                      <a:pt x="82296" y="27432"/>
                    </a:lnTo>
                    <a:lnTo>
                      <a:pt x="91440" y="39624"/>
                    </a:lnTo>
                    <a:lnTo>
                      <a:pt x="91440" y="38100"/>
                    </a:lnTo>
                    <a:lnTo>
                      <a:pt x="108711" y="38100"/>
                    </a:lnTo>
                    <a:lnTo>
                      <a:pt x="108203" y="35052"/>
                    </a:lnTo>
                    <a:lnTo>
                      <a:pt x="108203" y="33528"/>
                    </a:lnTo>
                    <a:lnTo>
                      <a:pt x="106680" y="32004"/>
                    </a:lnTo>
                    <a:lnTo>
                      <a:pt x="102108" y="24384"/>
                    </a:lnTo>
                    <a:lnTo>
                      <a:pt x="96012" y="16764"/>
                    </a:lnTo>
                    <a:close/>
                  </a:path>
                  <a:path w="111759" h="56514">
                    <a:moveTo>
                      <a:pt x="36575" y="19812"/>
                    </a:moveTo>
                    <a:lnTo>
                      <a:pt x="33528" y="22860"/>
                    </a:lnTo>
                    <a:lnTo>
                      <a:pt x="33996" y="22625"/>
                    </a:lnTo>
                    <a:lnTo>
                      <a:pt x="36575" y="19812"/>
                    </a:lnTo>
                    <a:close/>
                  </a:path>
                  <a:path w="111759" h="56514">
                    <a:moveTo>
                      <a:pt x="33996" y="22625"/>
                    </a:moveTo>
                    <a:lnTo>
                      <a:pt x="33528" y="22860"/>
                    </a:lnTo>
                    <a:lnTo>
                      <a:pt x="33782" y="22860"/>
                    </a:lnTo>
                    <a:lnTo>
                      <a:pt x="33996" y="22625"/>
                    </a:lnTo>
                    <a:close/>
                  </a:path>
                  <a:path w="111759" h="56514">
                    <a:moveTo>
                      <a:pt x="39624" y="19812"/>
                    </a:moveTo>
                    <a:lnTo>
                      <a:pt x="36575" y="19812"/>
                    </a:lnTo>
                    <a:lnTo>
                      <a:pt x="33996" y="22625"/>
                    </a:lnTo>
                    <a:lnTo>
                      <a:pt x="39624" y="19812"/>
                    </a:lnTo>
                    <a:close/>
                  </a:path>
                  <a:path w="111759" h="56514">
                    <a:moveTo>
                      <a:pt x="57912" y="0"/>
                    </a:moveTo>
                    <a:lnTo>
                      <a:pt x="54864" y="0"/>
                    </a:lnTo>
                    <a:lnTo>
                      <a:pt x="36575" y="3048"/>
                    </a:lnTo>
                    <a:lnTo>
                      <a:pt x="76200" y="3048"/>
                    </a:lnTo>
                    <a:lnTo>
                      <a:pt x="57912" y="0"/>
                    </a:lnTo>
                    <a:close/>
                  </a:path>
                </a:pathLst>
              </a:custGeom>
              <a:solidFill>
                <a:srgbClr val="0000FF"/>
              </a:solidFill>
            </p:spPr>
            <p:txBody>
              <a:bodyPr wrap="square" lIns="0" tIns="0" rIns="0" bIns="0" rtlCol="0"/>
              <a:lstStyle/>
              <a:p>
                <a:endParaRPr/>
              </a:p>
            </p:txBody>
          </p:sp>
          <p:sp>
            <p:nvSpPr>
              <p:cNvPr id="5" name="object 14"/>
              <p:cNvSpPr/>
              <p:nvPr/>
            </p:nvSpPr>
            <p:spPr>
              <a:xfrm>
                <a:off x="2126071" y="2989725"/>
                <a:ext cx="111760" cy="58419"/>
              </a:xfrm>
              <a:custGeom>
                <a:avLst/>
                <a:gdLst/>
                <a:ahLst/>
                <a:cxnLst/>
                <a:rect l="l" t="t" r="r" b="b"/>
                <a:pathLst>
                  <a:path w="111759" h="58420">
                    <a:moveTo>
                      <a:pt x="76200" y="53339"/>
                    </a:moveTo>
                    <a:lnTo>
                      <a:pt x="36575" y="53339"/>
                    </a:lnTo>
                    <a:lnTo>
                      <a:pt x="45719" y="56387"/>
                    </a:lnTo>
                    <a:lnTo>
                      <a:pt x="54863" y="57912"/>
                    </a:lnTo>
                    <a:lnTo>
                      <a:pt x="57912" y="57912"/>
                    </a:lnTo>
                    <a:lnTo>
                      <a:pt x="67056" y="56387"/>
                    </a:lnTo>
                    <a:lnTo>
                      <a:pt x="76200" y="53339"/>
                    </a:lnTo>
                    <a:close/>
                  </a:path>
                  <a:path w="111759" h="58420">
                    <a:moveTo>
                      <a:pt x="16763" y="0"/>
                    </a:moveTo>
                    <a:lnTo>
                      <a:pt x="0" y="3048"/>
                    </a:lnTo>
                    <a:lnTo>
                      <a:pt x="1523" y="12191"/>
                    </a:lnTo>
                    <a:lnTo>
                      <a:pt x="4571" y="21336"/>
                    </a:lnTo>
                    <a:lnTo>
                      <a:pt x="6095" y="22859"/>
                    </a:lnTo>
                    <a:lnTo>
                      <a:pt x="4571" y="22859"/>
                    </a:lnTo>
                    <a:lnTo>
                      <a:pt x="9143" y="32003"/>
                    </a:lnTo>
                    <a:lnTo>
                      <a:pt x="10667" y="33527"/>
                    </a:lnTo>
                    <a:lnTo>
                      <a:pt x="10667" y="35051"/>
                    </a:lnTo>
                    <a:lnTo>
                      <a:pt x="22859" y="47243"/>
                    </a:lnTo>
                    <a:lnTo>
                      <a:pt x="24384" y="47243"/>
                    </a:lnTo>
                    <a:lnTo>
                      <a:pt x="25907" y="48767"/>
                    </a:lnTo>
                    <a:lnTo>
                      <a:pt x="35051" y="53339"/>
                    </a:lnTo>
                    <a:lnTo>
                      <a:pt x="77723" y="53339"/>
                    </a:lnTo>
                    <a:lnTo>
                      <a:pt x="79247" y="51815"/>
                    </a:lnTo>
                    <a:lnTo>
                      <a:pt x="86867" y="47243"/>
                    </a:lnTo>
                    <a:lnTo>
                      <a:pt x="94487" y="41148"/>
                    </a:lnTo>
                    <a:lnTo>
                      <a:pt x="96012" y="41148"/>
                    </a:lnTo>
                    <a:lnTo>
                      <a:pt x="97536" y="39624"/>
                    </a:lnTo>
                    <a:lnTo>
                      <a:pt x="56387" y="39624"/>
                    </a:lnTo>
                    <a:lnTo>
                      <a:pt x="42671" y="38100"/>
                    </a:lnTo>
                    <a:lnTo>
                      <a:pt x="44195" y="38100"/>
                    </a:lnTo>
                    <a:lnTo>
                      <a:pt x="33528" y="33527"/>
                    </a:lnTo>
                    <a:lnTo>
                      <a:pt x="24384" y="24383"/>
                    </a:lnTo>
                    <a:lnTo>
                      <a:pt x="19812" y="15239"/>
                    </a:lnTo>
                    <a:lnTo>
                      <a:pt x="18287" y="15239"/>
                    </a:lnTo>
                    <a:lnTo>
                      <a:pt x="16763" y="0"/>
                    </a:lnTo>
                    <a:close/>
                  </a:path>
                  <a:path w="111759" h="58420">
                    <a:moveTo>
                      <a:pt x="90119" y="20929"/>
                    </a:moveTo>
                    <a:lnTo>
                      <a:pt x="71628" y="36575"/>
                    </a:lnTo>
                    <a:lnTo>
                      <a:pt x="67056" y="38100"/>
                    </a:lnTo>
                    <a:lnTo>
                      <a:pt x="70103" y="38100"/>
                    </a:lnTo>
                    <a:lnTo>
                      <a:pt x="56387" y="39624"/>
                    </a:lnTo>
                    <a:lnTo>
                      <a:pt x="97536" y="39624"/>
                    </a:lnTo>
                    <a:lnTo>
                      <a:pt x="102107" y="35051"/>
                    </a:lnTo>
                    <a:lnTo>
                      <a:pt x="102107" y="33527"/>
                    </a:lnTo>
                    <a:lnTo>
                      <a:pt x="103631" y="32003"/>
                    </a:lnTo>
                    <a:lnTo>
                      <a:pt x="107441" y="24383"/>
                    </a:lnTo>
                    <a:lnTo>
                      <a:pt x="88391" y="24383"/>
                    </a:lnTo>
                    <a:lnTo>
                      <a:pt x="90119" y="20929"/>
                    </a:lnTo>
                    <a:close/>
                  </a:path>
                  <a:path w="111759" h="58420">
                    <a:moveTo>
                      <a:pt x="91439" y="19812"/>
                    </a:moveTo>
                    <a:lnTo>
                      <a:pt x="90119" y="20929"/>
                    </a:lnTo>
                    <a:lnTo>
                      <a:pt x="88391" y="24383"/>
                    </a:lnTo>
                    <a:lnTo>
                      <a:pt x="91439" y="19812"/>
                    </a:lnTo>
                    <a:close/>
                  </a:path>
                  <a:path w="111759" h="58420">
                    <a:moveTo>
                      <a:pt x="108457" y="19812"/>
                    </a:moveTo>
                    <a:lnTo>
                      <a:pt x="91439" y="19812"/>
                    </a:lnTo>
                    <a:lnTo>
                      <a:pt x="88391" y="24383"/>
                    </a:lnTo>
                    <a:lnTo>
                      <a:pt x="107441" y="24383"/>
                    </a:lnTo>
                    <a:lnTo>
                      <a:pt x="108203" y="22859"/>
                    </a:lnTo>
                    <a:lnTo>
                      <a:pt x="108271" y="20929"/>
                    </a:lnTo>
                    <a:lnTo>
                      <a:pt x="108457" y="19812"/>
                    </a:lnTo>
                    <a:close/>
                  </a:path>
                  <a:path w="111759" h="58420">
                    <a:moveTo>
                      <a:pt x="94487" y="0"/>
                    </a:moveTo>
                    <a:lnTo>
                      <a:pt x="91439" y="18287"/>
                    </a:lnTo>
                    <a:lnTo>
                      <a:pt x="90119" y="20929"/>
                    </a:lnTo>
                    <a:lnTo>
                      <a:pt x="91439" y="19812"/>
                    </a:lnTo>
                    <a:lnTo>
                      <a:pt x="108457" y="19812"/>
                    </a:lnTo>
                    <a:lnTo>
                      <a:pt x="111251" y="3048"/>
                    </a:lnTo>
                    <a:lnTo>
                      <a:pt x="94487" y="0"/>
                    </a:lnTo>
                    <a:close/>
                  </a:path>
                  <a:path w="111759" h="58420">
                    <a:moveTo>
                      <a:pt x="18287" y="12191"/>
                    </a:moveTo>
                    <a:lnTo>
                      <a:pt x="18287" y="15239"/>
                    </a:lnTo>
                    <a:lnTo>
                      <a:pt x="19812" y="15239"/>
                    </a:lnTo>
                    <a:lnTo>
                      <a:pt x="18287" y="12191"/>
                    </a:lnTo>
                    <a:close/>
                  </a:path>
                </a:pathLst>
              </a:custGeom>
              <a:solidFill>
                <a:srgbClr val="0000FF"/>
              </a:solidFill>
            </p:spPr>
            <p:txBody>
              <a:bodyPr wrap="square" lIns="0" tIns="0" rIns="0" bIns="0" rtlCol="0"/>
              <a:lstStyle/>
              <a:p>
                <a:endParaRPr/>
              </a:p>
            </p:txBody>
          </p:sp>
          <p:sp>
            <p:nvSpPr>
              <p:cNvPr id="6" name="object 15"/>
              <p:cNvSpPr/>
              <p:nvPr/>
            </p:nvSpPr>
            <p:spPr>
              <a:xfrm>
                <a:off x="2132929" y="2668161"/>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7" name="object 16"/>
              <p:cNvSpPr/>
              <p:nvPr/>
            </p:nvSpPr>
            <p:spPr>
              <a:xfrm>
                <a:off x="2134452" y="3152793"/>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8" name="object 17"/>
              <p:cNvSpPr/>
              <p:nvPr/>
            </p:nvSpPr>
            <p:spPr>
              <a:xfrm>
                <a:off x="3602826" y="3588657"/>
                <a:ext cx="73660" cy="48895"/>
              </a:xfrm>
              <a:custGeom>
                <a:avLst/>
                <a:gdLst/>
                <a:ahLst/>
                <a:cxnLst/>
                <a:rect l="l" t="t" r="r" b="b"/>
                <a:pathLst>
                  <a:path w="73660" h="48895">
                    <a:moveTo>
                      <a:pt x="7619" y="0"/>
                    </a:moveTo>
                    <a:lnTo>
                      <a:pt x="0" y="15239"/>
                    </a:lnTo>
                    <a:lnTo>
                      <a:pt x="65531" y="48768"/>
                    </a:lnTo>
                    <a:lnTo>
                      <a:pt x="73151" y="33527"/>
                    </a:lnTo>
                    <a:lnTo>
                      <a:pt x="7619" y="0"/>
                    </a:lnTo>
                    <a:close/>
                  </a:path>
                </a:pathLst>
              </a:custGeom>
              <a:solidFill>
                <a:srgbClr val="000000"/>
              </a:solidFill>
            </p:spPr>
            <p:txBody>
              <a:bodyPr wrap="square" lIns="0" tIns="0" rIns="0" bIns="0" rtlCol="0"/>
              <a:lstStyle/>
              <a:p>
                <a:endParaRPr/>
              </a:p>
            </p:txBody>
          </p:sp>
          <p:sp>
            <p:nvSpPr>
              <p:cNvPr id="9" name="object 18"/>
              <p:cNvSpPr/>
              <p:nvPr/>
            </p:nvSpPr>
            <p:spPr>
              <a:xfrm>
                <a:off x="3602826" y="3541413"/>
                <a:ext cx="137160" cy="62865"/>
              </a:xfrm>
              <a:custGeom>
                <a:avLst/>
                <a:gdLst/>
                <a:ahLst/>
                <a:cxnLst/>
                <a:rect l="l" t="t" r="r" b="b"/>
                <a:pathLst>
                  <a:path w="137160" h="62864">
                    <a:moveTo>
                      <a:pt x="131063" y="0"/>
                    </a:moveTo>
                    <a:lnTo>
                      <a:pt x="0" y="47243"/>
                    </a:lnTo>
                    <a:lnTo>
                      <a:pt x="6095" y="62483"/>
                    </a:lnTo>
                    <a:lnTo>
                      <a:pt x="137159" y="15239"/>
                    </a:lnTo>
                    <a:lnTo>
                      <a:pt x="131063" y="0"/>
                    </a:lnTo>
                    <a:close/>
                  </a:path>
                </a:pathLst>
              </a:custGeom>
              <a:solidFill>
                <a:srgbClr val="000000"/>
              </a:solidFill>
            </p:spPr>
            <p:txBody>
              <a:bodyPr wrap="square" lIns="0" tIns="0" rIns="0" bIns="0" rtlCol="0"/>
              <a:lstStyle/>
              <a:p>
                <a:endParaRPr/>
              </a:p>
            </p:txBody>
          </p:sp>
          <p:sp>
            <p:nvSpPr>
              <p:cNvPr id="10" name="object 19"/>
              <p:cNvSpPr/>
              <p:nvPr/>
            </p:nvSpPr>
            <p:spPr>
              <a:xfrm>
                <a:off x="3602826" y="3492644"/>
                <a:ext cx="137160" cy="64135"/>
              </a:xfrm>
              <a:custGeom>
                <a:avLst/>
                <a:gdLst/>
                <a:ahLst/>
                <a:cxnLst/>
                <a:rect l="l" t="t" r="r" b="b"/>
                <a:pathLst>
                  <a:path w="137160" h="64135">
                    <a:moveTo>
                      <a:pt x="6095" y="0"/>
                    </a:moveTo>
                    <a:lnTo>
                      <a:pt x="0" y="15239"/>
                    </a:lnTo>
                    <a:lnTo>
                      <a:pt x="131063" y="64008"/>
                    </a:lnTo>
                    <a:lnTo>
                      <a:pt x="137159" y="48768"/>
                    </a:lnTo>
                    <a:lnTo>
                      <a:pt x="6095" y="0"/>
                    </a:lnTo>
                    <a:close/>
                  </a:path>
                </a:pathLst>
              </a:custGeom>
              <a:solidFill>
                <a:srgbClr val="000000"/>
              </a:solidFill>
            </p:spPr>
            <p:txBody>
              <a:bodyPr wrap="square" lIns="0" tIns="0" rIns="0" bIns="0" rtlCol="0"/>
              <a:lstStyle/>
              <a:p>
                <a:endParaRPr/>
              </a:p>
            </p:txBody>
          </p:sp>
          <p:sp>
            <p:nvSpPr>
              <p:cNvPr id="11" name="object 20"/>
              <p:cNvSpPr/>
              <p:nvPr/>
            </p:nvSpPr>
            <p:spPr>
              <a:xfrm>
                <a:off x="3602826" y="3443876"/>
                <a:ext cx="137160" cy="64135"/>
              </a:xfrm>
              <a:custGeom>
                <a:avLst/>
                <a:gdLst/>
                <a:ahLst/>
                <a:cxnLst/>
                <a:rect l="l" t="t" r="r" b="b"/>
                <a:pathLst>
                  <a:path w="137160" h="64135">
                    <a:moveTo>
                      <a:pt x="131063" y="0"/>
                    </a:moveTo>
                    <a:lnTo>
                      <a:pt x="0" y="48767"/>
                    </a:lnTo>
                    <a:lnTo>
                      <a:pt x="6095" y="64007"/>
                    </a:lnTo>
                    <a:lnTo>
                      <a:pt x="137159" y="15239"/>
                    </a:lnTo>
                    <a:lnTo>
                      <a:pt x="131063" y="0"/>
                    </a:lnTo>
                    <a:close/>
                  </a:path>
                </a:pathLst>
              </a:custGeom>
              <a:solidFill>
                <a:srgbClr val="000000"/>
              </a:solidFill>
            </p:spPr>
            <p:txBody>
              <a:bodyPr wrap="square" lIns="0" tIns="0" rIns="0" bIns="0" rtlCol="0"/>
              <a:lstStyle/>
              <a:p>
                <a:endParaRPr/>
              </a:p>
            </p:txBody>
          </p:sp>
          <p:sp>
            <p:nvSpPr>
              <p:cNvPr id="12" name="object 21"/>
              <p:cNvSpPr/>
              <p:nvPr/>
            </p:nvSpPr>
            <p:spPr>
              <a:xfrm>
                <a:off x="3602826" y="3395108"/>
                <a:ext cx="137160" cy="64135"/>
              </a:xfrm>
              <a:custGeom>
                <a:avLst/>
                <a:gdLst/>
                <a:ahLst/>
                <a:cxnLst/>
                <a:rect l="l" t="t" r="r" b="b"/>
                <a:pathLst>
                  <a:path w="137160" h="64135">
                    <a:moveTo>
                      <a:pt x="6095" y="0"/>
                    </a:moveTo>
                    <a:lnTo>
                      <a:pt x="0" y="15240"/>
                    </a:lnTo>
                    <a:lnTo>
                      <a:pt x="131063" y="64008"/>
                    </a:lnTo>
                    <a:lnTo>
                      <a:pt x="137159" y="48768"/>
                    </a:lnTo>
                    <a:lnTo>
                      <a:pt x="6095" y="0"/>
                    </a:lnTo>
                    <a:close/>
                  </a:path>
                </a:pathLst>
              </a:custGeom>
              <a:solidFill>
                <a:srgbClr val="000000"/>
              </a:solidFill>
            </p:spPr>
            <p:txBody>
              <a:bodyPr wrap="square" lIns="0" tIns="0" rIns="0" bIns="0" rtlCol="0"/>
              <a:lstStyle/>
              <a:p>
                <a:endParaRPr/>
              </a:p>
            </p:txBody>
          </p:sp>
          <p:sp>
            <p:nvSpPr>
              <p:cNvPr id="13" name="object 22"/>
              <p:cNvSpPr/>
              <p:nvPr/>
            </p:nvSpPr>
            <p:spPr>
              <a:xfrm>
                <a:off x="3602826" y="3346340"/>
                <a:ext cx="137160" cy="64135"/>
              </a:xfrm>
              <a:custGeom>
                <a:avLst/>
                <a:gdLst/>
                <a:ahLst/>
                <a:cxnLst/>
                <a:rect l="l" t="t" r="r" b="b"/>
                <a:pathLst>
                  <a:path w="137160" h="64135">
                    <a:moveTo>
                      <a:pt x="131063" y="0"/>
                    </a:moveTo>
                    <a:lnTo>
                      <a:pt x="0" y="48767"/>
                    </a:lnTo>
                    <a:lnTo>
                      <a:pt x="6095" y="64008"/>
                    </a:lnTo>
                    <a:lnTo>
                      <a:pt x="137159" y="15239"/>
                    </a:lnTo>
                    <a:lnTo>
                      <a:pt x="131063" y="0"/>
                    </a:lnTo>
                    <a:close/>
                  </a:path>
                </a:pathLst>
              </a:custGeom>
              <a:solidFill>
                <a:srgbClr val="000000"/>
              </a:solidFill>
            </p:spPr>
            <p:txBody>
              <a:bodyPr wrap="square" lIns="0" tIns="0" rIns="0" bIns="0" rtlCol="0"/>
              <a:lstStyle/>
              <a:p>
                <a:endParaRPr/>
              </a:p>
            </p:txBody>
          </p:sp>
          <p:sp>
            <p:nvSpPr>
              <p:cNvPr id="14" name="object 23"/>
              <p:cNvSpPr/>
              <p:nvPr/>
            </p:nvSpPr>
            <p:spPr>
              <a:xfrm>
                <a:off x="3668358" y="3314337"/>
                <a:ext cx="73660" cy="47625"/>
              </a:xfrm>
              <a:custGeom>
                <a:avLst/>
                <a:gdLst/>
                <a:ahLst/>
                <a:cxnLst/>
                <a:rect l="l" t="t" r="r" b="b"/>
                <a:pathLst>
                  <a:path w="73660" h="47625">
                    <a:moveTo>
                      <a:pt x="7619" y="0"/>
                    </a:moveTo>
                    <a:lnTo>
                      <a:pt x="0" y="15239"/>
                    </a:lnTo>
                    <a:lnTo>
                      <a:pt x="65531" y="47243"/>
                    </a:lnTo>
                    <a:lnTo>
                      <a:pt x="73151" y="32003"/>
                    </a:lnTo>
                    <a:lnTo>
                      <a:pt x="7619" y="0"/>
                    </a:lnTo>
                    <a:close/>
                  </a:path>
                </a:pathLst>
              </a:custGeom>
              <a:solidFill>
                <a:srgbClr val="000000"/>
              </a:solidFill>
            </p:spPr>
            <p:txBody>
              <a:bodyPr wrap="square" lIns="0" tIns="0" rIns="0" bIns="0" rtlCol="0"/>
              <a:lstStyle/>
              <a:p>
                <a:endParaRPr/>
              </a:p>
            </p:txBody>
          </p:sp>
          <p:sp>
            <p:nvSpPr>
              <p:cNvPr id="15" name="object 24"/>
              <p:cNvSpPr/>
              <p:nvPr/>
            </p:nvSpPr>
            <p:spPr>
              <a:xfrm>
                <a:off x="3670645" y="1526684"/>
                <a:ext cx="0" cy="1795780"/>
              </a:xfrm>
              <a:custGeom>
                <a:avLst/>
                <a:gdLst/>
                <a:ahLst/>
                <a:cxnLst/>
                <a:rect l="l" t="t" r="r" b="b"/>
                <a:pathLst>
                  <a:path h="1795779">
                    <a:moveTo>
                      <a:pt x="0" y="0"/>
                    </a:moveTo>
                    <a:lnTo>
                      <a:pt x="0" y="1795272"/>
                    </a:lnTo>
                  </a:path>
                </a:pathLst>
              </a:custGeom>
              <a:ln w="16763">
                <a:solidFill>
                  <a:srgbClr val="000000"/>
                </a:solidFill>
              </a:ln>
            </p:spPr>
            <p:txBody>
              <a:bodyPr wrap="square" lIns="0" tIns="0" rIns="0" bIns="0" rtlCol="0"/>
              <a:lstStyle/>
              <a:p>
                <a:endParaRPr/>
              </a:p>
            </p:txBody>
          </p:sp>
          <p:sp>
            <p:nvSpPr>
              <p:cNvPr id="16" name="object 25"/>
              <p:cNvSpPr/>
              <p:nvPr/>
            </p:nvSpPr>
            <p:spPr>
              <a:xfrm>
                <a:off x="5065867" y="3588657"/>
                <a:ext cx="73660" cy="48895"/>
              </a:xfrm>
              <a:custGeom>
                <a:avLst/>
                <a:gdLst/>
                <a:ahLst/>
                <a:cxnLst/>
                <a:rect l="l" t="t" r="r" b="b"/>
                <a:pathLst>
                  <a:path w="73660" h="48895">
                    <a:moveTo>
                      <a:pt x="7619" y="0"/>
                    </a:moveTo>
                    <a:lnTo>
                      <a:pt x="0" y="15239"/>
                    </a:lnTo>
                    <a:lnTo>
                      <a:pt x="65531" y="48768"/>
                    </a:lnTo>
                    <a:lnTo>
                      <a:pt x="73151" y="33527"/>
                    </a:lnTo>
                    <a:lnTo>
                      <a:pt x="7619" y="0"/>
                    </a:lnTo>
                    <a:close/>
                  </a:path>
                </a:pathLst>
              </a:custGeom>
              <a:solidFill>
                <a:srgbClr val="000000"/>
              </a:solidFill>
            </p:spPr>
            <p:txBody>
              <a:bodyPr wrap="square" lIns="0" tIns="0" rIns="0" bIns="0" rtlCol="0"/>
              <a:lstStyle/>
              <a:p>
                <a:endParaRPr/>
              </a:p>
            </p:txBody>
          </p:sp>
          <p:sp>
            <p:nvSpPr>
              <p:cNvPr id="17" name="object 26"/>
              <p:cNvSpPr/>
              <p:nvPr/>
            </p:nvSpPr>
            <p:spPr>
              <a:xfrm>
                <a:off x="5065867" y="3541413"/>
                <a:ext cx="135890" cy="62865"/>
              </a:xfrm>
              <a:custGeom>
                <a:avLst/>
                <a:gdLst/>
                <a:ahLst/>
                <a:cxnLst/>
                <a:rect l="l" t="t" r="r" b="b"/>
                <a:pathLst>
                  <a:path w="135889" h="62864">
                    <a:moveTo>
                      <a:pt x="129539" y="0"/>
                    </a:moveTo>
                    <a:lnTo>
                      <a:pt x="0" y="47243"/>
                    </a:lnTo>
                    <a:lnTo>
                      <a:pt x="6095" y="62483"/>
                    </a:lnTo>
                    <a:lnTo>
                      <a:pt x="135635" y="15239"/>
                    </a:lnTo>
                    <a:lnTo>
                      <a:pt x="129539" y="0"/>
                    </a:lnTo>
                    <a:close/>
                  </a:path>
                </a:pathLst>
              </a:custGeom>
              <a:solidFill>
                <a:srgbClr val="000000"/>
              </a:solidFill>
            </p:spPr>
            <p:txBody>
              <a:bodyPr wrap="square" lIns="0" tIns="0" rIns="0" bIns="0" rtlCol="0"/>
              <a:lstStyle/>
              <a:p>
                <a:endParaRPr/>
              </a:p>
            </p:txBody>
          </p:sp>
          <p:sp>
            <p:nvSpPr>
              <p:cNvPr id="18" name="object 27"/>
              <p:cNvSpPr/>
              <p:nvPr/>
            </p:nvSpPr>
            <p:spPr>
              <a:xfrm>
                <a:off x="5065867" y="3492644"/>
                <a:ext cx="135890" cy="64135"/>
              </a:xfrm>
              <a:custGeom>
                <a:avLst/>
                <a:gdLst/>
                <a:ahLst/>
                <a:cxnLst/>
                <a:rect l="l" t="t" r="r" b="b"/>
                <a:pathLst>
                  <a:path w="135889" h="64135">
                    <a:moveTo>
                      <a:pt x="6095" y="0"/>
                    </a:moveTo>
                    <a:lnTo>
                      <a:pt x="0" y="15239"/>
                    </a:lnTo>
                    <a:lnTo>
                      <a:pt x="129539" y="64008"/>
                    </a:lnTo>
                    <a:lnTo>
                      <a:pt x="135635" y="48768"/>
                    </a:lnTo>
                    <a:lnTo>
                      <a:pt x="6095" y="0"/>
                    </a:lnTo>
                    <a:close/>
                  </a:path>
                </a:pathLst>
              </a:custGeom>
              <a:solidFill>
                <a:srgbClr val="000000"/>
              </a:solidFill>
            </p:spPr>
            <p:txBody>
              <a:bodyPr wrap="square" lIns="0" tIns="0" rIns="0" bIns="0" rtlCol="0"/>
              <a:lstStyle/>
              <a:p>
                <a:endParaRPr/>
              </a:p>
            </p:txBody>
          </p:sp>
          <p:sp>
            <p:nvSpPr>
              <p:cNvPr id="19" name="object 28"/>
              <p:cNvSpPr/>
              <p:nvPr/>
            </p:nvSpPr>
            <p:spPr>
              <a:xfrm>
                <a:off x="5065867" y="3443876"/>
                <a:ext cx="135890" cy="64135"/>
              </a:xfrm>
              <a:custGeom>
                <a:avLst/>
                <a:gdLst/>
                <a:ahLst/>
                <a:cxnLst/>
                <a:rect l="l" t="t" r="r" b="b"/>
                <a:pathLst>
                  <a:path w="135889" h="64135">
                    <a:moveTo>
                      <a:pt x="129539" y="0"/>
                    </a:moveTo>
                    <a:lnTo>
                      <a:pt x="0" y="48767"/>
                    </a:lnTo>
                    <a:lnTo>
                      <a:pt x="6095" y="64007"/>
                    </a:lnTo>
                    <a:lnTo>
                      <a:pt x="135635" y="15239"/>
                    </a:lnTo>
                    <a:lnTo>
                      <a:pt x="129539" y="0"/>
                    </a:lnTo>
                    <a:close/>
                  </a:path>
                </a:pathLst>
              </a:custGeom>
              <a:solidFill>
                <a:srgbClr val="000000"/>
              </a:solidFill>
            </p:spPr>
            <p:txBody>
              <a:bodyPr wrap="square" lIns="0" tIns="0" rIns="0" bIns="0" rtlCol="0"/>
              <a:lstStyle/>
              <a:p>
                <a:endParaRPr/>
              </a:p>
            </p:txBody>
          </p:sp>
          <p:sp>
            <p:nvSpPr>
              <p:cNvPr id="20" name="object 29"/>
              <p:cNvSpPr/>
              <p:nvPr/>
            </p:nvSpPr>
            <p:spPr>
              <a:xfrm>
                <a:off x="5065867" y="3395108"/>
                <a:ext cx="135890" cy="64135"/>
              </a:xfrm>
              <a:custGeom>
                <a:avLst/>
                <a:gdLst/>
                <a:ahLst/>
                <a:cxnLst/>
                <a:rect l="l" t="t" r="r" b="b"/>
                <a:pathLst>
                  <a:path w="135889" h="64135">
                    <a:moveTo>
                      <a:pt x="6095" y="0"/>
                    </a:moveTo>
                    <a:lnTo>
                      <a:pt x="0" y="15240"/>
                    </a:lnTo>
                    <a:lnTo>
                      <a:pt x="129539" y="64008"/>
                    </a:lnTo>
                    <a:lnTo>
                      <a:pt x="135635" y="48768"/>
                    </a:lnTo>
                    <a:lnTo>
                      <a:pt x="6095" y="0"/>
                    </a:lnTo>
                    <a:close/>
                  </a:path>
                </a:pathLst>
              </a:custGeom>
              <a:solidFill>
                <a:srgbClr val="000000"/>
              </a:solidFill>
            </p:spPr>
            <p:txBody>
              <a:bodyPr wrap="square" lIns="0" tIns="0" rIns="0" bIns="0" rtlCol="0"/>
              <a:lstStyle/>
              <a:p>
                <a:endParaRPr/>
              </a:p>
            </p:txBody>
          </p:sp>
          <p:sp>
            <p:nvSpPr>
              <p:cNvPr id="21" name="object 30"/>
              <p:cNvSpPr/>
              <p:nvPr/>
            </p:nvSpPr>
            <p:spPr>
              <a:xfrm>
                <a:off x="5065867" y="3346340"/>
                <a:ext cx="135890" cy="64135"/>
              </a:xfrm>
              <a:custGeom>
                <a:avLst/>
                <a:gdLst/>
                <a:ahLst/>
                <a:cxnLst/>
                <a:rect l="l" t="t" r="r" b="b"/>
                <a:pathLst>
                  <a:path w="135889" h="64135">
                    <a:moveTo>
                      <a:pt x="129539" y="0"/>
                    </a:moveTo>
                    <a:lnTo>
                      <a:pt x="0" y="48767"/>
                    </a:lnTo>
                    <a:lnTo>
                      <a:pt x="6095" y="64008"/>
                    </a:lnTo>
                    <a:lnTo>
                      <a:pt x="135635" y="15239"/>
                    </a:lnTo>
                    <a:lnTo>
                      <a:pt x="129539" y="0"/>
                    </a:lnTo>
                    <a:close/>
                  </a:path>
                </a:pathLst>
              </a:custGeom>
              <a:solidFill>
                <a:srgbClr val="000000"/>
              </a:solidFill>
            </p:spPr>
            <p:txBody>
              <a:bodyPr wrap="square" lIns="0" tIns="0" rIns="0" bIns="0" rtlCol="0"/>
              <a:lstStyle/>
              <a:p>
                <a:endParaRPr/>
              </a:p>
            </p:txBody>
          </p:sp>
          <p:sp>
            <p:nvSpPr>
              <p:cNvPr id="22" name="object 31"/>
              <p:cNvSpPr/>
              <p:nvPr/>
            </p:nvSpPr>
            <p:spPr>
              <a:xfrm>
                <a:off x="5131399" y="3314337"/>
                <a:ext cx="71755" cy="47625"/>
              </a:xfrm>
              <a:custGeom>
                <a:avLst/>
                <a:gdLst/>
                <a:ahLst/>
                <a:cxnLst/>
                <a:rect l="l" t="t" r="r" b="b"/>
                <a:pathLst>
                  <a:path w="71754" h="47625">
                    <a:moveTo>
                      <a:pt x="7620" y="0"/>
                    </a:moveTo>
                    <a:lnTo>
                      <a:pt x="0" y="15239"/>
                    </a:lnTo>
                    <a:lnTo>
                      <a:pt x="64008" y="47243"/>
                    </a:lnTo>
                    <a:lnTo>
                      <a:pt x="71627" y="32003"/>
                    </a:lnTo>
                    <a:lnTo>
                      <a:pt x="7620" y="0"/>
                    </a:lnTo>
                    <a:close/>
                  </a:path>
                </a:pathLst>
              </a:custGeom>
              <a:solidFill>
                <a:srgbClr val="000000"/>
              </a:solidFill>
            </p:spPr>
            <p:txBody>
              <a:bodyPr wrap="square" lIns="0" tIns="0" rIns="0" bIns="0" rtlCol="0"/>
              <a:lstStyle/>
              <a:p>
                <a:endParaRPr/>
              </a:p>
            </p:txBody>
          </p:sp>
          <p:sp>
            <p:nvSpPr>
              <p:cNvPr id="23" name="object 32"/>
              <p:cNvSpPr/>
              <p:nvPr/>
            </p:nvSpPr>
            <p:spPr>
              <a:xfrm>
                <a:off x="5133685" y="3160413"/>
                <a:ext cx="0" cy="161925"/>
              </a:xfrm>
              <a:custGeom>
                <a:avLst/>
                <a:gdLst/>
                <a:ahLst/>
                <a:cxnLst/>
                <a:rect l="l" t="t" r="r" b="b"/>
                <a:pathLst>
                  <a:path h="161925">
                    <a:moveTo>
                      <a:pt x="0" y="0"/>
                    </a:moveTo>
                    <a:lnTo>
                      <a:pt x="0" y="161544"/>
                    </a:lnTo>
                  </a:path>
                </a:pathLst>
              </a:custGeom>
              <a:ln w="16763">
                <a:solidFill>
                  <a:srgbClr val="000000"/>
                </a:solidFill>
              </a:ln>
            </p:spPr>
            <p:txBody>
              <a:bodyPr wrap="square" lIns="0" tIns="0" rIns="0" bIns="0" rtlCol="0"/>
              <a:lstStyle/>
              <a:p>
                <a:endParaRPr/>
              </a:p>
            </p:txBody>
          </p:sp>
          <p:sp>
            <p:nvSpPr>
              <p:cNvPr id="24" name="object 33"/>
              <p:cNvSpPr/>
              <p:nvPr/>
            </p:nvSpPr>
            <p:spPr>
              <a:xfrm>
                <a:off x="4970617" y="2351169"/>
                <a:ext cx="0" cy="323215"/>
              </a:xfrm>
              <a:custGeom>
                <a:avLst/>
                <a:gdLst/>
                <a:ahLst/>
                <a:cxnLst/>
                <a:rect l="l" t="t" r="r" b="b"/>
                <a:pathLst>
                  <a:path h="323214">
                    <a:moveTo>
                      <a:pt x="0" y="0"/>
                    </a:moveTo>
                    <a:lnTo>
                      <a:pt x="0" y="323088"/>
                    </a:lnTo>
                  </a:path>
                </a:pathLst>
              </a:custGeom>
              <a:ln w="16763">
                <a:solidFill>
                  <a:srgbClr val="000000"/>
                </a:solidFill>
              </a:ln>
            </p:spPr>
            <p:txBody>
              <a:bodyPr wrap="square" lIns="0" tIns="0" rIns="0" bIns="0" rtlCol="0"/>
              <a:lstStyle/>
              <a:p>
                <a:endParaRPr/>
              </a:p>
            </p:txBody>
          </p:sp>
          <p:sp>
            <p:nvSpPr>
              <p:cNvPr id="25" name="object 34"/>
              <p:cNvSpPr/>
              <p:nvPr/>
            </p:nvSpPr>
            <p:spPr>
              <a:xfrm>
                <a:off x="4965282" y="2345073"/>
                <a:ext cx="175260" cy="175260"/>
              </a:xfrm>
              <a:custGeom>
                <a:avLst/>
                <a:gdLst/>
                <a:ahLst/>
                <a:cxnLst/>
                <a:rect l="l" t="t" r="r" b="b"/>
                <a:pathLst>
                  <a:path w="175260" h="175260">
                    <a:moveTo>
                      <a:pt x="163067" y="0"/>
                    </a:moveTo>
                    <a:lnTo>
                      <a:pt x="0" y="163067"/>
                    </a:lnTo>
                    <a:lnTo>
                      <a:pt x="12191" y="175259"/>
                    </a:lnTo>
                    <a:lnTo>
                      <a:pt x="175260" y="12191"/>
                    </a:lnTo>
                    <a:lnTo>
                      <a:pt x="163067" y="0"/>
                    </a:lnTo>
                    <a:close/>
                  </a:path>
                </a:pathLst>
              </a:custGeom>
              <a:solidFill>
                <a:srgbClr val="000000"/>
              </a:solidFill>
            </p:spPr>
            <p:txBody>
              <a:bodyPr wrap="square" lIns="0" tIns="0" rIns="0" bIns="0" rtlCol="0"/>
              <a:lstStyle/>
              <a:p>
                <a:endParaRPr/>
              </a:p>
            </p:txBody>
          </p:sp>
          <p:sp>
            <p:nvSpPr>
              <p:cNvPr id="26" name="object 35"/>
              <p:cNvSpPr/>
              <p:nvPr/>
            </p:nvSpPr>
            <p:spPr>
              <a:xfrm>
                <a:off x="4965282" y="2508140"/>
                <a:ext cx="175260" cy="172720"/>
              </a:xfrm>
              <a:custGeom>
                <a:avLst/>
                <a:gdLst/>
                <a:ahLst/>
                <a:cxnLst/>
                <a:rect l="l" t="t" r="r" b="b"/>
                <a:pathLst>
                  <a:path w="175260" h="172720">
                    <a:moveTo>
                      <a:pt x="12191" y="0"/>
                    </a:moveTo>
                    <a:lnTo>
                      <a:pt x="0" y="12192"/>
                    </a:lnTo>
                    <a:lnTo>
                      <a:pt x="163067" y="172212"/>
                    </a:lnTo>
                    <a:lnTo>
                      <a:pt x="175260" y="160020"/>
                    </a:lnTo>
                    <a:lnTo>
                      <a:pt x="12191" y="0"/>
                    </a:lnTo>
                    <a:close/>
                  </a:path>
                </a:pathLst>
              </a:custGeom>
              <a:solidFill>
                <a:srgbClr val="000000"/>
              </a:solidFill>
            </p:spPr>
            <p:txBody>
              <a:bodyPr wrap="square" lIns="0" tIns="0" rIns="0" bIns="0" rtlCol="0"/>
              <a:lstStyle/>
              <a:p>
                <a:endParaRPr/>
              </a:p>
            </p:txBody>
          </p:sp>
          <p:sp>
            <p:nvSpPr>
              <p:cNvPr id="27" name="object 36"/>
              <p:cNvSpPr/>
              <p:nvPr/>
            </p:nvSpPr>
            <p:spPr>
              <a:xfrm>
                <a:off x="5100156" y="2561481"/>
                <a:ext cx="0" cy="81280"/>
              </a:xfrm>
              <a:custGeom>
                <a:avLst/>
                <a:gdLst/>
                <a:ahLst/>
                <a:cxnLst/>
                <a:rect l="l" t="t" r="r" b="b"/>
                <a:pathLst>
                  <a:path h="81279">
                    <a:moveTo>
                      <a:pt x="0" y="0"/>
                    </a:moveTo>
                    <a:lnTo>
                      <a:pt x="0" y="80772"/>
                    </a:lnTo>
                  </a:path>
                </a:pathLst>
              </a:custGeom>
              <a:ln w="16763">
                <a:solidFill>
                  <a:srgbClr val="000000"/>
                </a:solidFill>
              </a:ln>
            </p:spPr>
            <p:txBody>
              <a:bodyPr wrap="square" lIns="0" tIns="0" rIns="0" bIns="0" rtlCol="0"/>
              <a:lstStyle/>
              <a:p>
                <a:endParaRPr/>
              </a:p>
            </p:txBody>
          </p:sp>
          <p:sp>
            <p:nvSpPr>
              <p:cNvPr id="28" name="object 37"/>
              <p:cNvSpPr/>
              <p:nvPr/>
            </p:nvSpPr>
            <p:spPr>
              <a:xfrm>
                <a:off x="5020147" y="2641490"/>
                <a:ext cx="81280" cy="0"/>
              </a:xfrm>
              <a:custGeom>
                <a:avLst/>
                <a:gdLst/>
                <a:ahLst/>
                <a:cxnLst/>
                <a:rect l="l" t="t" r="r" b="b"/>
                <a:pathLst>
                  <a:path w="81279">
                    <a:moveTo>
                      <a:pt x="0" y="0"/>
                    </a:moveTo>
                    <a:lnTo>
                      <a:pt x="80772" y="0"/>
                    </a:lnTo>
                  </a:path>
                </a:pathLst>
              </a:custGeom>
              <a:ln w="16763">
                <a:solidFill>
                  <a:srgbClr val="000000"/>
                </a:solidFill>
              </a:ln>
            </p:spPr>
            <p:txBody>
              <a:bodyPr wrap="square" lIns="0" tIns="0" rIns="0" bIns="0" rtlCol="0"/>
              <a:lstStyle/>
              <a:p>
                <a:endParaRPr/>
              </a:p>
            </p:txBody>
          </p:sp>
          <p:sp>
            <p:nvSpPr>
              <p:cNvPr id="29" name="object 38"/>
              <p:cNvSpPr/>
              <p:nvPr/>
            </p:nvSpPr>
            <p:spPr>
              <a:xfrm>
                <a:off x="4809835" y="2514999"/>
                <a:ext cx="161925" cy="0"/>
              </a:xfrm>
              <a:custGeom>
                <a:avLst/>
                <a:gdLst/>
                <a:ahLst/>
                <a:cxnLst/>
                <a:rect l="l" t="t" r="r" b="b"/>
                <a:pathLst>
                  <a:path w="161925">
                    <a:moveTo>
                      <a:pt x="0" y="0"/>
                    </a:moveTo>
                    <a:lnTo>
                      <a:pt x="161544" y="0"/>
                    </a:lnTo>
                  </a:path>
                </a:pathLst>
              </a:custGeom>
              <a:ln w="16764">
                <a:solidFill>
                  <a:srgbClr val="000000"/>
                </a:solidFill>
              </a:ln>
            </p:spPr>
            <p:txBody>
              <a:bodyPr wrap="square" lIns="0" tIns="0" rIns="0" bIns="0" rtlCol="0"/>
              <a:lstStyle/>
              <a:p>
                <a:endParaRPr/>
              </a:p>
            </p:txBody>
          </p:sp>
          <p:sp>
            <p:nvSpPr>
              <p:cNvPr id="30" name="object 39"/>
              <p:cNvSpPr/>
              <p:nvPr/>
            </p:nvSpPr>
            <p:spPr>
              <a:xfrm>
                <a:off x="5133685" y="1526684"/>
                <a:ext cx="0" cy="824865"/>
              </a:xfrm>
              <a:custGeom>
                <a:avLst/>
                <a:gdLst/>
                <a:ahLst/>
                <a:cxnLst/>
                <a:rect l="l" t="t" r="r" b="b"/>
                <a:pathLst>
                  <a:path h="824864">
                    <a:moveTo>
                      <a:pt x="0" y="0"/>
                    </a:moveTo>
                    <a:lnTo>
                      <a:pt x="0" y="824484"/>
                    </a:lnTo>
                  </a:path>
                </a:pathLst>
              </a:custGeom>
              <a:ln w="16763">
                <a:solidFill>
                  <a:srgbClr val="000000"/>
                </a:solidFill>
              </a:ln>
            </p:spPr>
            <p:txBody>
              <a:bodyPr wrap="square" lIns="0" tIns="0" rIns="0" bIns="0" rtlCol="0"/>
              <a:lstStyle/>
              <a:p>
                <a:endParaRPr/>
              </a:p>
            </p:txBody>
          </p:sp>
          <p:sp>
            <p:nvSpPr>
              <p:cNvPr id="31" name="object 40"/>
              <p:cNvSpPr/>
              <p:nvPr/>
            </p:nvSpPr>
            <p:spPr>
              <a:xfrm>
                <a:off x="5135208" y="2674257"/>
                <a:ext cx="0" cy="161925"/>
              </a:xfrm>
              <a:custGeom>
                <a:avLst/>
                <a:gdLst/>
                <a:ahLst/>
                <a:cxnLst/>
                <a:rect l="l" t="t" r="r" b="b"/>
                <a:pathLst>
                  <a:path h="161925">
                    <a:moveTo>
                      <a:pt x="0" y="0"/>
                    </a:moveTo>
                    <a:lnTo>
                      <a:pt x="0" y="161544"/>
                    </a:lnTo>
                  </a:path>
                </a:pathLst>
              </a:custGeom>
              <a:ln w="16763">
                <a:solidFill>
                  <a:srgbClr val="000000"/>
                </a:solidFill>
              </a:ln>
            </p:spPr>
            <p:txBody>
              <a:bodyPr wrap="square" lIns="0" tIns="0" rIns="0" bIns="0" rtlCol="0"/>
              <a:lstStyle/>
              <a:p>
                <a:endParaRPr/>
              </a:p>
            </p:txBody>
          </p:sp>
          <p:sp>
            <p:nvSpPr>
              <p:cNvPr id="32" name="object 41"/>
              <p:cNvSpPr/>
              <p:nvPr/>
            </p:nvSpPr>
            <p:spPr>
              <a:xfrm>
                <a:off x="3602826" y="1487061"/>
                <a:ext cx="73660" cy="47625"/>
              </a:xfrm>
              <a:custGeom>
                <a:avLst/>
                <a:gdLst/>
                <a:ahLst/>
                <a:cxnLst/>
                <a:rect l="l" t="t" r="r" b="b"/>
                <a:pathLst>
                  <a:path w="73660" h="47625">
                    <a:moveTo>
                      <a:pt x="7619" y="0"/>
                    </a:moveTo>
                    <a:lnTo>
                      <a:pt x="0" y="15240"/>
                    </a:lnTo>
                    <a:lnTo>
                      <a:pt x="65531" y="47244"/>
                    </a:lnTo>
                    <a:lnTo>
                      <a:pt x="73151" y="32003"/>
                    </a:lnTo>
                    <a:lnTo>
                      <a:pt x="7619" y="0"/>
                    </a:lnTo>
                    <a:close/>
                  </a:path>
                </a:pathLst>
              </a:custGeom>
              <a:solidFill>
                <a:srgbClr val="000000"/>
              </a:solidFill>
            </p:spPr>
            <p:txBody>
              <a:bodyPr wrap="square" lIns="0" tIns="0" rIns="0" bIns="0" rtlCol="0"/>
              <a:lstStyle/>
              <a:p>
                <a:endParaRPr/>
              </a:p>
            </p:txBody>
          </p:sp>
          <p:sp>
            <p:nvSpPr>
              <p:cNvPr id="33" name="object 42"/>
              <p:cNvSpPr/>
              <p:nvPr/>
            </p:nvSpPr>
            <p:spPr>
              <a:xfrm>
                <a:off x="3602826" y="1438293"/>
                <a:ext cx="137160" cy="64135"/>
              </a:xfrm>
              <a:custGeom>
                <a:avLst/>
                <a:gdLst/>
                <a:ahLst/>
                <a:cxnLst/>
                <a:rect l="l" t="t" r="r" b="b"/>
                <a:pathLst>
                  <a:path w="137160" h="64135">
                    <a:moveTo>
                      <a:pt x="131063" y="0"/>
                    </a:moveTo>
                    <a:lnTo>
                      <a:pt x="0" y="48767"/>
                    </a:lnTo>
                    <a:lnTo>
                      <a:pt x="6095" y="64007"/>
                    </a:lnTo>
                    <a:lnTo>
                      <a:pt x="137159" y="15239"/>
                    </a:lnTo>
                    <a:lnTo>
                      <a:pt x="131063" y="0"/>
                    </a:lnTo>
                    <a:close/>
                  </a:path>
                </a:pathLst>
              </a:custGeom>
              <a:solidFill>
                <a:srgbClr val="000000"/>
              </a:solidFill>
            </p:spPr>
            <p:txBody>
              <a:bodyPr wrap="square" lIns="0" tIns="0" rIns="0" bIns="0" rtlCol="0"/>
              <a:lstStyle/>
              <a:p>
                <a:endParaRPr/>
              </a:p>
            </p:txBody>
          </p:sp>
          <p:sp>
            <p:nvSpPr>
              <p:cNvPr id="34" name="object 43"/>
              <p:cNvSpPr/>
              <p:nvPr/>
            </p:nvSpPr>
            <p:spPr>
              <a:xfrm>
                <a:off x="3602826" y="1389524"/>
                <a:ext cx="137160" cy="64135"/>
              </a:xfrm>
              <a:custGeom>
                <a:avLst/>
                <a:gdLst/>
                <a:ahLst/>
                <a:cxnLst/>
                <a:rect l="l" t="t" r="r" b="b"/>
                <a:pathLst>
                  <a:path w="137160" h="64135">
                    <a:moveTo>
                      <a:pt x="6095" y="0"/>
                    </a:moveTo>
                    <a:lnTo>
                      <a:pt x="0" y="15239"/>
                    </a:lnTo>
                    <a:lnTo>
                      <a:pt x="131063" y="64007"/>
                    </a:lnTo>
                    <a:lnTo>
                      <a:pt x="137159" y="48768"/>
                    </a:lnTo>
                    <a:lnTo>
                      <a:pt x="6095" y="0"/>
                    </a:lnTo>
                    <a:close/>
                  </a:path>
                </a:pathLst>
              </a:custGeom>
              <a:solidFill>
                <a:srgbClr val="000000"/>
              </a:solidFill>
            </p:spPr>
            <p:txBody>
              <a:bodyPr wrap="square" lIns="0" tIns="0" rIns="0" bIns="0" rtlCol="0"/>
              <a:lstStyle/>
              <a:p>
                <a:endParaRPr/>
              </a:p>
            </p:txBody>
          </p:sp>
          <p:sp>
            <p:nvSpPr>
              <p:cNvPr id="35" name="object 44"/>
              <p:cNvSpPr/>
              <p:nvPr/>
            </p:nvSpPr>
            <p:spPr>
              <a:xfrm>
                <a:off x="3602826" y="1340756"/>
                <a:ext cx="137160" cy="64135"/>
              </a:xfrm>
              <a:custGeom>
                <a:avLst/>
                <a:gdLst/>
                <a:ahLst/>
                <a:cxnLst/>
                <a:rect l="l" t="t" r="r" b="b"/>
                <a:pathLst>
                  <a:path w="137160" h="64135">
                    <a:moveTo>
                      <a:pt x="131063" y="0"/>
                    </a:moveTo>
                    <a:lnTo>
                      <a:pt x="0" y="48768"/>
                    </a:lnTo>
                    <a:lnTo>
                      <a:pt x="6095" y="64007"/>
                    </a:lnTo>
                    <a:lnTo>
                      <a:pt x="137159" y="15240"/>
                    </a:lnTo>
                    <a:lnTo>
                      <a:pt x="131063" y="0"/>
                    </a:lnTo>
                    <a:close/>
                  </a:path>
                </a:pathLst>
              </a:custGeom>
              <a:solidFill>
                <a:srgbClr val="000000"/>
              </a:solidFill>
            </p:spPr>
            <p:txBody>
              <a:bodyPr wrap="square" lIns="0" tIns="0" rIns="0" bIns="0" rtlCol="0"/>
              <a:lstStyle/>
              <a:p>
                <a:endParaRPr/>
              </a:p>
            </p:txBody>
          </p:sp>
          <p:sp>
            <p:nvSpPr>
              <p:cNvPr id="36" name="object 45"/>
              <p:cNvSpPr/>
              <p:nvPr/>
            </p:nvSpPr>
            <p:spPr>
              <a:xfrm>
                <a:off x="3602826" y="1291989"/>
                <a:ext cx="137160" cy="64135"/>
              </a:xfrm>
              <a:custGeom>
                <a:avLst/>
                <a:gdLst/>
                <a:ahLst/>
                <a:cxnLst/>
                <a:rect l="l" t="t" r="r" b="b"/>
                <a:pathLst>
                  <a:path w="137160" h="64135">
                    <a:moveTo>
                      <a:pt x="6095" y="0"/>
                    </a:moveTo>
                    <a:lnTo>
                      <a:pt x="0" y="15240"/>
                    </a:lnTo>
                    <a:lnTo>
                      <a:pt x="131063" y="64008"/>
                    </a:lnTo>
                    <a:lnTo>
                      <a:pt x="137159" y="48768"/>
                    </a:lnTo>
                    <a:lnTo>
                      <a:pt x="6095" y="0"/>
                    </a:lnTo>
                    <a:close/>
                  </a:path>
                </a:pathLst>
              </a:custGeom>
              <a:solidFill>
                <a:srgbClr val="000000"/>
              </a:solidFill>
            </p:spPr>
            <p:txBody>
              <a:bodyPr wrap="square" lIns="0" tIns="0" rIns="0" bIns="0" rtlCol="0"/>
              <a:lstStyle/>
              <a:p>
                <a:endParaRPr/>
              </a:p>
            </p:txBody>
          </p:sp>
          <p:sp>
            <p:nvSpPr>
              <p:cNvPr id="37" name="object 46"/>
              <p:cNvSpPr/>
              <p:nvPr/>
            </p:nvSpPr>
            <p:spPr>
              <a:xfrm>
                <a:off x="3602826" y="1244745"/>
                <a:ext cx="137160" cy="62865"/>
              </a:xfrm>
              <a:custGeom>
                <a:avLst/>
                <a:gdLst/>
                <a:ahLst/>
                <a:cxnLst/>
                <a:rect l="l" t="t" r="r" b="b"/>
                <a:pathLst>
                  <a:path w="137160" h="62864">
                    <a:moveTo>
                      <a:pt x="131063" y="0"/>
                    </a:moveTo>
                    <a:lnTo>
                      <a:pt x="0" y="47243"/>
                    </a:lnTo>
                    <a:lnTo>
                      <a:pt x="6095" y="62483"/>
                    </a:lnTo>
                    <a:lnTo>
                      <a:pt x="137159" y="15239"/>
                    </a:lnTo>
                    <a:lnTo>
                      <a:pt x="131063" y="0"/>
                    </a:lnTo>
                    <a:close/>
                  </a:path>
                </a:pathLst>
              </a:custGeom>
              <a:solidFill>
                <a:srgbClr val="000000"/>
              </a:solidFill>
            </p:spPr>
            <p:txBody>
              <a:bodyPr wrap="square" lIns="0" tIns="0" rIns="0" bIns="0" rtlCol="0"/>
              <a:lstStyle/>
              <a:p>
                <a:endParaRPr/>
              </a:p>
            </p:txBody>
          </p:sp>
          <p:sp>
            <p:nvSpPr>
              <p:cNvPr id="38" name="object 47"/>
              <p:cNvSpPr/>
              <p:nvPr/>
            </p:nvSpPr>
            <p:spPr>
              <a:xfrm>
                <a:off x="3668358" y="1211217"/>
                <a:ext cx="73660" cy="48895"/>
              </a:xfrm>
              <a:custGeom>
                <a:avLst/>
                <a:gdLst/>
                <a:ahLst/>
                <a:cxnLst/>
                <a:rect l="l" t="t" r="r" b="b"/>
                <a:pathLst>
                  <a:path w="73660" h="48894">
                    <a:moveTo>
                      <a:pt x="7619" y="0"/>
                    </a:moveTo>
                    <a:lnTo>
                      <a:pt x="0" y="15239"/>
                    </a:lnTo>
                    <a:lnTo>
                      <a:pt x="65531" y="48767"/>
                    </a:lnTo>
                    <a:lnTo>
                      <a:pt x="73151" y="33527"/>
                    </a:lnTo>
                    <a:lnTo>
                      <a:pt x="7619" y="0"/>
                    </a:lnTo>
                    <a:close/>
                  </a:path>
                </a:pathLst>
              </a:custGeom>
              <a:solidFill>
                <a:srgbClr val="000000"/>
              </a:solidFill>
            </p:spPr>
            <p:txBody>
              <a:bodyPr wrap="square" lIns="0" tIns="0" rIns="0" bIns="0" rtlCol="0"/>
              <a:lstStyle/>
              <a:p>
                <a:endParaRPr/>
              </a:p>
            </p:txBody>
          </p:sp>
          <p:sp>
            <p:nvSpPr>
              <p:cNvPr id="39" name="object 48"/>
              <p:cNvSpPr/>
              <p:nvPr/>
            </p:nvSpPr>
            <p:spPr>
              <a:xfrm>
                <a:off x="3670645" y="1057293"/>
                <a:ext cx="0" cy="161925"/>
              </a:xfrm>
              <a:custGeom>
                <a:avLst/>
                <a:gdLst/>
                <a:ahLst/>
                <a:cxnLst/>
                <a:rect l="l" t="t" r="r" b="b"/>
                <a:pathLst>
                  <a:path h="161925">
                    <a:moveTo>
                      <a:pt x="0" y="0"/>
                    </a:moveTo>
                    <a:lnTo>
                      <a:pt x="0" y="161544"/>
                    </a:lnTo>
                  </a:path>
                </a:pathLst>
              </a:custGeom>
              <a:ln w="16763">
                <a:solidFill>
                  <a:srgbClr val="000000"/>
                </a:solidFill>
              </a:ln>
            </p:spPr>
            <p:txBody>
              <a:bodyPr wrap="square" lIns="0" tIns="0" rIns="0" bIns="0" rtlCol="0"/>
              <a:lstStyle/>
              <a:p>
                <a:endParaRPr/>
              </a:p>
            </p:txBody>
          </p:sp>
          <p:sp>
            <p:nvSpPr>
              <p:cNvPr id="40" name="object 49"/>
              <p:cNvSpPr/>
              <p:nvPr/>
            </p:nvSpPr>
            <p:spPr>
              <a:xfrm>
                <a:off x="5065867" y="1487061"/>
                <a:ext cx="73660" cy="47625"/>
              </a:xfrm>
              <a:custGeom>
                <a:avLst/>
                <a:gdLst/>
                <a:ahLst/>
                <a:cxnLst/>
                <a:rect l="l" t="t" r="r" b="b"/>
                <a:pathLst>
                  <a:path w="73660" h="47625">
                    <a:moveTo>
                      <a:pt x="7619" y="0"/>
                    </a:moveTo>
                    <a:lnTo>
                      <a:pt x="0" y="15240"/>
                    </a:lnTo>
                    <a:lnTo>
                      <a:pt x="65531" y="47244"/>
                    </a:lnTo>
                    <a:lnTo>
                      <a:pt x="73151" y="32003"/>
                    </a:lnTo>
                    <a:lnTo>
                      <a:pt x="7619" y="0"/>
                    </a:lnTo>
                    <a:close/>
                  </a:path>
                </a:pathLst>
              </a:custGeom>
              <a:solidFill>
                <a:srgbClr val="000000"/>
              </a:solidFill>
            </p:spPr>
            <p:txBody>
              <a:bodyPr wrap="square" lIns="0" tIns="0" rIns="0" bIns="0" rtlCol="0"/>
              <a:lstStyle/>
              <a:p>
                <a:endParaRPr/>
              </a:p>
            </p:txBody>
          </p:sp>
          <p:sp>
            <p:nvSpPr>
              <p:cNvPr id="41" name="object 50"/>
              <p:cNvSpPr/>
              <p:nvPr/>
            </p:nvSpPr>
            <p:spPr>
              <a:xfrm>
                <a:off x="5065867" y="1438293"/>
                <a:ext cx="135890" cy="64135"/>
              </a:xfrm>
              <a:custGeom>
                <a:avLst/>
                <a:gdLst/>
                <a:ahLst/>
                <a:cxnLst/>
                <a:rect l="l" t="t" r="r" b="b"/>
                <a:pathLst>
                  <a:path w="135889" h="64135">
                    <a:moveTo>
                      <a:pt x="129539" y="0"/>
                    </a:moveTo>
                    <a:lnTo>
                      <a:pt x="0" y="48767"/>
                    </a:lnTo>
                    <a:lnTo>
                      <a:pt x="6095" y="64007"/>
                    </a:lnTo>
                    <a:lnTo>
                      <a:pt x="135635" y="15239"/>
                    </a:lnTo>
                    <a:lnTo>
                      <a:pt x="129539" y="0"/>
                    </a:lnTo>
                    <a:close/>
                  </a:path>
                </a:pathLst>
              </a:custGeom>
              <a:solidFill>
                <a:srgbClr val="000000"/>
              </a:solidFill>
            </p:spPr>
            <p:txBody>
              <a:bodyPr wrap="square" lIns="0" tIns="0" rIns="0" bIns="0" rtlCol="0"/>
              <a:lstStyle/>
              <a:p>
                <a:endParaRPr/>
              </a:p>
            </p:txBody>
          </p:sp>
          <p:sp>
            <p:nvSpPr>
              <p:cNvPr id="42" name="object 51"/>
              <p:cNvSpPr/>
              <p:nvPr/>
            </p:nvSpPr>
            <p:spPr>
              <a:xfrm>
                <a:off x="5065867" y="1389524"/>
                <a:ext cx="135890" cy="64135"/>
              </a:xfrm>
              <a:custGeom>
                <a:avLst/>
                <a:gdLst/>
                <a:ahLst/>
                <a:cxnLst/>
                <a:rect l="l" t="t" r="r" b="b"/>
                <a:pathLst>
                  <a:path w="135889" h="64135">
                    <a:moveTo>
                      <a:pt x="6095" y="0"/>
                    </a:moveTo>
                    <a:lnTo>
                      <a:pt x="0" y="15239"/>
                    </a:lnTo>
                    <a:lnTo>
                      <a:pt x="129539" y="64007"/>
                    </a:lnTo>
                    <a:lnTo>
                      <a:pt x="135635" y="48768"/>
                    </a:lnTo>
                    <a:lnTo>
                      <a:pt x="6095" y="0"/>
                    </a:lnTo>
                    <a:close/>
                  </a:path>
                </a:pathLst>
              </a:custGeom>
              <a:solidFill>
                <a:srgbClr val="000000"/>
              </a:solidFill>
            </p:spPr>
            <p:txBody>
              <a:bodyPr wrap="square" lIns="0" tIns="0" rIns="0" bIns="0" rtlCol="0"/>
              <a:lstStyle/>
              <a:p>
                <a:endParaRPr/>
              </a:p>
            </p:txBody>
          </p:sp>
          <p:sp>
            <p:nvSpPr>
              <p:cNvPr id="43" name="object 52"/>
              <p:cNvSpPr/>
              <p:nvPr/>
            </p:nvSpPr>
            <p:spPr>
              <a:xfrm>
                <a:off x="5065867" y="1340756"/>
                <a:ext cx="135890" cy="64135"/>
              </a:xfrm>
              <a:custGeom>
                <a:avLst/>
                <a:gdLst/>
                <a:ahLst/>
                <a:cxnLst/>
                <a:rect l="l" t="t" r="r" b="b"/>
                <a:pathLst>
                  <a:path w="135889" h="64135">
                    <a:moveTo>
                      <a:pt x="129539" y="0"/>
                    </a:moveTo>
                    <a:lnTo>
                      <a:pt x="0" y="48768"/>
                    </a:lnTo>
                    <a:lnTo>
                      <a:pt x="6095" y="64007"/>
                    </a:lnTo>
                    <a:lnTo>
                      <a:pt x="135635" y="15240"/>
                    </a:lnTo>
                    <a:lnTo>
                      <a:pt x="129539" y="0"/>
                    </a:lnTo>
                    <a:close/>
                  </a:path>
                </a:pathLst>
              </a:custGeom>
              <a:solidFill>
                <a:srgbClr val="000000"/>
              </a:solidFill>
            </p:spPr>
            <p:txBody>
              <a:bodyPr wrap="square" lIns="0" tIns="0" rIns="0" bIns="0" rtlCol="0"/>
              <a:lstStyle/>
              <a:p>
                <a:endParaRPr/>
              </a:p>
            </p:txBody>
          </p:sp>
          <p:sp>
            <p:nvSpPr>
              <p:cNvPr id="44" name="object 53"/>
              <p:cNvSpPr/>
              <p:nvPr/>
            </p:nvSpPr>
            <p:spPr>
              <a:xfrm>
                <a:off x="5065867" y="1291989"/>
                <a:ext cx="135890" cy="64135"/>
              </a:xfrm>
              <a:custGeom>
                <a:avLst/>
                <a:gdLst/>
                <a:ahLst/>
                <a:cxnLst/>
                <a:rect l="l" t="t" r="r" b="b"/>
                <a:pathLst>
                  <a:path w="135889" h="64135">
                    <a:moveTo>
                      <a:pt x="6095" y="0"/>
                    </a:moveTo>
                    <a:lnTo>
                      <a:pt x="0" y="15240"/>
                    </a:lnTo>
                    <a:lnTo>
                      <a:pt x="129539" y="64008"/>
                    </a:lnTo>
                    <a:lnTo>
                      <a:pt x="135635" y="48768"/>
                    </a:lnTo>
                    <a:lnTo>
                      <a:pt x="6095" y="0"/>
                    </a:lnTo>
                    <a:close/>
                  </a:path>
                </a:pathLst>
              </a:custGeom>
              <a:solidFill>
                <a:srgbClr val="000000"/>
              </a:solidFill>
            </p:spPr>
            <p:txBody>
              <a:bodyPr wrap="square" lIns="0" tIns="0" rIns="0" bIns="0" rtlCol="0"/>
              <a:lstStyle/>
              <a:p>
                <a:endParaRPr/>
              </a:p>
            </p:txBody>
          </p:sp>
          <p:sp>
            <p:nvSpPr>
              <p:cNvPr id="45" name="object 54"/>
              <p:cNvSpPr/>
              <p:nvPr/>
            </p:nvSpPr>
            <p:spPr>
              <a:xfrm>
                <a:off x="5065867" y="1244745"/>
                <a:ext cx="135890" cy="62865"/>
              </a:xfrm>
              <a:custGeom>
                <a:avLst/>
                <a:gdLst/>
                <a:ahLst/>
                <a:cxnLst/>
                <a:rect l="l" t="t" r="r" b="b"/>
                <a:pathLst>
                  <a:path w="135889" h="62864">
                    <a:moveTo>
                      <a:pt x="129539" y="0"/>
                    </a:moveTo>
                    <a:lnTo>
                      <a:pt x="0" y="47243"/>
                    </a:lnTo>
                    <a:lnTo>
                      <a:pt x="6095" y="62483"/>
                    </a:lnTo>
                    <a:lnTo>
                      <a:pt x="135635" y="15239"/>
                    </a:lnTo>
                    <a:lnTo>
                      <a:pt x="129539" y="0"/>
                    </a:lnTo>
                    <a:close/>
                  </a:path>
                </a:pathLst>
              </a:custGeom>
              <a:solidFill>
                <a:srgbClr val="000000"/>
              </a:solidFill>
            </p:spPr>
            <p:txBody>
              <a:bodyPr wrap="square" lIns="0" tIns="0" rIns="0" bIns="0" rtlCol="0"/>
              <a:lstStyle/>
              <a:p>
                <a:endParaRPr/>
              </a:p>
            </p:txBody>
          </p:sp>
          <p:sp>
            <p:nvSpPr>
              <p:cNvPr id="46" name="object 55"/>
              <p:cNvSpPr/>
              <p:nvPr/>
            </p:nvSpPr>
            <p:spPr>
              <a:xfrm>
                <a:off x="5131399" y="1211217"/>
                <a:ext cx="71755" cy="48895"/>
              </a:xfrm>
              <a:custGeom>
                <a:avLst/>
                <a:gdLst/>
                <a:ahLst/>
                <a:cxnLst/>
                <a:rect l="l" t="t" r="r" b="b"/>
                <a:pathLst>
                  <a:path w="71754" h="48894">
                    <a:moveTo>
                      <a:pt x="7620" y="0"/>
                    </a:moveTo>
                    <a:lnTo>
                      <a:pt x="0" y="15239"/>
                    </a:lnTo>
                    <a:lnTo>
                      <a:pt x="64008" y="48767"/>
                    </a:lnTo>
                    <a:lnTo>
                      <a:pt x="71627" y="33527"/>
                    </a:lnTo>
                    <a:lnTo>
                      <a:pt x="7620" y="0"/>
                    </a:lnTo>
                    <a:close/>
                  </a:path>
                </a:pathLst>
              </a:custGeom>
              <a:solidFill>
                <a:srgbClr val="000000"/>
              </a:solidFill>
            </p:spPr>
            <p:txBody>
              <a:bodyPr wrap="square" lIns="0" tIns="0" rIns="0" bIns="0" rtlCol="0"/>
              <a:lstStyle/>
              <a:p>
                <a:endParaRPr/>
              </a:p>
            </p:txBody>
          </p:sp>
          <p:sp>
            <p:nvSpPr>
              <p:cNvPr id="47" name="object 56"/>
              <p:cNvSpPr/>
              <p:nvPr/>
            </p:nvSpPr>
            <p:spPr>
              <a:xfrm>
                <a:off x="5133685" y="1057293"/>
                <a:ext cx="0" cy="161925"/>
              </a:xfrm>
              <a:custGeom>
                <a:avLst/>
                <a:gdLst/>
                <a:ahLst/>
                <a:cxnLst/>
                <a:rect l="l" t="t" r="r" b="b"/>
                <a:pathLst>
                  <a:path h="161925">
                    <a:moveTo>
                      <a:pt x="0" y="0"/>
                    </a:moveTo>
                    <a:lnTo>
                      <a:pt x="0" y="161544"/>
                    </a:lnTo>
                  </a:path>
                </a:pathLst>
              </a:custGeom>
              <a:ln w="16763">
                <a:solidFill>
                  <a:srgbClr val="000000"/>
                </a:solidFill>
              </a:ln>
            </p:spPr>
            <p:txBody>
              <a:bodyPr wrap="square" lIns="0" tIns="0" rIns="0" bIns="0" rtlCol="0"/>
              <a:lstStyle/>
              <a:p>
                <a:endParaRPr/>
              </a:p>
            </p:txBody>
          </p:sp>
          <p:sp>
            <p:nvSpPr>
              <p:cNvPr id="48" name="object 57"/>
              <p:cNvSpPr/>
              <p:nvPr/>
            </p:nvSpPr>
            <p:spPr>
              <a:xfrm>
                <a:off x="6109806" y="2028843"/>
                <a:ext cx="48895" cy="0"/>
              </a:xfrm>
              <a:custGeom>
                <a:avLst/>
                <a:gdLst/>
                <a:ahLst/>
                <a:cxnLst/>
                <a:rect l="l" t="t" r="r" b="b"/>
                <a:pathLst>
                  <a:path w="48895">
                    <a:moveTo>
                      <a:pt x="0" y="0"/>
                    </a:moveTo>
                    <a:lnTo>
                      <a:pt x="48767" y="0"/>
                    </a:lnTo>
                  </a:path>
                </a:pathLst>
              </a:custGeom>
              <a:ln w="16764">
                <a:solidFill>
                  <a:srgbClr val="0000FF"/>
                </a:solidFill>
              </a:ln>
            </p:spPr>
            <p:txBody>
              <a:bodyPr wrap="square" lIns="0" tIns="0" rIns="0" bIns="0" rtlCol="0"/>
              <a:lstStyle/>
              <a:p>
                <a:endParaRPr/>
              </a:p>
            </p:txBody>
          </p:sp>
          <p:sp>
            <p:nvSpPr>
              <p:cNvPr id="49" name="object 58"/>
              <p:cNvSpPr/>
              <p:nvPr/>
            </p:nvSpPr>
            <p:spPr>
              <a:xfrm>
                <a:off x="6157812" y="1947308"/>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50" name="object 59"/>
              <p:cNvSpPr/>
              <p:nvPr/>
            </p:nvSpPr>
            <p:spPr>
              <a:xfrm>
                <a:off x="6223344" y="1947308"/>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51" name="object 60"/>
              <p:cNvSpPr/>
              <p:nvPr/>
            </p:nvSpPr>
            <p:spPr>
              <a:xfrm>
                <a:off x="6224106" y="2028843"/>
                <a:ext cx="48895" cy="0"/>
              </a:xfrm>
              <a:custGeom>
                <a:avLst/>
                <a:gdLst/>
                <a:ahLst/>
                <a:cxnLst/>
                <a:rect l="l" t="t" r="r" b="b"/>
                <a:pathLst>
                  <a:path w="48895">
                    <a:moveTo>
                      <a:pt x="0" y="0"/>
                    </a:moveTo>
                    <a:lnTo>
                      <a:pt x="48767" y="0"/>
                    </a:lnTo>
                  </a:path>
                </a:pathLst>
              </a:custGeom>
              <a:ln w="16764">
                <a:solidFill>
                  <a:srgbClr val="0000FF"/>
                </a:solidFill>
              </a:ln>
            </p:spPr>
            <p:txBody>
              <a:bodyPr wrap="square" lIns="0" tIns="0" rIns="0" bIns="0" rtlCol="0"/>
              <a:lstStyle/>
              <a:p>
                <a:endParaRPr/>
              </a:p>
            </p:txBody>
          </p:sp>
          <p:sp>
            <p:nvSpPr>
              <p:cNvPr id="52" name="object 61"/>
              <p:cNvSpPr/>
              <p:nvPr/>
            </p:nvSpPr>
            <p:spPr>
              <a:xfrm>
                <a:off x="5946738" y="2028843"/>
                <a:ext cx="163195" cy="0"/>
              </a:xfrm>
              <a:custGeom>
                <a:avLst/>
                <a:gdLst/>
                <a:ahLst/>
                <a:cxnLst/>
                <a:rect l="l" t="t" r="r" b="b"/>
                <a:pathLst>
                  <a:path w="163195">
                    <a:moveTo>
                      <a:pt x="0" y="0"/>
                    </a:moveTo>
                    <a:lnTo>
                      <a:pt x="163067" y="0"/>
                    </a:lnTo>
                  </a:path>
                </a:pathLst>
              </a:custGeom>
              <a:ln w="16764">
                <a:solidFill>
                  <a:srgbClr val="0000FF"/>
                </a:solidFill>
              </a:ln>
            </p:spPr>
            <p:txBody>
              <a:bodyPr wrap="square" lIns="0" tIns="0" rIns="0" bIns="0" rtlCol="0"/>
              <a:lstStyle/>
              <a:p>
                <a:endParaRPr/>
              </a:p>
            </p:txBody>
          </p:sp>
          <p:sp>
            <p:nvSpPr>
              <p:cNvPr id="53" name="object 62"/>
              <p:cNvSpPr/>
              <p:nvPr/>
            </p:nvSpPr>
            <p:spPr>
              <a:xfrm>
                <a:off x="6272875" y="2027318"/>
                <a:ext cx="161925" cy="0"/>
              </a:xfrm>
              <a:custGeom>
                <a:avLst/>
                <a:gdLst/>
                <a:ahLst/>
                <a:cxnLst/>
                <a:rect l="l" t="t" r="r" b="b"/>
                <a:pathLst>
                  <a:path w="161925">
                    <a:moveTo>
                      <a:pt x="0" y="0"/>
                    </a:moveTo>
                    <a:lnTo>
                      <a:pt x="161544" y="0"/>
                    </a:lnTo>
                  </a:path>
                </a:pathLst>
              </a:custGeom>
              <a:ln w="16764">
                <a:solidFill>
                  <a:srgbClr val="0000FF"/>
                </a:solidFill>
              </a:ln>
            </p:spPr>
            <p:txBody>
              <a:bodyPr wrap="square" lIns="0" tIns="0" rIns="0" bIns="0" rtlCol="0"/>
              <a:lstStyle/>
              <a:p>
                <a:endParaRPr/>
              </a:p>
            </p:txBody>
          </p:sp>
          <p:sp>
            <p:nvSpPr>
              <p:cNvPr id="54" name="object 63"/>
              <p:cNvSpPr/>
              <p:nvPr/>
            </p:nvSpPr>
            <p:spPr>
              <a:xfrm>
                <a:off x="6847423" y="3419493"/>
                <a:ext cx="73660" cy="47625"/>
              </a:xfrm>
              <a:custGeom>
                <a:avLst/>
                <a:gdLst/>
                <a:ahLst/>
                <a:cxnLst/>
                <a:rect l="l" t="t" r="r" b="b"/>
                <a:pathLst>
                  <a:path w="73660" h="47625">
                    <a:moveTo>
                      <a:pt x="7620" y="0"/>
                    </a:moveTo>
                    <a:lnTo>
                      <a:pt x="0" y="15239"/>
                    </a:lnTo>
                    <a:lnTo>
                      <a:pt x="65532" y="47244"/>
                    </a:lnTo>
                    <a:lnTo>
                      <a:pt x="73151" y="32003"/>
                    </a:lnTo>
                    <a:lnTo>
                      <a:pt x="7620" y="0"/>
                    </a:lnTo>
                    <a:close/>
                  </a:path>
                </a:pathLst>
              </a:custGeom>
              <a:solidFill>
                <a:srgbClr val="0000FF"/>
              </a:solidFill>
            </p:spPr>
            <p:txBody>
              <a:bodyPr wrap="square" lIns="0" tIns="0" rIns="0" bIns="0" rtlCol="0"/>
              <a:lstStyle/>
              <a:p>
                <a:endParaRPr/>
              </a:p>
            </p:txBody>
          </p:sp>
          <p:sp>
            <p:nvSpPr>
              <p:cNvPr id="55" name="object 64"/>
              <p:cNvSpPr/>
              <p:nvPr/>
            </p:nvSpPr>
            <p:spPr>
              <a:xfrm>
                <a:off x="6847423" y="3370725"/>
                <a:ext cx="135890" cy="64135"/>
              </a:xfrm>
              <a:custGeom>
                <a:avLst/>
                <a:gdLst/>
                <a:ahLst/>
                <a:cxnLst/>
                <a:rect l="l" t="t" r="r" b="b"/>
                <a:pathLst>
                  <a:path w="135889" h="64135">
                    <a:moveTo>
                      <a:pt x="129539" y="0"/>
                    </a:moveTo>
                    <a:lnTo>
                      <a:pt x="0" y="48767"/>
                    </a:lnTo>
                    <a:lnTo>
                      <a:pt x="6096" y="64007"/>
                    </a:lnTo>
                    <a:lnTo>
                      <a:pt x="135636" y="15239"/>
                    </a:lnTo>
                    <a:lnTo>
                      <a:pt x="129539" y="0"/>
                    </a:lnTo>
                    <a:close/>
                  </a:path>
                </a:pathLst>
              </a:custGeom>
              <a:solidFill>
                <a:srgbClr val="0000FF"/>
              </a:solidFill>
            </p:spPr>
            <p:txBody>
              <a:bodyPr wrap="square" lIns="0" tIns="0" rIns="0" bIns="0" rtlCol="0"/>
              <a:lstStyle/>
              <a:p>
                <a:endParaRPr/>
              </a:p>
            </p:txBody>
          </p:sp>
          <p:sp>
            <p:nvSpPr>
              <p:cNvPr id="56" name="object 65"/>
              <p:cNvSpPr/>
              <p:nvPr/>
            </p:nvSpPr>
            <p:spPr>
              <a:xfrm>
                <a:off x="6847423" y="3321957"/>
                <a:ext cx="135890" cy="64135"/>
              </a:xfrm>
              <a:custGeom>
                <a:avLst/>
                <a:gdLst/>
                <a:ahLst/>
                <a:cxnLst/>
                <a:rect l="l" t="t" r="r" b="b"/>
                <a:pathLst>
                  <a:path w="135889" h="64135">
                    <a:moveTo>
                      <a:pt x="6096" y="0"/>
                    </a:moveTo>
                    <a:lnTo>
                      <a:pt x="0" y="15239"/>
                    </a:lnTo>
                    <a:lnTo>
                      <a:pt x="129539" y="64008"/>
                    </a:lnTo>
                    <a:lnTo>
                      <a:pt x="135636" y="48768"/>
                    </a:lnTo>
                    <a:lnTo>
                      <a:pt x="6096" y="0"/>
                    </a:lnTo>
                    <a:close/>
                  </a:path>
                </a:pathLst>
              </a:custGeom>
              <a:solidFill>
                <a:srgbClr val="0000FF"/>
              </a:solidFill>
            </p:spPr>
            <p:txBody>
              <a:bodyPr wrap="square" lIns="0" tIns="0" rIns="0" bIns="0" rtlCol="0"/>
              <a:lstStyle/>
              <a:p>
                <a:endParaRPr/>
              </a:p>
            </p:txBody>
          </p:sp>
          <p:sp>
            <p:nvSpPr>
              <p:cNvPr id="57" name="object 66"/>
              <p:cNvSpPr/>
              <p:nvPr/>
            </p:nvSpPr>
            <p:spPr>
              <a:xfrm>
                <a:off x="6847423" y="3273188"/>
                <a:ext cx="135890" cy="64135"/>
              </a:xfrm>
              <a:custGeom>
                <a:avLst/>
                <a:gdLst/>
                <a:ahLst/>
                <a:cxnLst/>
                <a:rect l="l" t="t" r="r" b="b"/>
                <a:pathLst>
                  <a:path w="135889" h="64135">
                    <a:moveTo>
                      <a:pt x="129539" y="0"/>
                    </a:moveTo>
                    <a:lnTo>
                      <a:pt x="0" y="48767"/>
                    </a:lnTo>
                    <a:lnTo>
                      <a:pt x="6096" y="64007"/>
                    </a:lnTo>
                    <a:lnTo>
                      <a:pt x="135636" y="15239"/>
                    </a:lnTo>
                    <a:lnTo>
                      <a:pt x="129539" y="0"/>
                    </a:lnTo>
                    <a:close/>
                  </a:path>
                </a:pathLst>
              </a:custGeom>
              <a:solidFill>
                <a:srgbClr val="0000FF"/>
              </a:solidFill>
            </p:spPr>
            <p:txBody>
              <a:bodyPr wrap="square" lIns="0" tIns="0" rIns="0" bIns="0" rtlCol="0"/>
              <a:lstStyle/>
              <a:p>
                <a:endParaRPr/>
              </a:p>
            </p:txBody>
          </p:sp>
          <p:sp>
            <p:nvSpPr>
              <p:cNvPr id="58" name="object 67"/>
              <p:cNvSpPr/>
              <p:nvPr/>
            </p:nvSpPr>
            <p:spPr>
              <a:xfrm>
                <a:off x="6847423" y="3225944"/>
                <a:ext cx="135890" cy="62865"/>
              </a:xfrm>
              <a:custGeom>
                <a:avLst/>
                <a:gdLst/>
                <a:ahLst/>
                <a:cxnLst/>
                <a:rect l="l" t="t" r="r" b="b"/>
                <a:pathLst>
                  <a:path w="135889" h="62864">
                    <a:moveTo>
                      <a:pt x="6096" y="0"/>
                    </a:moveTo>
                    <a:lnTo>
                      <a:pt x="0" y="15239"/>
                    </a:lnTo>
                    <a:lnTo>
                      <a:pt x="129539" y="62484"/>
                    </a:lnTo>
                    <a:lnTo>
                      <a:pt x="135636" y="47244"/>
                    </a:lnTo>
                    <a:lnTo>
                      <a:pt x="6096" y="0"/>
                    </a:lnTo>
                    <a:close/>
                  </a:path>
                </a:pathLst>
              </a:custGeom>
              <a:solidFill>
                <a:srgbClr val="0000FF"/>
              </a:solidFill>
            </p:spPr>
            <p:txBody>
              <a:bodyPr wrap="square" lIns="0" tIns="0" rIns="0" bIns="0" rtlCol="0"/>
              <a:lstStyle/>
              <a:p>
                <a:endParaRPr/>
              </a:p>
            </p:txBody>
          </p:sp>
          <p:sp>
            <p:nvSpPr>
              <p:cNvPr id="59" name="object 68"/>
              <p:cNvSpPr/>
              <p:nvPr/>
            </p:nvSpPr>
            <p:spPr>
              <a:xfrm>
                <a:off x="6847423" y="3175652"/>
                <a:ext cx="135890" cy="66040"/>
              </a:xfrm>
              <a:custGeom>
                <a:avLst/>
                <a:gdLst/>
                <a:ahLst/>
                <a:cxnLst/>
                <a:rect l="l" t="t" r="r" b="b"/>
                <a:pathLst>
                  <a:path w="135889" h="66039">
                    <a:moveTo>
                      <a:pt x="129539" y="0"/>
                    </a:moveTo>
                    <a:lnTo>
                      <a:pt x="0" y="50291"/>
                    </a:lnTo>
                    <a:lnTo>
                      <a:pt x="6096" y="65531"/>
                    </a:lnTo>
                    <a:lnTo>
                      <a:pt x="135636" y="15239"/>
                    </a:lnTo>
                    <a:lnTo>
                      <a:pt x="129539" y="0"/>
                    </a:lnTo>
                    <a:close/>
                  </a:path>
                </a:pathLst>
              </a:custGeom>
              <a:solidFill>
                <a:srgbClr val="0000FF"/>
              </a:solidFill>
            </p:spPr>
            <p:txBody>
              <a:bodyPr wrap="square" lIns="0" tIns="0" rIns="0" bIns="0" rtlCol="0"/>
              <a:lstStyle/>
              <a:p>
                <a:endParaRPr/>
              </a:p>
            </p:txBody>
          </p:sp>
          <p:sp>
            <p:nvSpPr>
              <p:cNvPr id="60" name="object 69"/>
              <p:cNvSpPr/>
              <p:nvPr/>
            </p:nvSpPr>
            <p:spPr>
              <a:xfrm>
                <a:off x="6912955" y="3143649"/>
                <a:ext cx="71755" cy="47625"/>
              </a:xfrm>
              <a:custGeom>
                <a:avLst/>
                <a:gdLst/>
                <a:ahLst/>
                <a:cxnLst/>
                <a:rect l="l" t="t" r="r" b="b"/>
                <a:pathLst>
                  <a:path w="71754" h="47625">
                    <a:moveTo>
                      <a:pt x="7619" y="0"/>
                    </a:moveTo>
                    <a:lnTo>
                      <a:pt x="0" y="15239"/>
                    </a:lnTo>
                    <a:lnTo>
                      <a:pt x="64007" y="47243"/>
                    </a:lnTo>
                    <a:lnTo>
                      <a:pt x="71627" y="32003"/>
                    </a:lnTo>
                    <a:lnTo>
                      <a:pt x="7619" y="0"/>
                    </a:lnTo>
                    <a:close/>
                  </a:path>
                </a:pathLst>
              </a:custGeom>
              <a:solidFill>
                <a:srgbClr val="0000FF"/>
              </a:solidFill>
            </p:spPr>
            <p:txBody>
              <a:bodyPr wrap="square" lIns="0" tIns="0" rIns="0" bIns="0" rtlCol="0"/>
              <a:lstStyle/>
              <a:p>
                <a:endParaRPr/>
              </a:p>
            </p:txBody>
          </p:sp>
          <p:sp>
            <p:nvSpPr>
              <p:cNvPr id="61" name="object 70"/>
              <p:cNvSpPr/>
              <p:nvPr/>
            </p:nvSpPr>
            <p:spPr>
              <a:xfrm>
                <a:off x="6915241" y="2032652"/>
                <a:ext cx="0" cy="1129665"/>
              </a:xfrm>
              <a:custGeom>
                <a:avLst/>
                <a:gdLst/>
                <a:ahLst/>
                <a:cxnLst/>
                <a:rect l="l" t="t" r="r" b="b"/>
                <a:pathLst>
                  <a:path h="1129664">
                    <a:moveTo>
                      <a:pt x="0" y="0"/>
                    </a:moveTo>
                    <a:lnTo>
                      <a:pt x="0" y="1129284"/>
                    </a:lnTo>
                  </a:path>
                </a:pathLst>
              </a:custGeom>
              <a:ln w="16763">
                <a:solidFill>
                  <a:srgbClr val="0000FF"/>
                </a:solidFill>
              </a:ln>
            </p:spPr>
            <p:txBody>
              <a:bodyPr wrap="square" lIns="0" tIns="0" rIns="0" bIns="0" rtlCol="0"/>
              <a:lstStyle/>
              <a:p>
                <a:endParaRPr/>
              </a:p>
            </p:txBody>
          </p:sp>
          <p:sp>
            <p:nvSpPr>
              <p:cNvPr id="62" name="object 71"/>
              <p:cNvSpPr/>
              <p:nvPr/>
            </p:nvSpPr>
            <p:spPr>
              <a:xfrm>
                <a:off x="3183726" y="2351931"/>
                <a:ext cx="48895" cy="0"/>
              </a:xfrm>
              <a:custGeom>
                <a:avLst/>
                <a:gdLst/>
                <a:ahLst/>
                <a:cxnLst/>
                <a:rect l="l" t="t" r="r" b="b"/>
                <a:pathLst>
                  <a:path w="48894">
                    <a:moveTo>
                      <a:pt x="0" y="0"/>
                    </a:moveTo>
                    <a:lnTo>
                      <a:pt x="48768" y="0"/>
                    </a:lnTo>
                  </a:path>
                </a:pathLst>
              </a:custGeom>
              <a:ln w="16764">
                <a:solidFill>
                  <a:srgbClr val="0000FF"/>
                </a:solidFill>
              </a:ln>
            </p:spPr>
            <p:txBody>
              <a:bodyPr wrap="square" lIns="0" tIns="0" rIns="0" bIns="0" rtlCol="0"/>
              <a:lstStyle/>
              <a:p>
                <a:endParaRPr/>
              </a:p>
            </p:txBody>
          </p:sp>
          <p:sp>
            <p:nvSpPr>
              <p:cNvPr id="63" name="object 72"/>
              <p:cNvSpPr/>
              <p:nvPr/>
            </p:nvSpPr>
            <p:spPr>
              <a:xfrm>
                <a:off x="3231732" y="2270396"/>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64" name="object 73"/>
              <p:cNvSpPr/>
              <p:nvPr/>
            </p:nvSpPr>
            <p:spPr>
              <a:xfrm>
                <a:off x="3297264" y="2270396"/>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65" name="object 74"/>
              <p:cNvSpPr/>
              <p:nvPr/>
            </p:nvSpPr>
            <p:spPr>
              <a:xfrm>
                <a:off x="3298026" y="2351931"/>
                <a:ext cx="48895" cy="0"/>
              </a:xfrm>
              <a:custGeom>
                <a:avLst/>
                <a:gdLst/>
                <a:ahLst/>
                <a:cxnLst/>
                <a:rect l="l" t="t" r="r" b="b"/>
                <a:pathLst>
                  <a:path w="48894">
                    <a:moveTo>
                      <a:pt x="0" y="0"/>
                    </a:moveTo>
                    <a:lnTo>
                      <a:pt x="48768" y="0"/>
                    </a:lnTo>
                  </a:path>
                </a:pathLst>
              </a:custGeom>
              <a:ln w="16764">
                <a:solidFill>
                  <a:srgbClr val="0000FF"/>
                </a:solidFill>
              </a:ln>
            </p:spPr>
            <p:txBody>
              <a:bodyPr wrap="square" lIns="0" tIns="0" rIns="0" bIns="0" rtlCol="0"/>
              <a:lstStyle/>
              <a:p>
                <a:endParaRPr/>
              </a:p>
            </p:txBody>
          </p:sp>
          <p:sp>
            <p:nvSpPr>
              <p:cNvPr id="66" name="object 75"/>
              <p:cNvSpPr/>
              <p:nvPr/>
            </p:nvSpPr>
            <p:spPr>
              <a:xfrm>
                <a:off x="3020658" y="2351931"/>
                <a:ext cx="163195" cy="0"/>
              </a:xfrm>
              <a:custGeom>
                <a:avLst/>
                <a:gdLst/>
                <a:ahLst/>
                <a:cxnLst/>
                <a:rect l="l" t="t" r="r" b="b"/>
                <a:pathLst>
                  <a:path w="163194">
                    <a:moveTo>
                      <a:pt x="0" y="0"/>
                    </a:moveTo>
                    <a:lnTo>
                      <a:pt x="163068" y="0"/>
                    </a:lnTo>
                  </a:path>
                </a:pathLst>
              </a:custGeom>
              <a:ln w="16764">
                <a:solidFill>
                  <a:srgbClr val="0000FF"/>
                </a:solidFill>
              </a:ln>
            </p:spPr>
            <p:txBody>
              <a:bodyPr wrap="square" lIns="0" tIns="0" rIns="0" bIns="0" rtlCol="0"/>
              <a:lstStyle/>
              <a:p>
                <a:endParaRPr/>
              </a:p>
            </p:txBody>
          </p:sp>
          <p:sp>
            <p:nvSpPr>
              <p:cNvPr id="67" name="object 76"/>
              <p:cNvSpPr/>
              <p:nvPr/>
            </p:nvSpPr>
            <p:spPr>
              <a:xfrm>
                <a:off x="3346795" y="2350407"/>
                <a:ext cx="161925" cy="0"/>
              </a:xfrm>
              <a:custGeom>
                <a:avLst/>
                <a:gdLst/>
                <a:ahLst/>
                <a:cxnLst/>
                <a:rect l="l" t="t" r="r" b="b"/>
                <a:pathLst>
                  <a:path w="161925">
                    <a:moveTo>
                      <a:pt x="0" y="0"/>
                    </a:moveTo>
                    <a:lnTo>
                      <a:pt x="161544" y="0"/>
                    </a:lnTo>
                  </a:path>
                </a:pathLst>
              </a:custGeom>
              <a:ln w="16764">
                <a:solidFill>
                  <a:srgbClr val="0000FF"/>
                </a:solidFill>
              </a:ln>
            </p:spPr>
            <p:txBody>
              <a:bodyPr wrap="square" lIns="0" tIns="0" rIns="0" bIns="0" rtlCol="0"/>
              <a:lstStyle/>
              <a:p>
                <a:endParaRPr/>
              </a:p>
            </p:txBody>
          </p:sp>
          <p:sp>
            <p:nvSpPr>
              <p:cNvPr id="68" name="object 77"/>
              <p:cNvSpPr/>
              <p:nvPr/>
            </p:nvSpPr>
            <p:spPr>
              <a:xfrm>
                <a:off x="2296758" y="2345834"/>
                <a:ext cx="15240" cy="0"/>
              </a:xfrm>
              <a:custGeom>
                <a:avLst/>
                <a:gdLst/>
                <a:ahLst/>
                <a:cxnLst/>
                <a:rect l="l" t="t" r="r" b="b"/>
                <a:pathLst>
                  <a:path w="15239">
                    <a:moveTo>
                      <a:pt x="0" y="0"/>
                    </a:moveTo>
                    <a:lnTo>
                      <a:pt x="15239" y="0"/>
                    </a:lnTo>
                  </a:path>
                </a:pathLst>
              </a:custGeom>
              <a:ln w="16764">
                <a:solidFill>
                  <a:srgbClr val="0000FF"/>
                </a:solidFill>
              </a:ln>
            </p:spPr>
            <p:txBody>
              <a:bodyPr wrap="square" lIns="0" tIns="0" rIns="0" bIns="0" rtlCol="0"/>
              <a:lstStyle/>
              <a:p>
                <a:endParaRPr/>
              </a:p>
            </p:txBody>
          </p:sp>
          <p:sp>
            <p:nvSpPr>
              <p:cNvPr id="69" name="object 78"/>
              <p:cNvSpPr/>
              <p:nvPr/>
            </p:nvSpPr>
            <p:spPr>
              <a:xfrm>
                <a:off x="2304379" y="2276493"/>
                <a:ext cx="48895" cy="73660"/>
              </a:xfrm>
              <a:custGeom>
                <a:avLst/>
                <a:gdLst/>
                <a:ahLst/>
                <a:cxnLst/>
                <a:rect l="l" t="t" r="r" b="b"/>
                <a:pathLst>
                  <a:path w="48894" h="73660">
                    <a:moveTo>
                      <a:pt x="33528" y="0"/>
                    </a:moveTo>
                    <a:lnTo>
                      <a:pt x="0" y="65531"/>
                    </a:lnTo>
                    <a:lnTo>
                      <a:pt x="15240" y="73151"/>
                    </a:lnTo>
                    <a:lnTo>
                      <a:pt x="48768" y="7619"/>
                    </a:lnTo>
                    <a:lnTo>
                      <a:pt x="33528" y="0"/>
                    </a:lnTo>
                    <a:close/>
                  </a:path>
                </a:pathLst>
              </a:custGeom>
              <a:solidFill>
                <a:srgbClr val="0000FF"/>
              </a:solidFill>
            </p:spPr>
            <p:txBody>
              <a:bodyPr wrap="square" lIns="0" tIns="0" rIns="0" bIns="0" rtlCol="0"/>
              <a:lstStyle/>
              <a:p>
                <a:endParaRPr/>
              </a:p>
            </p:txBody>
          </p:sp>
          <p:sp>
            <p:nvSpPr>
              <p:cNvPr id="70" name="object 79"/>
              <p:cNvSpPr/>
              <p:nvPr/>
            </p:nvSpPr>
            <p:spPr>
              <a:xfrm>
                <a:off x="2337907" y="2276493"/>
                <a:ext cx="64135" cy="135890"/>
              </a:xfrm>
              <a:custGeom>
                <a:avLst/>
                <a:gdLst/>
                <a:ahLst/>
                <a:cxnLst/>
                <a:rect l="l" t="t" r="r" b="b"/>
                <a:pathLst>
                  <a:path w="64135" h="135889">
                    <a:moveTo>
                      <a:pt x="15239" y="0"/>
                    </a:moveTo>
                    <a:lnTo>
                      <a:pt x="0" y="6095"/>
                    </a:lnTo>
                    <a:lnTo>
                      <a:pt x="48767" y="135635"/>
                    </a:lnTo>
                    <a:lnTo>
                      <a:pt x="64007" y="129539"/>
                    </a:lnTo>
                    <a:lnTo>
                      <a:pt x="15239" y="0"/>
                    </a:lnTo>
                    <a:close/>
                  </a:path>
                </a:pathLst>
              </a:custGeom>
              <a:solidFill>
                <a:srgbClr val="0000FF"/>
              </a:solidFill>
            </p:spPr>
            <p:txBody>
              <a:bodyPr wrap="square" lIns="0" tIns="0" rIns="0" bIns="0" rtlCol="0"/>
              <a:lstStyle/>
              <a:p>
                <a:endParaRPr/>
              </a:p>
            </p:txBody>
          </p:sp>
          <p:sp>
            <p:nvSpPr>
              <p:cNvPr id="71" name="object 80"/>
              <p:cNvSpPr/>
              <p:nvPr/>
            </p:nvSpPr>
            <p:spPr>
              <a:xfrm>
                <a:off x="2386674" y="2276493"/>
                <a:ext cx="64135" cy="135890"/>
              </a:xfrm>
              <a:custGeom>
                <a:avLst/>
                <a:gdLst/>
                <a:ahLst/>
                <a:cxnLst/>
                <a:rect l="l" t="t" r="r" b="b"/>
                <a:pathLst>
                  <a:path w="64135" h="135889">
                    <a:moveTo>
                      <a:pt x="48768" y="0"/>
                    </a:moveTo>
                    <a:lnTo>
                      <a:pt x="0" y="129539"/>
                    </a:lnTo>
                    <a:lnTo>
                      <a:pt x="15240" y="135635"/>
                    </a:lnTo>
                    <a:lnTo>
                      <a:pt x="64008" y="6095"/>
                    </a:lnTo>
                    <a:lnTo>
                      <a:pt x="48768" y="0"/>
                    </a:lnTo>
                    <a:close/>
                  </a:path>
                </a:pathLst>
              </a:custGeom>
              <a:solidFill>
                <a:srgbClr val="0000FF"/>
              </a:solidFill>
            </p:spPr>
            <p:txBody>
              <a:bodyPr wrap="square" lIns="0" tIns="0" rIns="0" bIns="0" rtlCol="0"/>
              <a:lstStyle/>
              <a:p>
                <a:endParaRPr/>
              </a:p>
            </p:txBody>
          </p:sp>
          <p:sp>
            <p:nvSpPr>
              <p:cNvPr id="72" name="object 81"/>
              <p:cNvSpPr/>
              <p:nvPr/>
            </p:nvSpPr>
            <p:spPr>
              <a:xfrm>
                <a:off x="2435442" y="2276493"/>
                <a:ext cx="64135" cy="135890"/>
              </a:xfrm>
              <a:custGeom>
                <a:avLst/>
                <a:gdLst/>
                <a:ahLst/>
                <a:cxnLst/>
                <a:rect l="l" t="t" r="r" b="b"/>
                <a:pathLst>
                  <a:path w="64135" h="135889">
                    <a:moveTo>
                      <a:pt x="15240" y="0"/>
                    </a:moveTo>
                    <a:lnTo>
                      <a:pt x="0" y="6095"/>
                    </a:lnTo>
                    <a:lnTo>
                      <a:pt x="48768" y="135635"/>
                    </a:lnTo>
                    <a:lnTo>
                      <a:pt x="64008" y="129539"/>
                    </a:lnTo>
                    <a:lnTo>
                      <a:pt x="15240" y="0"/>
                    </a:lnTo>
                    <a:close/>
                  </a:path>
                </a:pathLst>
              </a:custGeom>
              <a:solidFill>
                <a:srgbClr val="0000FF"/>
              </a:solidFill>
            </p:spPr>
            <p:txBody>
              <a:bodyPr wrap="square" lIns="0" tIns="0" rIns="0" bIns="0" rtlCol="0"/>
              <a:lstStyle/>
              <a:p>
                <a:endParaRPr/>
              </a:p>
            </p:txBody>
          </p:sp>
          <p:sp>
            <p:nvSpPr>
              <p:cNvPr id="73" name="object 82"/>
              <p:cNvSpPr/>
              <p:nvPr/>
            </p:nvSpPr>
            <p:spPr>
              <a:xfrm>
                <a:off x="2484211" y="2276493"/>
                <a:ext cx="64135" cy="135890"/>
              </a:xfrm>
              <a:custGeom>
                <a:avLst/>
                <a:gdLst/>
                <a:ahLst/>
                <a:cxnLst/>
                <a:rect l="l" t="t" r="r" b="b"/>
                <a:pathLst>
                  <a:path w="64135" h="135889">
                    <a:moveTo>
                      <a:pt x="48768" y="0"/>
                    </a:moveTo>
                    <a:lnTo>
                      <a:pt x="0" y="129539"/>
                    </a:lnTo>
                    <a:lnTo>
                      <a:pt x="15240" y="135635"/>
                    </a:lnTo>
                    <a:lnTo>
                      <a:pt x="64008" y="6095"/>
                    </a:lnTo>
                    <a:lnTo>
                      <a:pt x="48768" y="0"/>
                    </a:lnTo>
                    <a:close/>
                  </a:path>
                </a:pathLst>
              </a:custGeom>
              <a:solidFill>
                <a:srgbClr val="0000FF"/>
              </a:solidFill>
            </p:spPr>
            <p:txBody>
              <a:bodyPr wrap="square" lIns="0" tIns="0" rIns="0" bIns="0" rtlCol="0"/>
              <a:lstStyle/>
              <a:p>
                <a:endParaRPr/>
              </a:p>
            </p:txBody>
          </p:sp>
          <p:sp>
            <p:nvSpPr>
              <p:cNvPr id="74" name="object 83"/>
              <p:cNvSpPr/>
              <p:nvPr/>
            </p:nvSpPr>
            <p:spPr>
              <a:xfrm>
                <a:off x="2532979" y="2276493"/>
                <a:ext cx="64135" cy="135890"/>
              </a:xfrm>
              <a:custGeom>
                <a:avLst/>
                <a:gdLst/>
                <a:ahLst/>
                <a:cxnLst/>
                <a:rect l="l" t="t" r="r" b="b"/>
                <a:pathLst>
                  <a:path w="64135" h="135889">
                    <a:moveTo>
                      <a:pt x="15240" y="0"/>
                    </a:moveTo>
                    <a:lnTo>
                      <a:pt x="0" y="6095"/>
                    </a:lnTo>
                    <a:lnTo>
                      <a:pt x="48768" y="135635"/>
                    </a:lnTo>
                    <a:lnTo>
                      <a:pt x="64007" y="129539"/>
                    </a:lnTo>
                    <a:lnTo>
                      <a:pt x="15240" y="0"/>
                    </a:lnTo>
                    <a:close/>
                  </a:path>
                </a:pathLst>
              </a:custGeom>
              <a:solidFill>
                <a:srgbClr val="0000FF"/>
              </a:solidFill>
            </p:spPr>
            <p:txBody>
              <a:bodyPr wrap="square" lIns="0" tIns="0" rIns="0" bIns="0" rtlCol="0"/>
              <a:lstStyle/>
              <a:p>
                <a:endParaRPr/>
              </a:p>
            </p:txBody>
          </p:sp>
          <p:sp>
            <p:nvSpPr>
              <p:cNvPr id="75" name="object 84"/>
              <p:cNvSpPr/>
              <p:nvPr/>
            </p:nvSpPr>
            <p:spPr>
              <a:xfrm>
                <a:off x="2581747" y="2342025"/>
                <a:ext cx="47625" cy="71755"/>
              </a:xfrm>
              <a:custGeom>
                <a:avLst/>
                <a:gdLst/>
                <a:ahLst/>
                <a:cxnLst/>
                <a:rect l="l" t="t" r="r" b="b"/>
                <a:pathLst>
                  <a:path w="47625" h="71754">
                    <a:moveTo>
                      <a:pt x="32004" y="0"/>
                    </a:moveTo>
                    <a:lnTo>
                      <a:pt x="0" y="64007"/>
                    </a:lnTo>
                    <a:lnTo>
                      <a:pt x="15239" y="71627"/>
                    </a:lnTo>
                    <a:lnTo>
                      <a:pt x="47243" y="7620"/>
                    </a:lnTo>
                    <a:lnTo>
                      <a:pt x="32004" y="0"/>
                    </a:lnTo>
                    <a:close/>
                  </a:path>
                </a:pathLst>
              </a:custGeom>
              <a:solidFill>
                <a:srgbClr val="0000FF"/>
              </a:solidFill>
            </p:spPr>
            <p:txBody>
              <a:bodyPr wrap="square" lIns="0" tIns="0" rIns="0" bIns="0" rtlCol="0"/>
              <a:lstStyle/>
              <a:p>
                <a:endParaRPr/>
              </a:p>
            </p:txBody>
          </p:sp>
          <p:sp>
            <p:nvSpPr>
              <p:cNvPr id="76" name="object 85"/>
              <p:cNvSpPr/>
              <p:nvPr/>
            </p:nvSpPr>
            <p:spPr>
              <a:xfrm>
                <a:off x="5614506" y="1000905"/>
                <a:ext cx="113030" cy="113030"/>
              </a:xfrm>
              <a:custGeom>
                <a:avLst/>
                <a:gdLst/>
                <a:ahLst/>
                <a:cxnLst/>
                <a:rect l="l" t="t" r="r" b="b"/>
                <a:pathLst>
                  <a:path w="113029" h="113030">
                    <a:moveTo>
                      <a:pt x="88391" y="102107"/>
                    </a:moveTo>
                    <a:lnTo>
                      <a:pt x="24384" y="102107"/>
                    </a:lnTo>
                    <a:lnTo>
                      <a:pt x="25907" y="103631"/>
                    </a:lnTo>
                    <a:lnTo>
                      <a:pt x="35051" y="108203"/>
                    </a:lnTo>
                    <a:lnTo>
                      <a:pt x="36575" y="108203"/>
                    </a:lnTo>
                    <a:lnTo>
                      <a:pt x="45719" y="111251"/>
                    </a:lnTo>
                    <a:lnTo>
                      <a:pt x="54863" y="112775"/>
                    </a:lnTo>
                    <a:lnTo>
                      <a:pt x="57912" y="112775"/>
                    </a:lnTo>
                    <a:lnTo>
                      <a:pt x="67055" y="111251"/>
                    </a:lnTo>
                    <a:lnTo>
                      <a:pt x="76200" y="108203"/>
                    </a:lnTo>
                    <a:lnTo>
                      <a:pt x="77724" y="106679"/>
                    </a:lnTo>
                    <a:lnTo>
                      <a:pt x="80772" y="106679"/>
                    </a:lnTo>
                    <a:lnTo>
                      <a:pt x="86867" y="103631"/>
                    </a:lnTo>
                    <a:lnTo>
                      <a:pt x="88391" y="102107"/>
                    </a:lnTo>
                    <a:close/>
                  </a:path>
                  <a:path w="113029" h="113030">
                    <a:moveTo>
                      <a:pt x="80772" y="106679"/>
                    </a:moveTo>
                    <a:lnTo>
                      <a:pt x="77724" y="106679"/>
                    </a:lnTo>
                    <a:lnTo>
                      <a:pt x="77724" y="108203"/>
                    </a:lnTo>
                    <a:lnTo>
                      <a:pt x="80772" y="106679"/>
                    </a:lnTo>
                    <a:close/>
                  </a:path>
                  <a:path w="113029" h="113030">
                    <a:moveTo>
                      <a:pt x="16763" y="54864"/>
                    </a:moveTo>
                    <a:lnTo>
                      <a:pt x="0" y="57912"/>
                    </a:lnTo>
                    <a:lnTo>
                      <a:pt x="1524" y="67055"/>
                    </a:lnTo>
                    <a:lnTo>
                      <a:pt x="4572" y="76200"/>
                    </a:lnTo>
                    <a:lnTo>
                      <a:pt x="6095" y="77724"/>
                    </a:lnTo>
                    <a:lnTo>
                      <a:pt x="4572" y="77724"/>
                    </a:lnTo>
                    <a:lnTo>
                      <a:pt x="9143" y="86868"/>
                    </a:lnTo>
                    <a:lnTo>
                      <a:pt x="10667" y="88392"/>
                    </a:lnTo>
                    <a:lnTo>
                      <a:pt x="10667" y="89916"/>
                    </a:lnTo>
                    <a:lnTo>
                      <a:pt x="22860" y="102107"/>
                    </a:lnTo>
                    <a:lnTo>
                      <a:pt x="89915" y="102107"/>
                    </a:lnTo>
                    <a:lnTo>
                      <a:pt x="97535" y="94488"/>
                    </a:lnTo>
                    <a:lnTo>
                      <a:pt x="56387" y="94488"/>
                    </a:lnTo>
                    <a:lnTo>
                      <a:pt x="42672" y="92964"/>
                    </a:lnTo>
                    <a:lnTo>
                      <a:pt x="44195" y="92964"/>
                    </a:lnTo>
                    <a:lnTo>
                      <a:pt x="33527" y="88392"/>
                    </a:lnTo>
                    <a:lnTo>
                      <a:pt x="24384" y="79248"/>
                    </a:lnTo>
                    <a:lnTo>
                      <a:pt x="19812" y="70103"/>
                    </a:lnTo>
                    <a:lnTo>
                      <a:pt x="18287" y="70103"/>
                    </a:lnTo>
                    <a:lnTo>
                      <a:pt x="16763" y="54864"/>
                    </a:lnTo>
                    <a:close/>
                  </a:path>
                  <a:path w="113029" h="113030">
                    <a:moveTo>
                      <a:pt x="68579" y="93133"/>
                    </a:moveTo>
                    <a:lnTo>
                      <a:pt x="56387" y="94488"/>
                    </a:lnTo>
                    <a:lnTo>
                      <a:pt x="65531" y="94488"/>
                    </a:lnTo>
                    <a:lnTo>
                      <a:pt x="68579" y="93133"/>
                    </a:lnTo>
                    <a:close/>
                  </a:path>
                  <a:path w="113029" h="113030">
                    <a:moveTo>
                      <a:pt x="70103" y="92964"/>
                    </a:moveTo>
                    <a:lnTo>
                      <a:pt x="68579" y="93133"/>
                    </a:lnTo>
                    <a:lnTo>
                      <a:pt x="65531" y="94488"/>
                    </a:lnTo>
                    <a:lnTo>
                      <a:pt x="70103" y="92964"/>
                    </a:lnTo>
                    <a:close/>
                  </a:path>
                  <a:path w="113029" h="113030">
                    <a:moveTo>
                      <a:pt x="99059" y="92964"/>
                    </a:moveTo>
                    <a:lnTo>
                      <a:pt x="70103" y="92964"/>
                    </a:lnTo>
                    <a:lnTo>
                      <a:pt x="65531" y="94488"/>
                    </a:lnTo>
                    <a:lnTo>
                      <a:pt x="97535" y="94488"/>
                    </a:lnTo>
                    <a:lnTo>
                      <a:pt x="99059" y="92964"/>
                    </a:lnTo>
                    <a:close/>
                  </a:path>
                  <a:path w="113029" h="113030">
                    <a:moveTo>
                      <a:pt x="111251" y="67055"/>
                    </a:moveTo>
                    <a:lnTo>
                      <a:pt x="94487" y="67055"/>
                    </a:lnTo>
                    <a:lnTo>
                      <a:pt x="88391" y="79248"/>
                    </a:lnTo>
                    <a:lnTo>
                      <a:pt x="79248" y="88392"/>
                    </a:lnTo>
                    <a:lnTo>
                      <a:pt x="68579" y="93133"/>
                    </a:lnTo>
                    <a:lnTo>
                      <a:pt x="70103" y="92964"/>
                    </a:lnTo>
                    <a:lnTo>
                      <a:pt x="99059" y="92964"/>
                    </a:lnTo>
                    <a:lnTo>
                      <a:pt x="102107" y="89916"/>
                    </a:lnTo>
                    <a:lnTo>
                      <a:pt x="102107" y="88392"/>
                    </a:lnTo>
                    <a:lnTo>
                      <a:pt x="103631" y="86868"/>
                    </a:lnTo>
                    <a:lnTo>
                      <a:pt x="108203" y="77724"/>
                    </a:lnTo>
                    <a:lnTo>
                      <a:pt x="108203" y="76200"/>
                    </a:lnTo>
                    <a:lnTo>
                      <a:pt x="111251" y="67055"/>
                    </a:lnTo>
                    <a:close/>
                  </a:path>
                  <a:path w="113029" h="113030">
                    <a:moveTo>
                      <a:pt x="18287" y="67055"/>
                    </a:moveTo>
                    <a:lnTo>
                      <a:pt x="18287" y="70103"/>
                    </a:lnTo>
                    <a:lnTo>
                      <a:pt x="19812" y="70103"/>
                    </a:lnTo>
                    <a:lnTo>
                      <a:pt x="18287" y="67055"/>
                    </a:lnTo>
                    <a:close/>
                  </a:path>
                  <a:path w="113029" h="113030">
                    <a:moveTo>
                      <a:pt x="92963" y="42672"/>
                    </a:moveTo>
                    <a:lnTo>
                      <a:pt x="94487" y="56388"/>
                    </a:lnTo>
                    <a:lnTo>
                      <a:pt x="92963" y="70103"/>
                    </a:lnTo>
                    <a:lnTo>
                      <a:pt x="94487" y="67055"/>
                    </a:lnTo>
                    <a:lnTo>
                      <a:pt x="111251" y="67055"/>
                    </a:lnTo>
                    <a:lnTo>
                      <a:pt x="112775" y="57912"/>
                    </a:lnTo>
                    <a:lnTo>
                      <a:pt x="112775" y="54864"/>
                    </a:lnTo>
                    <a:lnTo>
                      <a:pt x="111251" y="45720"/>
                    </a:lnTo>
                    <a:lnTo>
                      <a:pt x="94487" y="45720"/>
                    </a:lnTo>
                    <a:lnTo>
                      <a:pt x="92963" y="42672"/>
                    </a:lnTo>
                    <a:close/>
                  </a:path>
                  <a:path w="113029" h="113030">
                    <a:moveTo>
                      <a:pt x="89915" y="10668"/>
                    </a:moveTo>
                    <a:lnTo>
                      <a:pt x="22860" y="10668"/>
                    </a:lnTo>
                    <a:lnTo>
                      <a:pt x="10667" y="22859"/>
                    </a:lnTo>
                    <a:lnTo>
                      <a:pt x="10667" y="24383"/>
                    </a:lnTo>
                    <a:lnTo>
                      <a:pt x="9143" y="25907"/>
                    </a:lnTo>
                    <a:lnTo>
                      <a:pt x="4572" y="35051"/>
                    </a:lnTo>
                    <a:lnTo>
                      <a:pt x="4572" y="36575"/>
                    </a:lnTo>
                    <a:lnTo>
                      <a:pt x="1524" y="45720"/>
                    </a:lnTo>
                    <a:lnTo>
                      <a:pt x="16763" y="50292"/>
                    </a:lnTo>
                    <a:lnTo>
                      <a:pt x="18287" y="45720"/>
                    </a:lnTo>
                    <a:lnTo>
                      <a:pt x="24384" y="33527"/>
                    </a:lnTo>
                    <a:lnTo>
                      <a:pt x="33527" y="24383"/>
                    </a:lnTo>
                    <a:lnTo>
                      <a:pt x="43281" y="18288"/>
                    </a:lnTo>
                    <a:lnTo>
                      <a:pt x="41148" y="18288"/>
                    </a:lnTo>
                    <a:lnTo>
                      <a:pt x="45719" y="16764"/>
                    </a:lnTo>
                    <a:lnTo>
                      <a:pt x="96012" y="16764"/>
                    </a:lnTo>
                    <a:lnTo>
                      <a:pt x="89915" y="10668"/>
                    </a:lnTo>
                    <a:close/>
                  </a:path>
                  <a:path w="113029" h="113030">
                    <a:moveTo>
                      <a:pt x="96012" y="16764"/>
                    </a:moveTo>
                    <a:lnTo>
                      <a:pt x="54863" y="16764"/>
                    </a:lnTo>
                    <a:lnTo>
                      <a:pt x="70103" y="18288"/>
                    </a:lnTo>
                    <a:lnTo>
                      <a:pt x="67055" y="18288"/>
                    </a:lnTo>
                    <a:lnTo>
                      <a:pt x="79248" y="24383"/>
                    </a:lnTo>
                    <a:lnTo>
                      <a:pt x="88391" y="33527"/>
                    </a:lnTo>
                    <a:lnTo>
                      <a:pt x="94487" y="45720"/>
                    </a:lnTo>
                    <a:lnTo>
                      <a:pt x="111251" y="45720"/>
                    </a:lnTo>
                    <a:lnTo>
                      <a:pt x="108203" y="36575"/>
                    </a:lnTo>
                    <a:lnTo>
                      <a:pt x="106679" y="35051"/>
                    </a:lnTo>
                    <a:lnTo>
                      <a:pt x="108203" y="35051"/>
                    </a:lnTo>
                    <a:lnTo>
                      <a:pt x="103631" y="25907"/>
                    </a:lnTo>
                    <a:lnTo>
                      <a:pt x="102107" y="24383"/>
                    </a:lnTo>
                    <a:lnTo>
                      <a:pt x="102107" y="22859"/>
                    </a:lnTo>
                    <a:lnTo>
                      <a:pt x="96012" y="16764"/>
                    </a:lnTo>
                    <a:close/>
                  </a:path>
                  <a:path w="113029" h="113030">
                    <a:moveTo>
                      <a:pt x="45719" y="16764"/>
                    </a:moveTo>
                    <a:lnTo>
                      <a:pt x="41148" y="18288"/>
                    </a:lnTo>
                    <a:lnTo>
                      <a:pt x="43742" y="17999"/>
                    </a:lnTo>
                    <a:lnTo>
                      <a:pt x="45719" y="16764"/>
                    </a:lnTo>
                    <a:close/>
                  </a:path>
                  <a:path w="113029" h="113030">
                    <a:moveTo>
                      <a:pt x="43742" y="17999"/>
                    </a:moveTo>
                    <a:lnTo>
                      <a:pt x="41148" y="18288"/>
                    </a:lnTo>
                    <a:lnTo>
                      <a:pt x="43281" y="18288"/>
                    </a:lnTo>
                    <a:lnTo>
                      <a:pt x="43742" y="17999"/>
                    </a:lnTo>
                    <a:close/>
                  </a:path>
                  <a:path w="113029" h="113030">
                    <a:moveTo>
                      <a:pt x="54863" y="16764"/>
                    </a:moveTo>
                    <a:lnTo>
                      <a:pt x="45719" y="16764"/>
                    </a:lnTo>
                    <a:lnTo>
                      <a:pt x="43742" y="17999"/>
                    </a:lnTo>
                    <a:lnTo>
                      <a:pt x="54863" y="16764"/>
                    </a:lnTo>
                    <a:close/>
                  </a:path>
                  <a:path w="113029" h="113030">
                    <a:moveTo>
                      <a:pt x="35051" y="4572"/>
                    </a:moveTo>
                    <a:lnTo>
                      <a:pt x="25907" y="9144"/>
                    </a:lnTo>
                    <a:lnTo>
                      <a:pt x="24384" y="10668"/>
                    </a:lnTo>
                    <a:lnTo>
                      <a:pt x="88391" y="10668"/>
                    </a:lnTo>
                    <a:lnTo>
                      <a:pt x="86867" y="9144"/>
                    </a:lnTo>
                    <a:lnTo>
                      <a:pt x="80772" y="6096"/>
                    </a:lnTo>
                    <a:lnTo>
                      <a:pt x="35051" y="6096"/>
                    </a:lnTo>
                    <a:lnTo>
                      <a:pt x="35051" y="4572"/>
                    </a:lnTo>
                    <a:close/>
                  </a:path>
                  <a:path w="113029" h="113030">
                    <a:moveTo>
                      <a:pt x="57912" y="0"/>
                    </a:moveTo>
                    <a:lnTo>
                      <a:pt x="54863" y="0"/>
                    </a:lnTo>
                    <a:lnTo>
                      <a:pt x="45719" y="1524"/>
                    </a:lnTo>
                    <a:lnTo>
                      <a:pt x="36575" y="4572"/>
                    </a:lnTo>
                    <a:lnTo>
                      <a:pt x="35051" y="6096"/>
                    </a:lnTo>
                    <a:lnTo>
                      <a:pt x="80772" y="6096"/>
                    </a:lnTo>
                    <a:lnTo>
                      <a:pt x="77724" y="4572"/>
                    </a:lnTo>
                    <a:lnTo>
                      <a:pt x="76200" y="4572"/>
                    </a:lnTo>
                    <a:lnTo>
                      <a:pt x="67055" y="1524"/>
                    </a:lnTo>
                    <a:lnTo>
                      <a:pt x="57912" y="0"/>
                    </a:lnTo>
                    <a:close/>
                  </a:path>
                </a:pathLst>
              </a:custGeom>
              <a:solidFill>
                <a:srgbClr val="000000"/>
              </a:solidFill>
            </p:spPr>
            <p:txBody>
              <a:bodyPr wrap="square" lIns="0" tIns="0" rIns="0" bIns="0" rtlCol="0"/>
              <a:lstStyle/>
              <a:p>
                <a:endParaRPr/>
              </a:p>
            </p:txBody>
          </p:sp>
          <p:sp>
            <p:nvSpPr>
              <p:cNvPr id="77" name="object 86"/>
              <p:cNvSpPr/>
              <p:nvPr/>
            </p:nvSpPr>
            <p:spPr>
              <a:xfrm>
                <a:off x="5614506" y="1046624"/>
                <a:ext cx="18415" cy="12700"/>
              </a:xfrm>
              <a:custGeom>
                <a:avLst/>
                <a:gdLst/>
                <a:ahLst/>
                <a:cxnLst/>
                <a:rect l="l" t="t" r="r" b="b"/>
                <a:pathLst>
                  <a:path w="18414" h="12700">
                    <a:moveTo>
                      <a:pt x="1524" y="0"/>
                    </a:moveTo>
                    <a:lnTo>
                      <a:pt x="0" y="9144"/>
                    </a:lnTo>
                    <a:lnTo>
                      <a:pt x="0" y="12192"/>
                    </a:lnTo>
                    <a:lnTo>
                      <a:pt x="16763" y="12192"/>
                    </a:lnTo>
                    <a:lnTo>
                      <a:pt x="18287" y="3048"/>
                    </a:lnTo>
                    <a:lnTo>
                      <a:pt x="1524" y="0"/>
                    </a:lnTo>
                    <a:close/>
                  </a:path>
                </a:pathLst>
              </a:custGeom>
              <a:solidFill>
                <a:srgbClr val="000000"/>
              </a:solidFill>
            </p:spPr>
            <p:txBody>
              <a:bodyPr wrap="square" lIns="0" tIns="0" rIns="0" bIns="0" rtlCol="0"/>
              <a:lstStyle/>
              <a:p>
                <a:endParaRPr/>
              </a:p>
            </p:txBody>
          </p:sp>
          <p:sp>
            <p:nvSpPr>
              <p:cNvPr id="78" name="object 87"/>
              <p:cNvSpPr/>
              <p:nvPr/>
            </p:nvSpPr>
            <p:spPr>
              <a:xfrm>
                <a:off x="2619847" y="2350407"/>
                <a:ext cx="337185" cy="0"/>
              </a:xfrm>
              <a:custGeom>
                <a:avLst/>
                <a:gdLst/>
                <a:ahLst/>
                <a:cxnLst/>
                <a:rect l="l" t="t" r="r" b="b"/>
                <a:pathLst>
                  <a:path w="337185">
                    <a:moveTo>
                      <a:pt x="0" y="0"/>
                    </a:moveTo>
                    <a:lnTo>
                      <a:pt x="336804" y="0"/>
                    </a:lnTo>
                  </a:path>
                </a:pathLst>
              </a:custGeom>
              <a:ln w="16764">
                <a:solidFill>
                  <a:srgbClr val="0000FF"/>
                </a:solidFill>
              </a:ln>
            </p:spPr>
            <p:txBody>
              <a:bodyPr wrap="square" lIns="0" tIns="0" rIns="0" bIns="0" rtlCol="0"/>
              <a:lstStyle/>
              <a:p>
                <a:endParaRPr/>
              </a:p>
            </p:txBody>
          </p:sp>
          <p:sp>
            <p:nvSpPr>
              <p:cNvPr id="79" name="object 88"/>
              <p:cNvSpPr/>
              <p:nvPr/>
            </p:nvSpPr>
            <p:spPr>
              <a:xfrm>
                <a:off x="2133691" y="2345834"/>
                <a:ext cx="163195" cy="0"/>
              </a:xfrm>
              <a:custGeom>
                <a:avLst/>
                <a:gdLst/>
                <a:ahLst/>
                <a:cxnLst/>
                <a:rect l="l" t="t" r="r" b="b"/>
                <a:pathLst>
                  <a:path w="163194">
                    <a:moveTo>
                      <a:pt x="0" y="0"/>
                    </a:moveTo>
                    <a:lnTo>
                      <a:pt x="163068" y="0"/>
                    </a:lnTo>
                  </a:path>
                </a:pathLst>
              </a:custGeom>
              <a:ln w="16764">
                <a:solidFill>
                  <a:srgbClr val="0000FF"/>
                </a:solidFill>
              </a:ln>
            </p:spPr>
            <p:txBody>
              <a:bodyPr wrap="square" lIns="0" tIns="0" rIns="0" bIns="0" rtlCol="0"/>
              <a:lstStyle/>
              <a:p>
                <a:endParaRPr/>
              </a:p>
            </p:txBody>
          </p:sp>
          <p:sp>
            <p:nvSpPr>
              <p:cNvPr id="80" name="object 89"/>
              <p:cNvSpPr/>
              <p:nvPr/>
            </p:nvSpPr>
            <p:spPr>
              <a:xfrm>
                <a:off x="3590635" y="3968894"/>
                <a:ext cx="161925" cy="0"/>
              </a:xfrm>
              <a:custGeom>
                <a:avLst/>
                <a:gdLst/>
                <a:ahLst/>
                <a:cxnLst/>
                <a:rect l="l" t="t" r="r" b="b"/>
                <a:pathLst>
                  <a:path w="161925">
                    <a:moveTo>
                      <a:pt x="0" y="0"/>
                    </a:moveTo>
                    <a:lnTo>
                      <a:pt x="161544" y="0"/>
                    </a:lnTo>
                  </a:path>
                </a:pathLst>
              </a:custGeom>
              <a:ln w="16763">
                <a:solidFill>
                  <a:srgbClr val="000000"/>
                </a:solidFill>
              </a:ln>
            </p:spPr>
            <p:txBody>
              <a:bodyPr wrap="square" lIns="0" tIns="0" rIns="0" bIns="0" rtlCol="0"/>
              <a:lstStyle/>
              <a:p>
                <a:endParaRPr/>
              </a:p>
            </p:txBody>
          </p:sp>
          <p:sp>
            <p:nvSpPr>
              <p:cNvPr id="81" name="object 90"/>
              <p:cNvSpPr/>
              <p:nvPr/>
            </p:nvSpPr>
            <p:spPr>
              <a:xfrm>
                <a:off x="3622639" y="4002423"/>
                <a:ext cx="97790" cy="0"/>
              </a:xfrm>
              <a:custGeom>
                <a:avLst/>
                <a:gdLst/>
                <a:ahLst/>
                <a:cxnLst/>
                <a:rect l="l" t="t" r="r" b="b"/>
                <a:pathLst>
                  <a:path w="97789">
                    <a:moveTo>
                      <a:pt x="0" y="0"/>
                    </a:moveTo>
                    <a:lnTo>
                      <a:pt x="97536" y="0"/>
                    </a:lnTo>
                  </a:path>
                </a:pathLst>
              </a:custGeom>
              <a:ln w="16763">
                <a:solidFill>
                  <a:srgbClr val="000000"/>
                </a:solidFill>
              </a:ln>
            </p:spPr>
            <p:txBody>
              <a:bodyPr wrap="square" lIns="0" tIns="0" rIns="0" bIns="0" rtlCol="0"/>
              <a:lstStyle/>
              <a:p>
                <a:endParaRPr/>
              </a:p>
            </p:txBody>
          </p:sp>
          <p:sp>
            <p:nvSpPr>
              <p:cNvPr id="82" name="object 91"/>
              <p:cNvSpPr/>
              <p:nvPr/>
            </p:nvSpPr>
            <p:spPr>
              <a:xfrm>
                <a:off x="3654642" y="4034426"/>
                <a:ext cx="33655" cy="0"/>
              </a:xfrm>
              <a:custGeom>
                <a:avLst/>
                <a:gdLst/>
                <a:ahLst/>
                <a:cxnLst/>
                <a:rect l="l" t="t" r="r" b="b"/>
                <a:pathLst>
                  <a:path w="33655">
                    <a:moveTo>
                      <a:pt x="0" y="0"/>
                    </a:moveTo>
                    <a:lnTo>
                      <a:pt x="33527" y="0"/>
                    </a:lnTo>
                  </a:path>
                </a:pathLst>
              </a:custGeom>
              <a:ln w="16763">
                <a:solidFill>
                  <a:srgbClr val="000000"/>
                </a:solidFill>
              </a:ln>
            </p:spPr>
            <p:txBody>
              <a:bodyPr wrap="square" lIns="0" tIns="0" rIns="0" bIns="0" rtlCol="0"/>
              <a:lstStyle/>
              <a:p>
                <a:endParaRPr/>
              </a:p>
            </p:txBody>
          </p:sp>
          <p:sp>
            <p:nvSpPr>
              <p:cNvPr id="83" name="object 92"/>
              <p:cNvSpPr/>
              <p:nvPr/>
            </p:nvSpPr>
            <p:spPr>
              <a:xfrm>
                <a:off x="3670645" y="3629805"/>
                <a:ext cx="0" cy="338455"/>
              </a:xfrm>
              <a:custGeom>
                <a:avLst/>
                <a:gdLst/>
                <a:ahLst/>
                <a:cxnLst/>
                <a:rect l="l" t="t" r="r" b="b"/>
                <a:pathLst>
                  <a:path h="338454">
                    <a:moveTo>
                      <a:pt x="0" y="0"/>
                    </a:moveTo>
                    <a:lnTo>
                      <a:pt x="0" y="338327"/>
                    </a:lnTo>
                  </a:path>
                </a:pathLst>
              </a:custGeom>
              <a:ln w="16763">
                <a:solidFill>
                  <a:srgbClr val="000000"/>
                </a:solidFill>
              </a:ln>
            </p:spPr>
            <p:txBody>
              <a:bodyPr wrap="square" lIns="0" tIns="0" rIns="0" bIns="0" rtlCol="0"/>
              <a:lstStyle/>
              <a:p>
                <a:endParaRPr/>
              </a:p>
            </p:txBody>
          </p:sp>
          <p:sp>
            <p:nvSpPr>
              <p:cNvPr id="84" name="object 93"/>
              <p:cNvSpPr/>
              <p:nvPr/>
            </p:nvSpPr>
            <p:spPr>
              <a:xfrm>
                <a:off x="5053675" y="3968894"/>
                <a:ext cx="161925" cy="0"/>
              </a:xfrm>
              <a:custGeom>
                <a:avLst/>
                <a:gdLst/>
                <a:ahLst/>
                <a:cxnLst/>
                <a:rect l="l" t="t" r="r" b="b"/>
                <a:pathLst>
                  <a:path w="161925">
                    <a:moveTo>
                      <a:pt x="0" y="0"/>
                    </a:moveTo>
                    <a:lnTo>
                      <a:pt x="161544" y="0"/>
                    </a:lnTo>
                  </a:path>
                </a:pathLst>
              </a:custGeom>
              <a:ln w="16763">
                <a:solidFill>
                  <a:srgbClr val="000000"/>
                </a:solidFill>
              </a:ln>
            </p:spPr>
            <p:txBody>
              <a:bodyPr wrap="square" lIns="0" tIns="0" rIns="0" bIns="0" rtlCol="0"/>
              <a:lstStyle/>
              <a:p>
                <a:endParaRPr/>
              </a:p>
            </p:txBody>
          </p:sp>
          <p:sp>
            <p:nvSpPr>
              <p:cNvPr id="85" name="object 94"/>
              <p:cNvSpPr/>
              <p:nvPr/>
            </p:nvSpPr>
            <p:spPr>
              <a:xfrm>
                <a:off x="5085679" y="4002423"/>
                <a:ext cx="97790" cy="0"/>
              </a:xfrm>
              <a:custGeom>
                <a:avLst/>
                <a:gdLst/>
                <a:ahLst/>
                <a:cxnLst/>
                <a:rect l="l" t="t" r="r" b="b"/>
                <a:pathLst>
                  <a:path w="97789">
                    <a:moveTo>
                      <a:pt x="0" y="0"/>
                    </a:moveTo>
                    <a:lnTo>
                      <a:pt x="97536" y="0"/>
                    </a:lnTo>
                  </a:path>
                </a:pathLst>
              </a:custGeom>
              <a:ln w="16763">
                <a:solidFill>
                  <a:srgbClr val="000000"/>
                </a:solidFill>
              </a:ln>
            </p:spPr>
            <p:txBody>
              <a:bodyPr wrap="square" lIns="0" tIns="0" rIns="0" bIns="0" rtlCol="0"/>
              <a:lstStyle/>
              <a:p>
                <a:endParaRPr/>
              </a:p>
            </p:txBody>
          </p:sp>
          <p:sp>
            <p:nvSpPr>
              <p:cNvPr id="86" name="object 95"/>
              <p:cNvSpPr/>
              <p:nvPr/>
            </p:nvSpPr>
            <p:spPr>
              <a:xfrm>
                <a:off x="5117682" y="4034426"/>
                <a:ext cx="33655" cy="0"/>
              </a:xfrm>
              <a:custGeom>
                <a:avLst/>
                <a:gdLst/>
                <a:ahLst/>
                <a:cxnLst/>
                <a:rect l="l" t="t" r="r" b="b"/>
                <a:pathLst>
                  <a:path w="33654">
                    <a:moveTo>
                      <a:pt x="0" y="0"/>
                    </a:moveTo>
                    <a:lnTo>
                      <a:pt x="33527" y="0"/>
                    </a:lnTo>
                  </a:path>
                </a:pathLst>
              </a:custGeom>
              <a:ln w="16763">
                <a:solidFill>
                  <a:srgbClr val="000000"/>
                </a:solidFill>
              </a:ln>
            </p:spPr>
            <p:txBody>
              <a:bodyPr wrap="square" lIns="0" tIns="0" rIns="0" bIns="0" rtlCol="0"/>
              <a:lstStyle/>
              <a:p>
                <a:endParaRPr/>
              </a:p>
            </p:txBody>
          </p:sp>
          <p:sp>
            <p:nvSpPr>
              <p:cNvPr id="87" name="object 96"/>
              <p:cNvSpPr/>
              <p:nvPr/>
            </p:nvSpPr>
            <p:spPr>
              <a:xfrm>
                <a:off x="5133685" y="3629805"/>
                <a:ext cx="0" cy="338455"/>
              </a:xfrm>
              <a:custGeom>
                <a:avLst/>
                <a:gdLst/>
                <a:ahLst/>
                <a:cxnLst/>
                <a:rect l="l" t="t" r="r" b="b"/>
                <a:pathLst>
                  <a:path h="338454">
                    <a:moveTo>
                      <a:pt x="0" y="0"/>
                    </a:moveTo>
                    <a:lnTo>
                      <a:pt x="0" y="338327"/>
                    </a:lnTo>
                  </a:path>
                </a:pathLst>
              </a:custGeom>
              <a:ln w="16763">
                <a:solidFill>
                  <a:srgbClr val="000000"/>
                </a:solidFill>
              </a:ln>
            </p:spPr>
            <p:txBody>
              <a:bodyPr wrap="square" lIns="0" tIns="0" rIns="0" bIns="0" rtlCol="0"/>
              <a:lstStyle/>
              <a:p>
                <a:endParaRPr/>
              </a:p>
            </p:txBody>
          </p:sp>
          <p:sp>
            <p:nvSpPr>
              <p:cNvPr id="88" name="object 97"/>
              <p:cNvSpPr/>
              <p:nvPr/>
            </p:nvSpPr>
            <p:spPr>
              <a:xfrm>
                <a:off x="2052919" y="3965846"/>
                <a:ext cx="161925" cy="0"/>
              </a:xfrm>
              <a:custGeom>
                <a:avLst/>
                <a:gdLst/>
                <a:ahLst/>
                <a:cxnLst/>
                <a:rect l="l" t="t" r="r" b="b"/>
                <a:pathLst>
                  <a:path w="161925">
                    <a:moveTo>
                      <a:pt x="0" y="0"/>
                    </a:moveTo>
                    <a:lnTo>
                      <a:pt x="161544" y="0"/>
                    </a:lnTo>
                  </a:path>
                </a:pathLst>
              </a:custGeom>
              <a:ln w="16763">
                <a:solidFill>
                  <a:srgbClr val="0000FF"/>
                </a:solidFill>
              </a:ln>
            </p:spPr>
            <p:txBody>
              <a:bodyPr wrap="square" lIns="0" tIns="0" rIns="0" bIns="0" rtlCol="0"/>
              <a:lstStyle/>
              <a:p>
                <a:endParaRPr/>
              </a:p>
            </p:txBody>
          </p:sp>
          <p:sp>
            <p:nvSpPr>
              <p:cNvPr id="89" name="object 98"/>
              <p:cNvSpPr/>
              <p:nvPr/>
            </p:nvSpPr>
            <p:spPr>
              <a:xfrm>
                <a:off x="2084922" y="3999375"/>
                <a:ext cx="97790" cy="0"/>
              </a:xfrm>
              <a:custGeom>
                <a:avLst/>
                <a:gdLst/>
                <a:ahLst/>
                <a:cxnLst/>
                <a:rect l="l" t="t" r="r" b="b"/>
                <a:pathLst>
                  <a:path w="97790">
                    <a:moveTo>
                      <a:pt x="0" y="0"/>
                    </a:moveTo>
                    <a:lnTo>
                      <a:pt x="97536" y="0"/>
                    </a:lnTo>
                  </a:path>
                </a:pathLst>
              </a:custGeom>
              <a:ln w="16763">
                <a:solidFill>
                  <a:srgbClr val="0000FF"/>
                </a:solidFill>
              </a:ln>
            </p:spPr>
            <p:txBody>
              <a:bodyPr wrap="square" lIns="0" tIns="0" rIns="0" bIns="0" rtlCol="0"/>
              <a:lstStyle/>
              <a:p>
                <a:endParaRPr/>
              </a:p>
            </p:txBody>
          </p:sp>
          <p:sp>
            <p:nvSpPr>
              <p:cNvPr id="90" name="object 99"/>
              <p:cNvSpPr/>
              <p:nvPr/>
            </p:nvSpPr>
            <p:spPr>
              <a:xfrm>
                <a:off x="2116927" y="4031379"/>
                <a:ext cx="33655" cy="0"/>
              </a:xfrm>
              <a:custGeom>
                <a:avLst/>
                <a:gdLst/>
                <a:ahLst/>
                <a:cxnLst/>
                <a:rect l="l" t="t" r="r" b="b"/>
                <a:pathLst>
                  <a:path w="33655">
                    <a:moveTo>
                      <a:pt x="0" y="0"/>
                    </a:moveTo>
                    <a:lnTo>
                      <a:pt x="33528" y="0"/>
                    </a:lnTo>
                  </a:path>
                </a:pathLst>
              </a:custGeom>
              <a:ln w="16763">
                <a:solidFill>
                  <a:srgbClr val="0000FF"/>
                </a:solidFill>
              </a:ln>
            </p:spPr>
            <p:txBody>
              <a:bodyPr wrap="square" lIns="0" tIns="0" rIns="0" bIns="0" rtlCol="0"/>
              <a:lstStyle/>
              <a:p>
                <a:endParaRPr/>
              </a:p>
            </p:txBody>
          </p:sp>
          <p:sp>
            <p:nvSpPr>
              <p:cNvPr id="91" name="object 100"/>
              <p:cNvSpPr/>
              <p:nvPr/>
            </p:nvSpPr>
            <p:spPr>
              <a:xfrm>
                <a:off x="2132929" y="3611517"/>
                <a:ext cx="0" cy="338455"/>
              </a:xfrm>
              <a:custGeom>
                <a:avLst/>
                <a:gdLst/>
                <a:ahLst/>
                <a:cxnLst/>
                <a:rect l="l" t="t" r="r" b="b"/>
                <a:pathLst>
                  <a:path h="338454">
                    <a:moveTo>
                      <a:pt x="0" y="0"/>
                    </a:moveTo>
                    <a:lnTo>
                      <a:pt x="0" y="338327"/>
                    </a:lnTo>
                  </a:path>
                </a:pathLst>
              </a:custGeom>
              <a:ln w="16763">
                <a:solidFill>
                  <a:srgbClr val="0000FF"/>
                </a:solidFill>
              </a:ln>
            </p:spPr>
            <p:txBody>
              <a:bodyPr wrap="square" lIns="0" tIns="0" rIns="0" bIns="0" rtlCol="0"/>
              <a:lstStyle/>
              <a:p>
                <a:endParaRPr/>
              </a:p>
            </p:txBody>
          </p:sp>
          <p:sp>
            <p:nvSpPr>
              <p:cNvPr id="92" name="object 101"/>
              <p:cNvSpPr/>
              <p:nvPr/>
            </p:nvSpPr>
            <p:spPr>
              <a:xfrm>
                <a:off x="5459058" y="1058055"/>
                <a:ext cx="163195" cy="0"/>
              </a:xfrm>
              <a:custGeom>
                <a:avLst/>
                <a:gdLst/>
                <a:ahLst/>
                <a:cxnLst/>
                <a:rect l="l" t="t" r="r" b="b"/>
                <a:pathLst>
                  <a:path w="163195">
                    <a:moveTo>
                      <a:pt x="0" y="0"/>
                    </a:moveTo>
                    <a:lnTo>
                      <a:pt x="163067" y="0"/>
                    </a:lnTo>
                  </a:path>
                </a:pathLst>
              </a:custGeom>
              <a:ln w="16764">
                <a:solidFill>
                  <a:srgbClr val="000000"/>
                </a:solidFill>
              </a:ln>
            </p:spPr>
            <p:txBody>
              <a:bodyPr wrap="square" lIns="0" tIns="0" rIns="0" bIns="0" rtlCol="0"/>
              <a:lstStyle/>
              <a:p>
                <a:endParaRPr/>
              </a:p>
            </p:txBody>
          </p:sp>
          <p:sp>
            <p:nvSpPr>
              <p:cNvPr id="93" name="object 102"/>
              <p:cNvSpPr/>
              <p:nvPr/>
            </p:nvSpPr>
            <p:spPr>
              <a:xfrm>
                <a:off x="6833706" y="3961275"/>
                <a:ext cx="163195" cy="0"/>
              </a:xfrm>
              <a:custGeom>
                <a:avLst/>
                <a:gdLst/>
                <a:ahLst/>
                <a:cxnLst/>
                <a:rect l="l" t="t" r="r" b="b"/>
                <a:pathLst>
                  <a:path w="163195">
                    <a:moveTo>
                      <a:pt x="0" y="0"/>
                    </a:moveTo>
                    <a:lnTo>
                      <a:pt x="163067" y="0"/>
                    </a:lnTo>
                  </a:path>
                </a:pathLst>
              </a:custGeom>
              <a:ln w="16763">
                <a:solidFill>
                  <a:srgbClr val="0000FF"/>
                </a:solidFill>
              </a:ln>
            </p:spPr>
            <p:txBody>
              <a:bodyPr wrap="square" lIns="0" tIns="0" rIns="0" bIns="0" rtlCol="0"/>
              <a:lstStyle/>
              <a:p>
                <a:endParaRPr/>
              </a:p>
            </p:txBody>
          </p:sp>
          <p:sp>
            <p:nvSpPr>
              <p:cNvPr id="94" name="object 103"/>
              <p:cNvSpPr/>
              <p:nvPr/>
            </p:nvSpPr>
            <p:spPr>
              <a:xfrm>
                <a:off x="6867235" y="3993279"/>
                <a:ext cx="97790" cy="0"/>
              </a:xfrm>
              <a:custGeom>
                <a:avLst/>
                <a:gdLst/>
                <a:ahLst/>
                <a:cxnLst/>
                <a:rect l="l" t="t" r="r" b="b"/>
                <a:pathLst>
                  <a:path w="97789">
                    <a:moveTo>
                      <a:pt x="0" y="0"/>
                    </a:moveTo>
                    <a:lnTo>
                      <a:pt x="97536" y="0"/>
                    </a:lnTo>
                  </a:path>
                </a:pathLst>
              </a:custGeom>
              <a:ln w="16763">
                <a:solidFill>
                  <a:srgbClr val="0000FF"/>
                </a:solidFill>
              </a:ln>
            </p:spPr>
            <p:txBody>
              <a:bodyPr wrap="square" lIns="0" tIns="0" rIns="0" bIns="0" rtlCol="0"/>
              <a:lstStyle/>
              <a:p>
                <a:endParaRPr/>
              </a:p>
            </p:txBody>
          </p:sp>
          <p:sp>
            <p:nvSpPr>
              <p:cNvPr id="95" name="object 104"/>
              <p:cNvSpPr/>
              <p:nvPr/>
            </p:nvSpPr>
            <p:spPr>
              <a:xfrm>
                <a:off x="6899238" y="4025282"/>
                <a:ext cx="32384" cy="0"/>
              </a:xfrm>
              <a:custGeom>
                <a:avLst/>
                <a:gdLst/>
                <a:ahLst/>
                <a:cxnLst/>
                <a:rect l="l" t="t" r="r" b="b"/>
                <a:pathLst>
                  <a:path w="32385">
                    <a:moveTo>
                      <a:pt x="0" y="0"/>
                    </a:moveTo>
                    <a:lnTo>
                      <a:pt x="32003" y="0"/>
                    </a:lnTo>
                  </a:path>
                </a:pathLst>
              </a:custGeom>
              <a:ln w="16763">
                <a:solidFill>
                  <a:srgbClr val="0000FF"/>
                </a:solidFill>
              </a:ln>
            </p:spPr>
            <p:txBody>
              <a:bodyPr wrap="square" lIns="0" tIns="0" rIns="0" bIns="0" rtlCol="0"/>
              <a:lstStyle/>
              <a:p>
                <a:endParaRPr/>
              </a:p>
            </p:txBody>
          </p:sp>
          <p:sp>
            <p:nvSpPr>
              <p:cNvPr id="96" name="object 105"/>
              <p:cNvSpPr/>
              <p:nvPr/>
            </p:nvSpPr>
            <p:spPr>
              <a:xfrm>
                <a:off x="6915241" y="3459117"/>
                <a:ext cx="0" cy="501650"/>
              </a:xfrm>
              <a:custGeom>
                <a:avLst/>
                <a:gdLst/>
                <a:ahLst/>
                <a:cxnLst/>
                <a:rect l="l" t="t" r="r" b="b"/>
                <a:pathLst>
                  <a:path h="501650">
                    <a:moveTo>
                      <a:pt x="0" y="0"/>
                    </a:moveTo>
                    <a:lnTo>
                      <a:pt x="0" y="501396"/>
                    </a:lnTo>
                  </a:path>
                </a:pathLst>
              </a:custGeom>
              <a:ln w="16763">
                <a:solidFill>
                  <a:srgbClr val="0000FF"/>
                </a:solidFill>
              </a:ln>
            </p:spPr>
            <p:txBody>
              <a:bodyPr wrap="square" lIns="0" tIns="0" rIns="0" bIns="0" rtlCol="0"/>
              <a:lstStyle/>
              <a:p>
                <a:endParaRPr/>
              </a:p>
            </p:txBody>
          </p:sp>
          <p:sp>
            <p:nvSpPr>
              <p:cNvPr id="97" name="object 106"/>
              <p:cNvSpPr/>
              <p:nvPr/>
            </p:nvSpPr>
            <p:spPr>
              <a:xfrm>
                <a:off x="3647023" y="2514237"/>
                <a:ext cx="45720" cy="24765"/>
              </a:xfrm>
              <a:custGeom>
                <a:avLst/>
                <a:gdLst/>
                <a:ahLst/>
                <a:cxnLst/>
                <a:rect l="l" t="t" r="r" b="b"/>
                <a:pathLst>
                  <a:path w="45719" h="24764">
                    <a:moveTo>
                      <a:pt x="36575" y="21336"/>
                    </a:moveTo>
                    <a:lnTo>
                      <a:pt x="12192" y="21336"/>
                    </a:lnTo>
                    <a:lnTo>
                      <a:pt x="18287" y="24384"/>
                    </a:lnTo>
                    <a:lnTo>
                      <a:pt x="32004" y="24384"/>
                    </a:lnTo>
                    <a:lnTo>
                      <a:pt x="33528" y="22860"/>
                    </a:lnTo>
                    <a:lnTo>
                      <a:pt x="36575" y="21336"/>
                    </a:lnTo>
                    <a:close/>
                  </a:path>
                  <a:path w="45719" h="24764">
                    <a:moveTo>
                      <a:pt x="16763" y="0"/>
                    </a:moveTo>
                    <a:lnTo>
                      <a:pt x="0" y="3048"/>
                    </a:lnTo>
                    <a:lnTo>
                      <a:pt x="0" y="6096"/>
                    </a:lnTo>
                    <a:lnTo>
                      <a:pt x="1524" y="7620"/>
                    </a:lnTo>
                    <a:lnTo>
                      <a:pt x="4572" y="13716"/>
                    </a:lnTo>
                    <a:lnTo>
                      <a:pt x="4572" y="15240"/>
                    </a:lnTo>
                    <a:lnTo>
                      <a:pt x="6096" y="15240"/>
                    </a:lnTo>
                    <a:lnTo>
                      <a:pt x="10668" y="19812"/>
                    </a:lnTo>
                    <a:lnTo>
                      <a:pt x="10668" y="21336"/>
                    </a:lnTo>
                    <a:lnTo>
                      <a:pt x="38100" y="21336"/>
                    </a:lnTo>
                    <a:lnTo>
                      <a:pt x="38100" y="19812"/>
                    </a:lnTo>
                    <a:lnTo>
                      <a:pt x="45719" y="12192"/>
                    </a:lnTo>
                    <a:lnTo>
                      <a:pt x="41148" y="7620"/>
                    </a:lnTo>
                    <a:lnTo>
                      <a:pt x="22860" y="7620"/>
                    </a:lnTo>
                    <a:lnTo>
                      <a:pt x="18287" y="3048"/>
                    </a:lnTo>
                    <a:lnTo>
                      <a:pt x="16763" y="0"/>
                    </a:lnTo>
                    <a:close/>
                  </a:path>
                  <a:path w="45719" h="24764">
                    <a:moveTo>
                      <a:pt x="33528" y="0"/>
                    </a:moveTo>
                    <a:lnTo>
                      <a:pt x="25907" y="7620"/>
                    </a:lnTo>
                    <a:lnTo>
                      <a:pt x="41148" y="7620"/>
                    </a:lnTo>
                    <a:lnTo>
                      <a:pt x="33528" y="0"/>
                    </a:lnTo>
                    <a:close/>
                  </a:path>
                </a:pathLst>
              </a:custGeom>
              <a:solidFill>
                <a:srgbClr val="000000"/>
              </a:solidFill>
            </p:spPr>
            <p:txBody>
              <a:bodyPr wrap="square" lIns="0" tIns="0" rIns="0" bIns="0" rtlCol="0"/>
              <a:lstStyle/>
              <a:p>
                <a:endParaRPr/>
              </a:p>
            </p:txBody>
          </p:sp>
          <p:sp>
            <p:nvSpPr>
              <p:cNvPr id="98" name="object 107"/>
              <p:cNvSpPr/>
              <p:nvPr/>
            </p:nvSpPr>
            <p:spPr>
              <a:xfrm>
                <a:off x="3679026" y="2506617"/>
                <a:ext cx="18415" cy="20320"/>
              </a:xfrm>
              <a:custGeom>
                <a:avLst/>
                <a:gdLst/>
                <a:ahLst/>
                <a:cxnLst/>
                <a:rect l="l" t="t" r="r" b="b"/>
                <a:pathLst>
                  <a:path w="18414" h="20320">
                    <a:moveTo>
                      <a:pt x="16763" y="0"/>
                    </a:moveTo>
                    <a:lnTo>
                      <a:pt x="0" y="0"/>
                    </a:lnTo>
                    <a:lnTo>
                      <a:pt x="0" y="13715"/>
                    </a:lnTo>
                    <a:lnTo>
                      <a:pt x="13715" y="19811"/>
                    </a:lnTo>
                    <a:lnTo>
                      <a:pt x="16763" y="13715"/>
                    </a:lnTo>
                    <a:lnTo>
                      <a:pt x="16763" y="12191"/>
                    </a:lnTo>
                    <a:lnTo>
                      <a:pt x="18287" y="9143"/>
                    </a:lnTo>
                    <a:lnTo>
                      <a:pt x="16763" y="4571"/>
                    </a:lnTo>
                    <a:lnTo>
                      <a:pt x="16763" y="0"/>
                    </a:lnTo>
                    <a:close/>
                  </a:path>
                </a:pathLst>
              </a:custGeom>
              <a:solidFill>
                <a:srgbClr val="000000"/>
              </a:solidFill>
            </p:spPr>
            <p:txBody>
              <a:bodyPr wrap="square" lIns="0" tIns="0" rIns="0" bIns="0" rtlCol="0"/>
              <a:lstStyle/>
              <a:p>
                <a:endParaRPr/>
              </a:p>
            </p:txBody>
          </p:sp>
          <p:sp>
            <p:nvSpPr>
              <p:cNvPr id="99" name="object 108"/>
              <p:cNvSpPr/>
              <p:nvPr/>
            </p:nvSpPr>
            <p:spPr>
              <a:xfrm>
                <a:off x="3647023" y="2488329"/>
                <a:ext cx="48895" cy="26034"/>
              </a:xfrm>
              <a:custGeom>
                <a:avLst/>
                <a:gdLst/>
                <a:ahLst/>
                <a:cxnLst/>
                <a:rect l="l" t="t" r="r" b="b"/>
                <a:pathLst>
                  <a:path w="48894" h="26035">
                    <a:moveTo>
                      <a:pt x="30480" y="0"/>
                    </a:moveTo>
                    <a:lnTo>
                      <a:pt x="18287" y="0"/>
                    </a:lnTo>
                    <a:lnTo>
                      <a:pt x="12192" y="3048"/>
                    </a:lnTo>
                    <a:lnTo>
                      <a:pt x="10668" y="3048"/>
                    </a:lnTo>
                    <a:lnTo>
                      <a:pt x="10668" y="4572"/>
                    </a:lnTo>
                    <a:lnTo>
                      <a:pt x="6096" y="9144"/>
                    </a:lnTo>
                    <a:lnTo>
                      <a:pt x="4572" y="9144"/>
                    </a:lnTo>
                    <a:lnTo>
                      <a:pt x="4572" y="10668"/>
                    </a:lnTo>
                    <a:lnTo>
                      <a:pt x="0" y="19811"/>
                    </a:lnTo>
                    <a:lnTo>
                      <a:pt x="0" y="25907"/>
                    </a:lnTo>
                    <a:lnTo>
                      <a:pt x="16763" y="25907"/>
                    </a:lnTo>
                    <a:lnTo>
                      <a:pt x="16763" y="24383"/>
                    </a:lnTo>
                    <a:lnTo>
                      <a:pt x="18287" y="21335"/>
                    </a:lnTo>
                    <a:lnTo>
                      <a:pt x="22860" y="16764"/>
                    </a:lnTo>
                    <a:lnTo>
                      <a:pt x="27431" y="16764"/>
                    </a:lnTo>
                    <a:lnTo>
                      <a:pt x="25907" y="15240"/>
                    </a:lnTo>
                    <a:lnTo>
                      <a:pt x="48768" y="15240"/>
                    </a:lnTo>
                    <a:lnTo>
                      <a:pt x="42672" y="9144"/>
                    </a:lnTo>
                    <a:lnTo>
                      <a:pt x="41148" y="6096"/>
                    </a:lnTo>
                    <a:lnTo>
                      <a:pt x="39624" y="4572"/>
                    </a:lnTo>
                    <a:lnTo>
                      <a:pt x="36575" y="3048"/>
                    </a:lnTo>
                    <a:lnTo>
                      <a:pt x="32004" y="1524"/>
                    </a:lnTo>
                    <a:lnTo>
                      <a:pt x="30480" y="0"/>
                    </a:lnTo>
                    <a:close/>
                  </a:path>
                  <a:path w="48894" h="26035">
                    <a:moveTo>
                      <a:pt x="25907" y="15240"/>
                    </a:moveTo>
                    <a:lnTo>
                      <a:pt x="28956" y="18288"/>
                    </a:lnTo>
                    <a:lnTo>
                      <a:pt x="28956" y="19811"/>
                    </a:lnTo>
                    <a:lnTo>
                      <a:pt x="33528" y="24383"/>
                    </a:lnTo>
                    <a:lnTo>
                      <a:pt x="48768" y="18288"/>
                    </a:lnTo>
                    <a:lnTo>
                      <a:pt x="48768" y="16764"/>
                    </a:lnTo>
                    <a:lnTo>
                      <a:pt x="28956" y="16764"/>
                    </a:lnTo>
                    <a:lnTo>
                      <a:pt x="25907" y="15240"/>
                    </a:lnTo>
                    <a:close/>
                  </a:path>
                  <a:path w="48894" h="26035">
                    <a:moveTo>
                      <a:pt x="48768" y="15240"/>
                    </a:moveTo>
                    <a:lnTo>
                      <a:pt x="25907" y="15240"/>
                    </a:lnTo>
                    <a:lnTo>
                      <a:pt x="28956" y="16764"/>
                    </a:lnTo>
                    <a:lnTo>
                      <a:pt x="48768" y="16764"/>
                    </a:lnTo>
                    <a:lnTo>
                      <a:pt x="48768" y="15240"/>
                    </a:lnTo>
                    <a:close/>
                  </a:path>
                </a:pathLst>
              </a:custGeom>
              <a:solidFill>
                <a:srgbClr val="000000"/>
              </a:solidFill>
            </p:spPr>
            <p:txBody>
              <a:bodyPr wrap="square" lIns="0" tIns="0" rIns="0" bIns="0" rtlCol="0"/>
              <a:lstStyle/>
              <a:p>
                <a:endParaRPr/>
              </a:p>
            </p:txBody>
          </p:sp>
          <p:sp>
            <p:nvSpPr>
              <p:cNvPr id="100" name="object 109"/>
              <p:cNvSpPr/>
              <p:nvPr/>
            </p:nvSpPr>
            <p:spPr>
              <a:xfrm>
                <a:off x="3647023" y="2515761"/>
                <a:ext cx="17145" cy="0"/>
              </a:xfrm>
              <a:custGeom>
                <a:avLst/>
                <a:gdLst/>
                <a:ahLst/>
                <a:cxnLst/>
                <a:rect l="l" t="t" r="r" b="b"/>
                <a:pathLst>
                  <a:path w="17144">
                    <a:moveTo>
                      <a:pt x="0" y="0"/>
                    </a:moveTo>
                    <a:lnTo>
                      <a:pt x="16763" y="0"/>
                    </a:lnTo>
                  </a:path>
                </a:pathLst>
              </a:custGeom>
              <a:ln w="3175">
                <a:solidFill>
                  <a:srgbClr val="000000"/>
                </a:solidFill>
              </a:ln>
            </p:spPr>
            <p:txBody>
              <a:bodyPr wrap="square" lIns="0" tIns="0" rIns="0" bIns="0" rtlCol="0"/>
              <a:lstStyle/>
              <a:p>
                <a:endParaRPr/>
              </a:p>
            </p:txBody>
          </p:sp>
          <p:sp>
            <p:nvSpPr>
              <p:cNvPr id="101" name="object 110"/>
              <p:cNvSpPr/>
              <p:nvPr/>
            </p:nvSpPr>
            <p:spPr>
              <a:xfrm>
                <a:off x="5108538" y="2002173"/>
                <a:ext cx="52069" cy="52069"/>
              </a:xfrm>
              <a:custGeom>
                <a:avLst/>
                <a:gdLst/>
                <a:ahLst/>
                <a:cxnLst/>
                <a:rect l="l" t="t" r="r" b="b"/>
                <a:pathLst>
                  <a:path w="52070" h="52069">
                    <a:moveTo>
                      <a:pt x="16763" y="27431"/>
                    </a:moveTo>
                    <a:lnTo>
                      <a:pt x="0" y="28955"/>
                    </a:lnTo>
                    <a:lnTo>
                      <a:pt x="0" y="30479"/>
                    </a:lnTo>
                    <a:lnTo>
                      <a:pt x="1524" y="32003"/>
                    </a:lnTo>
                    <a:lnTo>
                      <a:pt x="3048" y="36575"/>
                    </a:lnTo>
                    <a:lnTo>
                      <a:pt x="3048" y="38100"/>
                    </a:lnTo>
                    <a:lnTo>
                      <a:pt x="4572" y="41148"/>
                    </a:lnTo>
                    <a:lnTo>
                      <a:pt x="7620" y="44196"/>
                    </a:lnTo>
                    <a:lnTo>
                      <a:pt x="10668" y="45720"/>
                    </a:lnTo>
                    <a:lnTo>
                      <a:pt x="12192" y="47244"/>
                    </a:lnTo>
                    <a:lnTo>
                      <a:pt x="13716" y="47244"/>
                    </a:lnTo>
                    <a:lnTo>
                      <a:pt x="22860" y="51815"/>
                    </a:lnTo>
                    <a:lnTo>
                      <a:pt x="30480" y="51815"/>
                    </a:lnTo>
                    <a:lnTo>
                      <a:pt x="32004" y="50291"/>
                    </a:lnTo>
                    <a:lnTo>
                      <a:pt x="44196" y="44196"/>
                    </a:lnTo>
                    <a:lnTo>
                      <a:pt x="47244" y="41148"/>
                    </a:lnTo>
                    <a:lnTo>
                      <a:pt x="48768" y="38100"/>
                    </a:lnTo>
                    <a:lnTo>
                      <a:pt x="50292" y="36575"/>
                    </a:lnTo>
                    <a:lnTo>
                      <a:pt x="50292" y="35051"/>
                    </a:lnTo>
                    <a:lnTo>
                      <a:pt x="24384" y="35051"/>
                    </a:lnTo>
                    <a:lnTo>
                      <a:pt x="25908" y="34290"/>
                    </a:lnTo>
                    <a:lnTo>
                      <a:pt x="24384" y="33527"/>
                    </a:lnTo>
                    <a:lnTo>
                      <a:pt x="22860" y="33527"/>
                    </a:lnTo>
                    <a:lnTo>
                      <a:pt x="21336" y="32003"/>
                    </a:lnTo>
                    <a:lnTo>
                      <a:pt x="19812" y="32003"/>
                    </a:lnTo>
                    <a:lnTo>
                      <a:pt x="18287" y="30479"/>
                    </a:lnTo>
                    <a:lnTo>
                      <a:pt x="16763" y="27431"/>
                    </a:lnTo>
                    <a:close/>
                  </a:path>
                  <a:path w="52070" h="52069">
                    <a:moveTo>
                      <a:pt x="25908" y="34290"/>
                    </a:moveTo>
                    <a:lnTo>
                      <a:pt x="24384" y="35051"/>
                    </a:lnTo>
                    <a:lnTo>
                      <a:pt x="27432" y="35051"/>
                    </a:lnTo>
                    <a:lnTo>
                      <a:pt x="25908" y="34290"/>
                    </a:lnTo>
                    <a:close/>
                  </a:path>
                  <a:path w="52070" h="52069">
                    <a:moveTo>
                      <a:pt x="49530" y="16763"/>
                    </a:moveTo>
                    <a:lnTo>
                      <a:pt x="27432" y="16763"/>
                    </a:lnTo>
                    <a:lnTo>
                      <a:pt x="25908" y="17525"/>
                    </a:lnTo>
                    <a:lnTo>
                      <a:pt x="30480" y="19811"/>
                    </a:lnTo>
                    <a:lnTo>
                      <a:pt x="33528" y="22859"/>
                    </a:lnTo>
                    <a:lnTo>
                      <a:pt x="33528" y="30479"/>
                    </a:lnTo>
                    <a:lnTo>
                      <a:pt x="25908" y="34290"/>
                    </a:lnTo>
                    <a:lnTo>
                      <a:pt x="27432" y="35051"/>
                    </a:lnTo>
                    <a:lnTo>
                      <a:pt x="50292" y="35051"/>
                    </a:lnTo>
                    <a:lnTo>
                      <a:pt x="50292" y="30479"/>
                    </a:lnTo>
                    <a:lnTo>
                      <a:pt x="51816" y="25907"/>
                    </a:lnTo>
                    <a:lnTo>
                      <a:pt x="50292" y="21335"/>
                    </a:lnTo>
                    <a:lnTo>
                      <a:pt x="50292" y="18287"/>
                    </a:lnTo>
                    <a:lnTo>
                      <a:pt x="49530" y="16763"/>
                    </a:lnTo>
                    <a:close/>
                  </a:path>
                  <a:path w="52070" h="52069">
                    <a:moveTo>
                      <a:pt x="47244" y="10667"/>
                    </a:moveTo>
                    <a:lnTo>
                      <a:pt x="4572" y="10667"/>
                    </a:lnTo>
                    <a:lnTo>
                      <a:pt x="4572" y="12191"/>
                    </a:lnTo>
                    <a:lnTo>
                      <a:pt x="0" y="21335"/>
                    </a:lnTo>
                    <a:lnTo>
                      <a:pt x="0" y="25907"/>
                    </a:lnTo>
                    <a:lnTo>
                      <a:pt x="16763" y="25907"/>
                    </a:lnTo>
                    <a:lnTo>
                      <a:pt x="18287" y="22859"/>
                    </a:lnTo>
                    <a:lnTo>
                      <a:pt x="24384" y="16763"/>
                    </a:lnTo>
                    <a:lnTo>
                      <a:pt x="49530" y="16763"/>
                    </a:lnTo>
                    <a:lnTo>
                      <a:pt x="47244" y="12191"/>
                    </a:lnTo>
                    <a:lnTo>
                      <a:pt x="47244" y="10667"/>
                    </a:lnTo>
                    <a:close/>
                  </a:path>
                  <a:path w="52070" h="52069">
                    <a:moveTo>
                      <a:pt x="24384" y="16763"/>
                    </a:moveTo>
                    <a:lnTo>
                      <a:pt x="24384" y="18287"/>
                    </a:lnTo>
                    <a:lnTo>
                      <a:pt x="25908" y="17525"/>
                    </a:lnTo>
                    <a:lnTo>
                      <a:pt x="24384" y="16763"/>
                    </a:lnTo>
                    <a:close/>
                  </a:path>
                  <a:path w="52070" h="52069">
                    <a:moveTo>
                      <a:pt x="27432" y="16763"/>
                    </a:moveTo>
                    <a:lnTo>
                      <a:pt x="24384" y="16763"/>
                    </a:lnTo>
                    <a:lnTo>
                      <a:pt x="25908" y="17525"/>
                    </a:lnTo>
                    <a:lnTo>
                      <a:pt x="27432" y="16763"/>
                    </a:lnTo>
                    <a:close/>
                  </a:path>
                  <a:path w="52070" h="52069">
                    <a:moveTo>
                      <a:pt x="30480" y="0"/>
                    </a:moveTo>
                    <a:lnTo>
                      <a:pt x="22860" y="0"/>
                    </a:lnTo>
                    <a:lnTo>
                      <a:pt x="19812" y="1524"/>
                    </a:lnTo>
                    <a:lnTo>
                      <a:pt x="12192" y="4572"/>
                    </a:lnTo>
                    <a:lnTo>
                      <a:pt x="6096" y="10667"/>
                    </a:lnTo>
                    <a:lnTo>
                      <a:pt x="45720" y="10667"/>
                    </a:lnTo>
                    <a:lnTo>
                      <a:pt x="42672" y="7620"/>
                    </a:lnTo>
                    <a:lnTo>
                      <a:pt x="42672" y="6096"/>
                    </a:lnTo>
                    <a:lnTo>
                      <a:pt x="41148" y="6096"/>
                    </a:lnTo>
                    <a:lnTo>
                      <a:pt x="32004" y="1524"/>
                    </a:lnTo>
                    <a:lnTo>
                      <a:pt x="30480" y="0"/>
                    </a:lnTo>
                    <a:close/>
                  </a:path>
                </a:pathLst>
              </a:custGeom>
              <a:solidFill>
                <a:srgbClr val="000000"/>
              </a:solidFill>
            </p:spPr>
            <p:txBody>
              <a:bodyPr wrap="square" lIns="0" tIns="0" rIns="0" bIns="0" rtlCol="0"/>
              <a:lstStyle/>
              <a:p>
                <a:endParaRPr/>
              </a:p>
            </p:txBody>
          </p:sp>
          <p:sp>
            <p:nvSpPr>
              <p:cNvPr id="102" name="object 111"/>
              <p:cNvSpPr/>
              <p:nvPr/>
            </p:nvSpPr>
            <p:spPr>
              <a:xfrm>
                <a:off x="5108538" y="2029605"/>
                <a:ext cx="17145" cy="0"/>
              </a:xfrm>
              <a:custGeom>
                <a:avLst/>
                <a:gdLst/>
                <a:ahLst/>
                <a:cxnLst/>
                <a:rect l="l" t="t" r="r" b="b"/>
                <a:pathLst>
                  <a:path w="17145">
                    <a:moveTo>
                      <a:pt x="0" y="0"/>
                    </a:moveTo>
                    <a:lnTo>
                      <a:pt x="16763" y="0"/>
                    </a:lnTo>
                  </a:path>
                </a:pathLst>
              </a:custGeom>
              <a:ln w="3175">
                <a:solidFill>
                  <a:srgbClr val="000000"/>
                </a:solidFill>
              </a:ln>
            </p:spPr>
            <p:txBody>
              <a:bodyPr wrap="square" lIns="0" tIns="0" rIns="0" bIns="0" rtlCol="0"/>
              <a:lstStyle/>
              <a:p>
                <a:endParaRPr/>
              </a:p>
            </p:txBody>
          </p:sp>
          <p:sp>
            <p:nvSpPr>
              <p:cNvPr id="103" name="object 112"/>
              <p:cNvSpPr/>
              <p:nvPr/>
            </p:nvSpPr>
            <p:spPr>
              <a:xfrm>
                <a:off x="5108538" y="1032908"/>
                <a:ext cx="52069" cy="50800"/>
              </a:xfrm>
              <a:custGeom>
                <a:avLst/>
                <a:gdLst/>
                <a:ahLst/>
                <a:cxnLst/>
                <a:rect l="l" t="t" r="r" b="b"/>
                <a:pathLst>
                  <a:path w="52070" h="50800">
                    <a:moveTo>
                      <a:pt x="45720" y="39624"/>
                    </a:moveTo>
                    <a:lnTo>
                      <a:pt x="6096" y="39624"/>
                    </a:lnTo>
                    <a:lnTo>
                      <a:pt x="12192" y="45720"/>
                    </a:lnTo>
                    <a:lnTo>
                      <a:pt x="13716" y="45720"/>
                    </a:lnTo>
                    <a:lnTo>
                      <a:pt x="22860" y="50292"/>
                    </a:lnTo>
                    <a:lnTo>
                      <a:pt x="30480" y="50292"/>
                    </a:lnTo>
                    <a:lnTo>
                      <a:pt x="32004" y="48768"/>
                    </a:lnTo>
                    <a:lnTo>
                      <a:pt x="41148" y="44196"/>
                    </a:lnTo>
                    <a:lnTo>
                      <a:pt x="42672" y="44196"/>
                    </a:lnTo>
                    <a:lnTo>
                      <a:pt x="42672" y="42672"/>
                    </a:lnTo>
                    <a:lnTo>
                      <a:pt x="45720" y="39624"/>
                    </a:lnTo>
                    <a:close/>
                  </a:path>
                  <a:path w="52070" h="50800">
                    <a:moveTo>
                      <a:pt x="16763" y="24384"/>
                    </a:moveTo>
                    <a:lnTo>
                      <a:pt x="0" y="27431"/>
                    </a:lnTo>
                    <a:lnTo>
                      <a:pt x="0" y="30479"/>
                    </a:lnTo>
                    <a:lnTo>
                      <a:pt x="1524" y="32003"/>
                    </a:lnTo>
                    <a:lnTo>
                      <a:pt x="4572" y="38100"/>
                    </a:lnTo>
                    <a:lnTo>
                      <a:pt x="4572" y="39624"/>
                    </a:lnTo>
                    <a:lnTo>
                      <a:pt x="47244" y="39624"/>
                    </a:lnTo>
                    <a:lnTo>
                      <a:pt x="47244" y="38100"/>
                    </a:lnTo>
                    <a:lnTo>
                      <a:pt x="48768" y="35051"/>
                    </a:lnTo>
                    <a:lnTo>
                      <a:pt x="50292" y="33527"/>
                    </a:lnTo>
                    <a:lnTo>
                      <a:pt x="24384" y="33527"/>
                    </a:lnTo>
                    <a:lnTo>
                      <a:pt x="25908" y="32766"/>
                    </a:lnTo>
                    <a:lnTo>
                      <a:pt x="24384" y="32003"/>
                    </a:lnTo>
                    <a:lnTo>
                      <a:pt x="22860" y="32003"/>
                    </a:lnTo>
                    <a:lnTo>
                      <a:pt x="18287" y="27431"/>
                    </a:lnTo>
                    <a:lnTo>
                      <a:pt x="16763" y="24384"/>
                    </a:lnTo>
                    <a:close/>
                  </a:path>
                  <a:path w="52070" h="50800">
                    <a:moveTo>
                      <a:pt x="25908" y="32766"/>
                    </a:moveTo>
                    <a:lnTo>
                      <a:pt x="24384" y="33527"/>
                    </a:lnTo>
                    <a:lnTo>
                      <a:pt x="27432" y="33527"/>
                    </a:lnTo>
                    <a:lnTo>
                      <a:pt x="25908" y="32766"/>
                    </a:lnTo>
                    <a:close/>
                  </a:path>
                  <a:path w="52070" h="50800">
                    <a:moveTo>
                      <a:pt x="50292" y="16764"/>
                    </a:moveTo>
                    <a:lnTo>
                      <a:pt x="27432" y="16764"/>
                    </a:lnTo>
                    <a:lnTo>
                      <a:pt x="30480" y="19812"/>
                    </a:lnTo>
                    <a:lnTo>
                      <a:pt x="32004" y="19812"/>
                    </a:lnTo>
                    <a:lnTo>
                      <a:pt x="33528" y="21336"/>
                    </a:lnTo>
                    <a:lnTo>
                      <a:pt x="33528" y="27431"/>
                    </a:lnTo>
                    <a:lnTo>
                      <a:pt x="30480" y="30479"/>
                    </a:lnTo>
                    <a:lnTo>
                      <a:pt x="25908" y="32766"/>
                    </a:lnTo>
                    <a:lnTo>
                      <a:pt x="27432" y="33527"/>
                    </a:lnTo>
                    <a:lnTo>
                      <a:pt x="50292" y="33527"/>
                    </a:lnTo>
                    <a:lnTo>
                      <a:pt x="50292" y="28955"/>
                    </a:lnTo>
                    <a:lnTo>
                      <a:pt x="51816" y="24384"/>
                    </a:lnTo>
                    <a:lnTo>
                      <a:pt x="50292" y="19812"/>
                    </a:lnTo>
                    <a:lnTo>
                      <a:pt x="50292" y="16764"/>
                    </a:lnTo>
                    <a:close/>
                  </a:path>
                  <a:path w="52070" h="50800">
                    <a:moveTo>
                      <a:pt x="33528" y="0"/>
                    </a:moveTo>
                    <a:lnTo>
                      <a:pt x="19812" y="0"/>
                    </a:lnTo>
                    <a:lnTo>
                      <a:pt x="18287" y="1524"/>
                    </a:lnTo>
                    <a:lnTo>
                      <a:pt x="13716" y="3048"/>
                    </a:lnTo>
                    <a:lnTo>
                      <a:pt x="12192" y="4572"/>
                    </a:lnTo>
                    <a:lnTo>
                      <a:pt x="9144" y="6096"/>
                    </a:lnTo>
                    <a:lnTo>
                      <a:pt x="7620" y="6096"/>
                    </a:lnTo>
                    <a:lnTo>
                      <a:pt x="7620" y="7620"/>
                    </a:lnTo>
                    <a:lnTo>
                      <a:pt x="4572" y="10668"/>
                    </a:lnTo>
                    <a:lnTo>
                      <a:pt x="0" y="19812"/>
                    </a:lnTo>
                    <a:lnTo>
                      <a:pt x="0" y="24384"/>
                    </a:lnTo>
                    <a:lnTo>
                      <a:pt x="16763" y="24384"/>
                    </a:lnTo>
                    <a:lnTo>
                      <a:pt x="18287" y="21336"/>
                    </a:lnTo>
                    <a:lnTo>
                      <a:pt x="21336" y="19812"/>
                    </a:lnTo>
                    <a:lnTo>
                      <a:pt x="22860" y="16764"/>
                    </a:lnTo>
                    <a:lnTo>
                      <a:pt x="50292" y="16764"/>
                    </a:lnTo>
                    <a:lnTo>
                      <a:pt x="47244" y="10668"/>
                    </a:lnTo>
                    <a:lnTo>
                      <a:pt x="44196" y="7620"/>
                    </a:lnTo>
                    <a:lnTo>
                      <a:pt x="41148" y="6096"/>
                    </a:lnTo>
                    <a:lnTo>
                      <a:pt x="39624" y="4572"/>
                    </a:lnTo>
                    <a:lnTo>
                      <a:pt x="39624" y="3048"/>
                    </a:lnTo>
                    <a:lnTo>
                      <a:pt x="38100" y="3048"/>
                    </a:lnTo>
                    <a:lnTo>
                      <a:pt x="35052" y="1524"/>
                    </a:lnTo>
                    <a:lnTo>
                      <a:pt x="33528" y="0"/>
                    </a:lnTo>
                    <a:close/>
                  </a:path>
                </a:pathLst>
              </a:custGeom>
              <a:solidFill>
                <a:srgbClr val="000000"/>
              </a:solidFill>
            </p:spPr>
            <p:txBody>
              <a:bodyPr wrap="square" lIns="0" tIns="0" rIns="0" bIns="0" rtlCol="0"/>
              <a:lstStyle/>
              <a:p>
                <a:endParaRPr/>
              </a:p>
            </p:txBody>
          </p:sp>
          <p:sp>
            <p:nvSpPr>
              <p:cNvPr id="104" name="object 113"/>
              <p:cNvSpPr/>
              <p:nvPr/>
            </p:nvSpPr>
            <p:spPr>
              <a:xfrm>
                <a:off x="5108538" y="1058817"/>
                <a:ext cx="17145" cy="0"/>
              </a:xfrm>
              <a:custGeom>
                <a:avLst/>
                <a:gdLst/>
                <a:ahLst/>
                <a:cxnLst/>
                <a:rect l="l" t="t" r="r" b="b"/>
                <a:pathLst>
                  <a:path w="17145">
                    <a:moveTo>
                      <a:pt x="0" y="0"/>
                    </a:moveTo>
                    <a:lnTo>
                      <a:pt x="16763" y="0"/>
                    </a:lnTo>
                  </a:path>
                </a:pathLst>
              </a:custGeom>
              <a:ln w="3175">
                <a:solidFill>
                  <a:srgbClr val="000000"/>
                </a:solidFill>
              </a:ln>
            </p:spPr>
            <p:txBody>
              <a:bodyPr wrap="square" lIns="0" tIns="0" rIns="0" bIns="0" rtlCol="0"/>
              <a:lstStyle/>
              <a:p>
                <a:endParaRPr/>
              </a:p>
            </p:txBody>
          </p:sp>
          <p:sp>
            <p:nvSpPr>
              <p:cNvPr id="105" name="object 114"/>
              <p:cNvSpPr/>
              <p:nvPr/>
            </p:nvSpPr>
            <p:spPr>
              <a:xfrm>
                <a:off x="3647023" y="2352693"/>
                <a:ext cx="45720" cy="24765"/>
              </a:xfrm>
              <a:custGeom>
                <a:avLst/>
                <a:gdLst/>
                <a:ahLst/>
                <a:cxnLst/>
                <a:rect l="l" t="t" r="r" b="b"/>
                <a:pathLst>
                  <a:path w="45719" h="24764">
                    <a:moveTo>
                      <a:pt x="36575" y="21335"/>
                    </a:moveTo>
                    <a:lnTo>
                      <a:pt x="12192" y="21335"/>
                    </a:lnTo>
                    <a:lnTo>
                      <a:pt x="18287" y="24383"/>
                    </a:lnTo>
                    <a:lnTo>
                      <a:pt x="32004" y="24383"/>
                    </a:lnTo>
                    <a:lnTo>
                      <a:pt x="33528" y="22859"/>
                    </a:lnTo>
                    <a:lnTo>
                      <a:pt x="36575" y="21335"/>
                    </a:lnTo>
                    <a:close/>
                  </a:path>
                  <a:path w="45719" h="24764">
                    <a:moveTo>
                      <a:pt x="16763" y="0"/>
                    </a:moveTo>
                    <a:lnTo>
                      <a:pt x="0" y="3047"/>
                    </a:lnTo>
                    <a:lnTo>
                      <a:pt x="0" y="6095"/>
                    </a:lnTo>
                    <a:lnTo>
                      <a:pt x="1524" y="7619"/>
                    </a:lnTo>
                    <a:lnTo>
                      <a:pt x="4572" y="13715"/>
                    </a:lnTo>
                    <a:lnTo>
                      <a:pt x="4572" y="15239"/>
                    </a:lnTo>
                    <a:lnTo>
                      <a:pt x="6096" y="15239"/>
                    </a:lnTo>
                    <a:lnTo>
                      <a:pt x="10668" y="19811"/>
                    </a:lnTo>
                    <a:lnTo>
                      <a:pt x="10668" y="21335"/>
                    </a:lnTo>
                    <a:lnTo>
                      <a:pt x="38100" y="21335"/>
                    </a:lnTo>
                    <a:lnTo>
                      <a:pt x="38100" y="19811"/>
                    </a:lnTo>
                    <a:lnTo>
                      <a:pt x="45719" y="12191"/>
                    </a:lnTo>
                    <a:lnTo>
                      <a:pt x="41147" y="7619"/>
                    </a:lnTo>
                    <a:lnTo>
                      <a:pt x="22860" y="7619"/>
                    </a:lnTo>
                    <a:lnTo>
                      <a:pt x="18287" y="3047"/>
                    </a:lnTo>
                    <a:lnTo>
                      <a:pt x="16763" y="0"/>
                    </a:lnTo>
                    <a:close/>
                  </a:path>
                  <a:path w="45719" h="24764">
                    <a:moveTo>
                      <a:pt x="33528" y="0"/>
                    </a:moveTo>
                    <a:lnTo>
                      <a:pt x="25907" y="7619"/>
                    </a:lnTo>
                    <a:lnTo>
                      <a:pt x="41147" y="7619"/>
                    </a:lnTo>
                    <a:lnTo>
                      <a:pt x="33528" y="0"/>
                    </a:lnTo>
                    <a:close/>
                  </a:path>
                </a:pathLst>
              </a:custGeom>
              <a:solidFill>
                <a:srgbClr val="000000"/>
              </a:solidFill>
            </p:spPr>
            <p:txBody>
              <a:bodyPr wrap="square" lIns="0" tIns="0" rIns="0" bIns="0" rtlCol="0"/>
              <a:lstStyle/>
              <a:p>
                <a:endParaRPr/>
              </a:p>
            </p:txBody>
          </p:sp>
          <p:sp>
            <p:nvSpPr>
              <p:cNvPr id="106" name="object 115"/>
              <p:cNvSpPr/>
              <p:nvPr/>
            </p:nvSpPr>
            <p:spPr>
              <a:xfrm>
                <a:off x="3679026" y="2345073"/>
                <a:ext cx="18415" cy="20320"/>
              </a:xfrm>
              <a:custGeom>
                <a:avLst/>
                <a:gdLst/>
                <a:ahLst/>
                <a:cxnLst/>
                <a:rect l="l" t="t" r="r" b="b"/>
                <a:pathLst>
                  <a:path w="18414" h="20320">
                    <a:moveTo>
                      <a:pt x="16763" y="0"/>
                    </a:moveTo>
                    <a:lnTo>
                      <a:pt x="0" y="0"/>
                    </a:lnTo>
                    <a:lnTo>
                      <a:pt x="0" y="13715"/>
                    </a:lnTo>
                    <a:lnTo>
                      <a:pt x="13715" y="19811"/>
                    </a:lnTo>
                    <a:lnTo>
                      <a:pt x="16763" y="13715"/>
                    </a:lnTo>
                    <a:lnTo>
                      <a:pt x="16763" y="9144"/>
                    </a:lnTo>
                    <a:lnTo>
                      <a:pt x="18287" y="6096"/>
                    </a:lnTo>
                    <a:lnTo>
                      <a:pt x="16763" y="1524"/>
                    </a:lnTo>
                    <a:lnTo>
                      <a:pt x="16763" y="0"/>
                    </a:lnTo>
                    <a:close/>
                  </a:path>
                </a:pathLst>
              </a:custGeom>
              <a:solidFill>
                <a:srgbClr val="000000"/>
              </a:solidFill>
            </p:spPr>
            <p:txBody>
              <a:bodyPr wrap="square" lIns="0" tIns="0" rIns="0" bIns="0" rtlCol="0"/>
              <a:lstStyle/>
              <a:p>
                <a:endParaRPr/>
              </a:p>
            </p:txBody>
          </p:sp>
          <p:sp>
            <p:nvSpPr>
              <p:cNvPr id="107" name="object 116"/>
              <p:cNvSpPr/>
              <p:nvPr/>
            </p:nvSpPr>
            <p:spPr>
              <a:xfrm>
                <a:off x="3647023" y="2326784"/>
                <a:ext cx="48895" cy="24765"/>
              </a:xfrm>
              <a:custGeom>
                <a:avLst/>
                <a:gdLst/>
                <a:ahLst/>
                <a:cxnLst/>
                <a:rect l="l" t="t" r="r" b="b"/>
                <a:pathLst>
                  <a:path w="48894" h="24764">
                    <a:moveTo>
                      <a:pt x="30480" y="0"/>
                    </a:moveTo>
                    <a:lnTo>
                      <a:pt x="18287" y="0"/>
                    </a:lnTo>
                    <a:lnTo>
                      <a:pt x="12192" y="3048"/>
                    </a:lnTo>
                    <a:lnTo>
                      <a:pt x="10668" y="3048"/>
                    </a:lnTo>
                    <a:lnTo>
                      <a:pt x="10668" y="4572"/>
                    </a:lnTo>
                    <a:lnTo>
                      <a:pt x="6096" y="9144"/>
                    </a:lnTo>
                    <a:lnTo>
                      <a:pt x="4572" y="9144"/>
                    </a:lnTo>
                    <a:lnTo>
                      <a:pt x="4572" y="10668"/>
                    </a:lnTo>
                    <a:lnTo>
                      <a:pt x="0" y="19812"/>
                    </a:lnTo>
                    <a:lnTo>
                      <a:pt x="0" y="24384"/>
                    </a:lnTo>
                    <a:lnTo>
                      <a:pt x="16763" y="24384"/>
                    </a:lnTo>
                    <a:lnTo>
                      <a:pt x="18287" y="21336"/>
                    </a:lnTo>
                    <a:lnTo>
                      <a:pt x="22860" y="16764"/>
                    </a:lnTo>
                    <a:lnTo>
                      <a:pt x="27431" y="16764"/>
                    </a:lnTo>
                    <a:lnTo>
                      <a:pt x="25907" y="15240"/>
                    </a:lnTo>
                    <a:lnTo>
                      <a:pt x="48768" y="15240"/>
                    </a:lnTo>
                    <a:lnTo>
                      <a:pt x="42672" y="9144"/>
                    </a:lnTo>
                    <a:lnTo>
                      <a:pt x="41148" y="6096"/>
                    </a:lnTo>
                    <a:lnTo>
                      <a:pt x="39624" y="4572"/>
                    </a:lnTo>
                    <a:lnTo>
                      <a:pt x="36575" y="3048"/>
                    </a:lnTo>
                    <a:lnTo>
                      <a:pt x="32004" y="1524"/>
                    </a:lnTo>
                    <a:lnTo>
                      <a:pt x="30480" y="0"/>
                    </a:lnTo>
                    <a:close/>
                  </a:path>
                  <a:path w="48894" h="24764">
                    <a:moveTo>
                      <a:pt x="25907" y="15240"/>
                    </a:moveTo>
                    <a:lnTo>
                      <a:pt x="28956" y="18288"/>
                    </a:lnTo>
                    <a:lnTo>
                      <a:pt x="28956" y="19812"/>
                    </a:lnTo>
                    <a:lnTo>
                      <a:pt x="33528" y="24384"/>
                    </a:lnTo>
                    <a:lnTo>
                      <a:pt x="48768" y="18288"/>
                    </a:lnTo>
                    <a:lnTo>
                      <a:pt x="48768" y="16764"/>
                    </a:lnTo>
                    <a:lnTo>
                      <a:pt x="28956" y="16764"/>
                    </a:lnTo>
                    <a:lnTo>
                      <a:pt x="25907" y="15240"/>
                    </a:lnTo>
                    <a:close/>
                  </a:path>
                  <a:path w="48894" h="24764">
                    <a:moveTo>
                      <a:pt x="48768" y="15240"/>
                    </a:moveTo>
                    <a:lnTo>
                      <a:pt x="25907" y="15240"/>
                    </a:lnTo>
                    <a:lnTo>
                      <a:pt x="28956" y="16764"/>
                    </a:lnTo>
                    <a:lnTo>
                      <a:pt x="48768" y="16764"/>
                    </a:lnTo>
                    <a:lnTo>
                      <a:pt x="48768" y="15240"/>
                    </a:lnTo>
                    <a:close/>
                  </a:path>
                </a:pathLst>
              </a:custGeom>
              <a:solidFill>
                <a:srgbClr val="000000"/>
              </a:solidFill>
            </p:spPr>
            <p:txBody>
              <a:bodyPr wrap="square" lIns="0" tIns="0" rIns="0" bIns="0" rtlCol="0"/>
              <a:lstStyle/>
              <a:p>
                <a:endParaRPr/>
              </a:p>
            </p:txBody>
          </p:sp>
          <p:sp>
            <p:nvSpPr>
              <p:cNvPr id="108" name="object 117"/>
              <p:cNvSpPr/>
              <p:nvPr/>
            </p:nvSpPr>
            <p:spPr>
              <a:xfrm>
                <a:off x="3647023" y="2353455"/>
                <a:ext cx="17145" cy="0"/>
              </a:xfrm>
              <a:custGeom>
                <a:avLst/>
                <a:gdLst/>
                <a:ahLst/>
                <a:cxnLst/>
                <a:rect l="l" t="t" r="r" b="b"/>
                <a:pathLst>
                  <a:path w="17144">
                    <a:moveTo>
                      <a:pt x="0" y="0"/>
                    </a:moveTo>
                    <a:lnTo>
                      <a:pt x="16763" y="0"/>
                    </a:lnTo>
                  </a:path>
                </a:pathLst>
              </a:custGeom>
              <a:ln w="4572">
                <a:solidFill>
                  <a:srgbClr val="000000"/>
                </a:solidFill>
              </a:ln>
            </p:spPr>
            <p:txBody>
              <a:bodyPr wrap="square" lIns="0" tIns="0" rIns="0" bIns="0" rtlCol="0"/>
              <a:lstStyle/>
              <a:p>
                <a:endParaRPr/>
              </a:p>
            </p:txBody>
          </p:sp>
          <p:sp>
            <p:nvSpPr>
              <p:cNvPr id="109" name="object 118"/>
              <p:cNvSpPr/>
              <p:nvPr/>
            </p:nvSpPr>
            <p:spPr>
              <a:xfrm>
                <a:off x="2134452" y="3314337"/>
                <a:ext cx="0" cy="325120"/>
              </a:xfrm>
              <a:custGeom>
                <a:avLst/>
                <a:gdLst/>
                <a:ahLst/>
                <a:cxnLst/>
                <a:rect l="l" t="t" r="r" b="b"/>
                <a:pathLst>
                  <a:path h="325120">
                    <a:moveTo>
                      <a:pt x="0" y="0"/>
                    </a:moveTo>
                    <a:lnTo>
                      <a:pt x="0" y="324612"/>
                    </a:lnTo>
                  </a:path>
                </a:pathLst>
              </a:custGeom>
              <a:ln w="16763">
                <a:solidFill>
                  <a:srgbClr val="0000FF"/>
                </a:solidFill>
              </a:ln>
            </p:spPr>
            <p:txBody>
              <a:bodyPr wrap="square" lIns="0" tIns="0" rIns="0" bIns="0" rtlCol="0"/>
              <a:lstStyle/>
              <a:p>
                <a:endParaRPr/>
              </a:p>
            </p:txBody>
          </p:sp>
          <p:sp>
            <p:nvSpPr>
              <p:cNvPr id="110" name="object 119"/>
              <p:cNvSpPr/>
              <p:nvPr/>
            </p:nvSpPr>
            <p:spPr>
              <a:xfrm>
                <a:off x="5133685" y="2835800"/>
                <a:ext cx="0" cy="325120"/>
              </a:xfrm>
              <a:custGeom>
                <a:avLst/>
                <a:gdLst/>
                <a:ahLst/>
                <a:cxnLst/>
                <a:rect l="l" t="t" r="r" b="b"/>
                <a:pathLst>
                  <a:path h="325120">
                    <a:moveTo>
                      <a:pt x="0" y="0"/>
                    </a:moveTo>
                    <a:lnTo>
                      <a:pt x="0" y="324612"/>
                    </a:lnTo>
                  </a:path>
                </a:pathLst>
              </a:custGeom>
              <a:ln w="16763">
                <a:solidFill>
                  <a:srgbClr val="000000"/>
                </a:solidFill>
              </a:ln>
            </p:spPr>
            <p:txBody>
              <a:bodyPr wrap="square" lIns="0" tIns="0" rIns="0" bIns="0" rtlCol="0"/>
              <a:lstStyle/>
              <a:p>
                <a:endParaRPr/>
              </a:p>
            </p:txBody>
          </p:sp>
          <p:sp>
            <p:nvSpPr>
              <p:cNvPr id="111" name="object 120"/>
              <p:cNvSpPr/>
              <p:nvPr/>
            </p:nvSpPr>
            <p:spPr>
              <a:xfrm>
                <a:off x="3671407" y="1058055"/>
                <a:ext cx="1788160" cy="0"/>
              </a:xfrm>
              <a:custGeom>
                <a:avLst/>
                <a:gdLst/>
                <a:ahLst/>
                <a:cxnLst/>
                <a:rect l="l" t="t" r="r" b="b"/>
                <a:pathLst>
                  <a:path w="1788160">
                    <a:moveTo>
                      <a:pt x="0" y="0"/>
                    </a:moveTo>
                    <a:lnTo>
                      <a:pt x="1787652" y="0"/>
                    </a:lnTo>
                  </a:path>
                </a:pathLst>
              </a:custGeom>
              <a:ln w="16764">
                <a:solidFill>
                  <a:srgbClr val="000000"/>
                </a:solidFill>
              </a:ln>
            </p:spPr>
            <p:txBody>
              <a:bodyPr wrap="square" lIns="0" tIns="0" rIns="0" bIns="0" rtlCol="0"/>
              <a:lstStyle/>
              <a:p>
                <a:endParaRPr/>
              </a:p>
            </p:txBody>
          </p:sp>
          <p:sp>
            <p:nvSpPr>
              <p:cNvPr id="112" name="object 121"/>
              <p:cNvSpPr/>
              <p:nvPr/>
            </p:nvSpPr>
            <p:spPr>
              <a:xfrm>
                <a:off x="5134447" y="2028843"/>
                <a:ext cx="812800" cy="0"/>
              </a:xfrm>
              <a:custGeom>
                <a:avLst/>
                <a:gdLst/>
                <a:ahLst/>
                <a:cxnLst/>
                <a:rect l="l" t="t" r="r" b="b"/>
                <a:pathLst>
                  <a:path w="812800">
                    <a:moveTo>
                      <a:pt x="0" y="0"/>
                    </a:moveTo>
                    <a:lnTo>
                      <a:pt x="812291" y="0"/>
                    </a:lnTo>
                  </a:path>
                </a:pathLst>
              </a:custGeom>
              <a:ln w="16764">
                <a:solidFill>
                  <a:srgbClr val="0000FF"/>
                </a:solidFill>
              </a:ln>
            </p:spPr>
            <p:txBody>
              <a:bodyPr wrap="square" lIns="0" tIns="0" rIns="0" bIns="0" rtlCol="0"/>
              <a:lstStyle/>
              <a:p>
                <a:endParaRPr/>
              </a:p>
            </p:txBody>
          </p:sp>
          <p:sp>
            <p:nvSpPr>
              <p:cNvPr id="113" name="object 122"/>
              <p:cNvSpPr/>
              <p:nvPr/>
            </p:nvSpPr>
            <p:spPr>
              <a:xfrm>
                <a:off x="6434418" y="2028843"/>
                <a:ext cx="487680" cy="0"/>
              </a:xfrm>
              <a:custGeom>
                <a:avLst/>
                <a:gdLst/>
                <a:ahLst/>
                <a:cxnLst/>
                <a:rect l="l" t="t" r="r" b="b"/>
                <a:pathLst>
                  <a:path w="487679">
                    <a:moveTo>
                      <a:pt x="0" y="0"/>
                    </a:moveTo>
                    <a:lnTo>
                      <a:pt x="487679" y="0"/>
                    </a:lnTo>
                  </a:path>
                </a:pathLst>
              </a:custGeom>
              <a:ln w="16764">
                <a:solidFill>
                  <a:srgbClr val="0000FF"/>
                </a:solidFill>
              </a:ln>
            </p:spPr>
            <p:txBody>
              <a:bodyPr wrap="square" lIns="0" tIns="0" rIns="0" bIns="0" rtlCol="0"/>
              <a:lstStyle/>
              <a:p>
                <a:endParaRPr/>
              </a:p>
            </p:txBody>
          </p:sp>
          <p:sp>
            <p:nvSpPr>
              <p:cNvPr id="114" name="object 123"/>
              <p:cNvSpPr/>
              <p:nvPr/>
            </p:nvSpPr>
            <p:spPr>
              <a:xfrm>
                <a:off x="2134452" y="2345073"/>
                <a:ext cx="0" cy="323215"/>
              </a:xfrm>
              <a:custGeom>
                <a:avLst/>
                <a:gdLst/>
                <a:ahLst/>
                <a:cxnLst/>
                <a:rect l="l" t="t" r="r" b="b"/>
                <a:pathLst>
                  <a:path h="323214">
                    <a:moveTo>
                      <a:pt x="0" y="0"/>
                    </a:moveTo>
                    <a:lnTo>
                      <a:pt x="0" y="323088"/>
                    </a:lnTo>
                  </a:path>
                </a:pathLst>
              </a:custGeom>
              <a:ln w="16763">
                <a:solidFill>
                  <a:srgbClr val="0000FF"/>
                </a:solidFill>
              </a:ln>
            </p:spPr>
            <p:txBody>
              <a:bodyPr wrap="square" lIns="0" tIns="0" rIns="0" bIns="0" rtlCol="0"/>
              <a:lstStyle/>
              <a:p>
                <a:endParaRPr/>
              </a:p>
            </p:txBody>
          </p:sp>
          <p:sp>
            <p:nvSpPr>
              <p:cNvPr id="115" name="object 124"/>
              <p:cNvSpPr/>
              <p:nvPr/>
            </p:nvSpPr>
            <p:spPr>
              <a:xfrm>
                <a:off x="3671407" y="2513475"/>
                <a:ext cx="1138555" cy="0"/>
              </a:xfrm>
              <a:custGeom>
                <a:avLst/>
                <a:gdLst/>
                <a:ahLst/>
                <a:cxnLst/>
                <a:rect l="l" t="t" r="r" b="b"/>
                <a:pathLst>
                  <a:path w="1138554">
                    <a:moveTo>
                      <a:pt x="0" y="0"/>
                    </a:moveTo>
                    <a:lnTo>
                      <a:pt x="1138427" y="0"/>
                    </a:lnTo>
                  </a:path>
                </a:pathLst>
              </a:custGeom>
              <a:ln w="16764">
                <a:solidFill>
                  <a:srgbClr val="000000"/>
                </a:solidFill>
              </a:ln>
            </p:spPr>
            <p:txBody>
              <a:bodyPr wrap="square" lIns="0" tIns="0" rIns="0" bIns="0" rtlCol="0"/>
              <a:lstStyle/>
              <a:p>
                <a:endParaRPr/>
              </a:p>
            </p:txBody>
          </p:sp>
          <p:sp>
            <p:nvSpPr>
              <p:cNvPr id="116" name="object 125"/>
              <p:cNvSpPr/>
              <p:nvPr/>
            </p:nvSpPr>
            <p:spPr>
              <a:xfrm>
                <a:off x="3508339" y="2351931"/>
                <a:ext cx="163195" cy="0"/>
              </a:xfrm>
              <a:custGeom>
                <a:avLst/>
                <a:gdLst/>
                <a:ahLst/>
                <a:cxnLst/>
                <a:rect l="l" t="t" r="r" b="b"/>
                <a:pathLst>
                  <a:path w="163194">
                    <a:moveTo>
                      <a:pt x="0" y="0"/>
                    </a:moveTo>
                    <a:lnTo>
                      <a:pt x="163068" y="0"/>
                    </a:lnTo>
                  </a:path>
                </a:pathLst>
              </a:custGeom>
              <a:ln w="16764">
                <a:solidFill>
                  <a:srgbClr val="0000FF"/>
                </a:solidFill>
              </a:ln>
            </p:spPr>
            <p:txBody>
              <a:bodyPr wrap="square" lIns="0" tIns="0" rIns="0" bIns="0" rtlCol="0"/>
              <a:lstStyle/>
              <a:p>
                <a:endParaRPr/>
              </a:p>
            </p:txBody>
          </p:sp>
          <p:sp>
            <p:nvSpPr>
              <p:cNvPr id="117" name="object 126"/>
              <p:cNvSpPr txBox="1"/>
              <p:nvPr/>
            </p:nvSpPr>
            <p:spPr>
              <a:xfrm>
                <a:off x="2275043" y="1929456"/>
                <a:ext cx="482472" cy="303283"/>
              </a:xfrm>
              <a:prstGeom prst="rect">
                <a:avLst/>
              </a:prstGeom>
            </p:spPr>
            <p:txBody>
              <a:bodyPr vert="horz" wrap="square" lIns="0" tIns="0" rIns="0" bIns="0" rtlCol="0">
                <a:spAutoFit/>
              </a:bodyPr>
              <a:lstStyle/>
              <a:p>
                <a:pPr marL="12700">
                  <a:lnSpc>
                    <a:spcPct val="100000"/>
                  </a:lnSpc>
                </a:pPr>
                <a:r>
                  <a:rPr sz="1750" i="1" spc="25" dirty="0">
                    <a:solidFill>
                      <a:srgbClr val="0000FF"/>
                    </a:solidFill>
                    <a:latin typeface="Arial"/>
                    <a:cs typeface="Arial"/>
                  </a:rPr>
                  <a:t>R</a:t>
                </a:r>
                <a:r>
                  <a:rPr sz="1575" i="1" spc="15" baseline="-21164" dirty="0">
                    <a:solidFill>
                      <a:srgbClr val="0000FF"/>
                    </a:solidFill>
                    <a:latin typeface="Arial"/>
                    <a:cs typeface="Arial"/>
                  </a:rPr>
                  <a:t>S</a:t>
                </a:r>
                <a:endParaRPr sz="1575" baseline="-21164" dirty="0">
                  <a:latin typeface="Arial"/>
                  <a:cs typeface="Arial"/>
                </a:endParaRPr>
              </a:p>
            </p:txBody>
          </p:sp>
          <p:sp>
            <p:nvSpPr>
              <p:cNvPr id="118" name="object 127"/>
              <p:cNvSpPr txBox="1"/>
              <p:nvPr/>
            </p:nvSpPr>
            <p:spPr>
              <a:xfrm>
                <a:off x="3222409" y="1238610"/>
                <a:ext cx="429771" cy="303284"/>
              </a:xfrm>
              <a:prstGeom prst="rect">
                <a:avLst/>
              </a:prstGeom>
            </p:spPr>
            <p:txBody>
              <a:bodyPr vert="horz" wrap="square" lIns="0" tIns="0" rIns="0" bIns="0" rtlCol="0">
                <a:spAutoFit/>
              </a:bodyPr>
              <a:lstStyle/>
              <a:p>
                <a:pPr marL="12700">
                  <a:lnSpc>
                    <a:spcPct val="100000"/>
                  </a:lnSpc>
                </a:pPr>
                <a:r>
                  <a:rPr sz="1750" i="1" spc="25" dirty="0">
                    <a:latin typeface="Arial"/>
                    <a:cs typeface="Arial"/>
                  </a:rPr>
                  <a:t>R</a:t>
                </a:r>
                <a:r>
                  <a:rPr sz="1575" i="1" spc="7" baseline="-21164" dirty="0">
                    <a:latin typeface="Arial"/>
                    <a:cs typeface="Arial"/>
                  </a:rPr>
                  <a:t>1</a:t>
                </a:r>
                <a:endParaRPr sz="1575" baseline="-21164" dirty="0">
                  <a:latin typeface="Arial"/>
                  <a:cs typeface="Arial"/>
                </a:endParaRPr>
              </a:p>
            </p:txBody>
          </p:sp>
          <p:sp>
            <p:nvSpPr>
              <p:cNvPr id="119" name="object 128"/>
              <p:cNvSpPr txBox="1"/>
              <p:nvPr/>
            </p:nvSpPr>
            <p:spPr>
              <a:xfrm>
                <a:off x="4699853" y="1227594"/>
                <a:ext cx="501903" cy="303284"/>
              </a:xfrm>
              <a:prstGeom prst="rect">
                <a:avLst/>
              </a:prstGeom>
            </p:spPr>
            <p:txBody>
              <a:bodyPr vert="horz" wrap="square" lIns="0" tIns="0" rIns="0" bIns="0" rtlCol="0">
                <a:spAutoFit/>
              </a:bodyPr>
              <a:lstStyle/>
              <a:p>
                <a:pPr marL="12700">
                  <a:lnSpc>
                    <a:spcPct val="100000"/>
                  </a:lnSpc>
                </a:pPr>
                <a:r>
                  <a:rPr sz="1750" i="1" spc="40" dirty="0">
                    <a:latin typeface="Arial"/>
                    <a:cs typeface="Arial"/>
                  </a:rPr>
                  <a:t>R</a:t>
                </a:r>
                <a:r>
                  <a:rPr sz="1575" i="1" spc="15" baseline="-21164" dirty="0">
                    <a:latin typeface="Arial"/>
                    <a:cs typeface="Arial"/>
                  </a:rPr>
                  <a:t>C</a:t>
                </a:r>
                <a:endParaRPr sz="1575" baseline="-21164" dirty="0">
                  <a:latin typeface="Arial"/>
                  <a:cs typeface="Arial"/>
                </a:endParaRPr>
              </a:p>
            </p:txBody>
          </p:sp>
          <p:sp>
            <p:nvSpPr>
              <p:cNvPr id="120" name="object 129"/>
              <p:cNvSpPr txBox="1"/>
              <p:nvPr/>
            </p:nvSpPr>
            <p:spPr>
              <a:xfrm>
                <a:off x="3250150" y="3331103"/>
                <a:ext cx="372489" cy="303283"/>
              </a:xfrm>
              <a:prstGeom prst="rect">
                <a:avLst/>
              </a:prstGeom>
            </p:spPr>
            <p:txBody>
              <a:bodyPr vert="horz" wrap="square" lIns="0" tIns="0" rIns="0" bIns="0" rtlCol="0">
                <a:spAutoFit/>
              </a:bodyPr>
              <a:lstStyle/>
              <a:p>
                <a:pPr marL="12700">
                  <a:lnSpc>
                    <a:spcPct val="100000"/>
                  </a:lnSpc>
                  <a:tabLst>
                    <a:tab pos="1458595" algn="l"/>
                  </a:tabLst>
                </a:pPr>
                <a:r>
                  <a:rPr sz="1750" i="1" spc="25" dirty="0">
                    <a:latin typeface="Arial"/>
                    <a:cs typeface="Arial"/>
                  </a:rPr>
                  <a:t>R</a:t>
                </a:r>
                <a:r>
                  <a:rPr sz="1575" i="1" spc="7" baseline="-21164" dirty="0">
                    <a:latin typeface="Arial"/>
                    <a:cs typeface="Arial"/>
                  </a:rPr>
                  <a:t>2</a:t>
                </a:r>
                <a:endParaRPr sz="1575" baseline="-21164" dirty="0">
                  <a:latin typeface="Arial"/>
                  <a:cs typeface="Arial"/>
                </a:endParaRPr>
              </a:p>
            </p:txBody>
          </p:sp>
          <p:sp>
            <p:nvSpPr>
              <p:cNvPr id="121" name="object 130"/>
              <p:cNvSpPr txBox="1"/>
              <p:nvPr/>
            </p:nvSpPr>
            <p:spPr>
              <a:xfrm>
                <a:off x="3101877" y="1929457"/>
                <a:ext cx="488758" cy="303283"/>
              </a:xfrm>
              <a:prstGeom prst="rect">
                <a:avLst/>
              </a:prstGeom>
            </p:spPr>
            <p:txBody>
              <a:bodyPr vert="horz" wrap="square" lIns="0" tIns="0" rIns="0" bIns="0" rtlCol="0">
                <a:spAutoFit/>
              </a:bodyPr>
              <a:lstStyle/>
              <a:p>
                <a:pPr marL="12700">
                  <a:lnSpc>
                    <a:spcPts val="2075"/>
                  </a:lnSpc>
                </a:pPr>
                <a:r>
                  <a:rPr sz="2625" i="1" spc="37" baseline="12698" dirty="0">
                    <a:solidFill>
                      <a:srgbClr val="0000FF"/>
                    </a:solidFill>
                    <a:latin typeface="Arial"/>
                    <a:cs typeface="Arial"/>
                  </a:rPr>
                  <a:t>C</a:t>
                </a:r>
                <a:r>
                  <a:rPr sz="1050" i="1" spc="5" dirty="0">
                    <a:solidFill>
                      <a:srgbClr val="0000FF"/>
                    </a:solidFill>
                    <a:latin typeface="Arial"/>
                    <a:cs typeface="Arial"/>
                  </a:rPr>
                  <a:t>in</a:t>
                </a:r>
                <a:endParaRPr sz="1050" dirty="0">
                  <a:latin typeface="Arial"/>
                  <a:cs typeface="Arial"/>
                </a:endParaRPr>
              </a:p>
            </p:txBody>
          </p:sp>
          <p:sp>
            <p:nvSpPr>
              <p:cNvPr id="122" name="object 131"/>
              <p:cNvSpPr txBox="1"/>
              <p:nvPr/>
            </p:nvSpPr>
            <p:spPr>
              <a:xfrm>
                <a:off x="5993536" y="1614529"/>
                <a:ext cx="510032" cy="303283"/>
              </a:xfrm>
              <a:prstGeom prst="rect">
                <a:avLst/>
              </a:prstGeom>
            </p:spPr>
            <p:txBody>
              <a:bodyPr vert="horz" wrap="square" lIns="0" tIns="0" rIns="0" bIns="0" rtlCol="0">
                <a:spAutoFit/>
              </a:bodyPr>
              <a:lstStyle/>
              <a:p>
                <a:pPr marL="12700">
                  <a:lnSpc>
                    <a:spcPts val="2075"/>
                  </a:lnSpc>
                </a:pPr>
                <a:r>
                  <a:rPr sz="2625" i="1" spc="37" baseline="12698" dirty="0">
                    <a:solidFill>
                      <a:srgbClr val="0000FF"/>
                    </a:solidFill>
                    <a:latin typeface="Arial"/>
                    <a:cs typeface="Arial"/>
                  </a:rPr>
                  <a:t>C</a:t>
                </a:r>
                <a:r>
                  <a:rPr sz="1050" i="1" spc="10" dirty="0">
                    <a:solidFill>
                      <a:srgbClr val="0000FF"/>
                    </a:solidFill>
                    <a:latin typeface="Arial"/>
                    <a:cs typeface="Arial"/>
                  </a:rPr>
                  <a:t>out</a:t>
                </a:r>
                <a:endParaRPr sz="1050" dirty="0">
                  <a:latin typeface="Arial"/>
                  <a:cs typeface="Arial"/>
                </a:endParaRPr>
              </a:p>
            </p:txBody>
          </p:sp>
          <p:sp>
            <p:nvSpPr>
              <p:cNvPr id="123" name="object 132"/>
              <p:cNvSpPr txBox="1"/>
              <p:nvPr/>
            </p:nvSpPr>
            <p:spPr>
              <a:xfrm>
                <a:off x="1621754" y="2496614"/>
                <a:ext cx="374650" cy="1025386"/>
              </a:xfrm>
              <a:prstGeom prst="rect">
                <a:avLst/>
              </a:prstGeom>
            </p:spPr>
            <p:txBody>
              <a:bodyPr vert="horz" wrap="square" lIns="0" tIns="0" rIns="0" bIns="0" rtlCol="0">
                <a:spAutoFit/>
              </a:bodyPr>
              <a:lstStyle/>
              <a:p>
                <a:pPr marL="26034">
                  <a:lnSpc>
                    <a:spcPct val="100000"/>
                  </a:lnSpc>
                </a:pPr>
                <a:r>
                  <a:rPr sz="1750" spc="15" dirty="0">
                    <a:solidFill>
                      <a:srgbClr val="0000FF"/>
                    </a:solidFill>
                    <a:latin typeface="Arial"/>
                    <a:cs typeface="Arial"/>
                  </a:rPr>
                  <a:t>+</a:t>
                </a:r>
                <a:endParaRPr sz="1750" dirty="0">
                  <a:latin typeface="Arial"/>
                  <a:cs typeface="Arial"/>
                </a:endParaRPr>
              </a:p>
              <a:p>
                <a:pPr marL="12700">
                  <a:lnSpc>
                    <a:spcPct val="100000"/>
                  </a:lnSpc>
                  <a:spcBef>
                    <a:spcPts val="345"/>
                  </a:spcBef>
                </a:pPr>
                <a:r>
                  <a:rPr sz="1750" i="1" spc="20" dirty="0">
                    <a:solidFill>
                      <a:srgbClr val="0000FF"/>
                    </a:solidFill>
                    <a:latin typeface="Arial"/>
                    <a:cs typeface="Arial"/>
                  </a:rPr>
                  <a:t>v</a:t>
                </a:r>
                <a:r>
                  <a:rPr sz="1575" i="1" spc="7" baseline="-21164" dirty="0">
                    <a:solidFill>
                      <a:srgbClr val="0000FF"/>
                    </a:solidFill>
                    <a:latin typeface="Arial"/>
                    <a:cs typeface="Arial"/>
                  </a:rPr>
                  <a:t>s</a:t>
                </a:r>
                <a:endParaRPr sz="1575" baseline="-21164" dirty="0">
                  <a:latin typeface="Arial"/>
                  <a:cs typeface="Arial"/>
                </a:endParaRPr>
              </a:p>
              <a:p>
                <a:pPr marL="26034">
                  <a:lnSpc>
                    <a:spcPct val="100000"/>
                  </a:lnSpc>
                  <a:spcBef>
                    <a:spcPts val="500"/>
                  </a:spcBef>
                </a:pPr>
                <a:r>
                  <a:rPr sz="1750" spc="5" dirty="0">
                    <a:solidFill>
                      <a:srgbClr val="0000FF"/>
                    </a:solidFill>
                    <a:latin typeface="Arial"/>
                    <a:cs typeface="Arial"/>
                  </a:rPr>
                  <a:t>-</a:t>
                </a:r>
                <a:endParaRPr sz="1750" dirty="0">
                  <a:latin typeface="Arial"/>
                  <a:cs typeface="Arial"/>
                </a:endParaRPr>
              </a:p>
            </p:txBody>
          </p:sp>
          <p:sp>
            <p:nvSpPr>
              <p:cNvPr id="124" name="object 133"/>
              <p:cNvSpPr txBox="1"/>
              <p:nvPr/>
            </p:nvSpPr>
            <p:spPr>
              <a:xfrm>
                <a:off x="6651333" y="2822133"/>
                <a:ext cx="1262632" cy="1140922"/>
              </a:xfrm>
              <a:prstGeom prst="rect">
                <a:avLst/>
              </a:prstGeom>
            </p:spPr>
            <p:txBody>
              <a:bodyPr vert="horz" wrap="square" lIns="0" tIns="0" rIns="0" bIns="0" rtlCol="0">
                <a:spAutoFit/>
              </a:bodyPr>
              <a:lstStyle/>
              <a:p>
                <a:pPr marR="35560" algn="r">
                  <a:lnSpc>
                    <a:spcPct val="100000"/>
                  </a:lnSpc>
                </a:pPr>
                <a:r>
                  <a:rPr sz="1750" spc="15" dirty="0">
                    <a:solidFill>
                      <a:srgbClr val="0000FF"/>
                    </a:solidFill>
                    <a:latin typeface="Arial"/>
                    <a:cs typeface="Arial"/>
                  </a:rPr>
                  <a:t>+</a:t>
                </a:r>
                <a:endParaRPr sz="1750" dirty="0">
                  <a:latin typeface="Arial"/>
                  <a:cs typeface="Arial"/>
                </a:endParaRPr>
              </a:p>
              <a:p>
                <a:pPr marR="5080" algn="r">
                  <a:lnSpc>
                    <a:spcPct val="100000"/>
                  </a:lnSpc>
                  <a:spcBef>
                    <a:spcPts val="575"/>
                  </a:spcBef>
                  <a:tabLst>
                    <a:tab pos="485775" algn="l"/>
                  </a:tabLst>
                </a:pPr>
                <a:r>
                  <a:rPr sz="2625" i="1" spc="60" baseline="1587" dirty="0">
                    <a:solidFill>
                      <a:srgbClr val="0000FF"/>
                    </a:solidFill>
                    <a:latin typeface="Arial"/>
                    <a:cs typeface="Arial"/>
                  </a:rPr>
                  <a:t>R</a:t>
                </a:r>
                <a:r>
                  <a:rPr sz="1575" i="1" spc="7" baseline="-18518" dirty="0">
                    <a:solidFill>
                      <a:srgbClr val="0000FF"/>
                    </a:solidFill>
                    <a:latin typeface="Arial"/>
                    <a:cs typeface="Arial"/>
                  </a:rPr>
                  <a:t>L</a:t>
                </a:r>
                <a:r>
                  <a:rPr sz="1575" i="1" baseline="-18518" dirty="0">
                    <a:solidFill>
                      <a:srgbClr val="0000FF"/>
                    </a:solidFill>
                    <a:latin typeface="Arial"/>
                    <a:cs typeface="Arial"/>
                  </a:rPr>
                  <a:t>	</a:t>
                </a:r>
                <a:r>
                  <a:rPr sz="1750" i="1" spc="20" dirty="0">
                    <a:solidFill>
                      <a:srgbClr val="0000FF"/>
                    </a:solidFill>
                    <a:latin typeface="Arial"/>
                    <a:cs typeface="Arial"/>
                  </a:rPr>
                  <a:t>v</a:t>
                </a:r>
                <a:r>
                  <a:rPr sz="1575" i="1" spc="7" baseline="-21164" dirty="0">
                    <a:solidFill>
                      <a:srgbClr val="0000FF"/>
                    </a:solidFill>
                    <a:latin typeface="Arial"/>
                    <a:cs typeface="Arial"/>
                  </a:rPr>
                  <a:t>o</a:t>
                </a:r>
                <a:endParaRPr sz="1575" baseline="-21164" dirty="0">
                  <a:latin typeface="Arial"/>
                  <a:cs typeface="Arial"/>
                </a:endParaRPr>
              </a:p>
              <a:p>
                <a:pPr marR="84455" algn="r">
                  <a:lnSpc>
                    <a:spcPct val="100000"/>
                  </a:lnSpc>
                  <a:spcBef>
                    <a:spcPts val="1040"/>
                  </a:spcBef>
                </a:pPr>
                <a:r>
                  <a:rPr sz="1750" spc="5" dirty="0">
                    <a:solidFill>
                      <a:srgbClr val="0000FF"/>
                    </a:solidFill>
                    <a:latin typeface="Arial"/>
                    <a:cs typeface="Arial"/>
                  </a:rPr>
                  <a:t>-</a:t>
                </a:r>
                <a:endParaRPr sz="1750" dirty="0">
                  <a:latin typeface="Arial"/>
                  <a:cs typeface="Arial"/>
                </a:endParaRPr>
              </a:p>
            </p:txBody>
          </p:sp>
          <p:sp>
            <p:nvSpPr>
              <p:cNvPr id="125" name="object 134"/>
              <p:cNvSpPr txBox="1"/>
              <p:nvPr/>
            </p:nvSpPr>
            <p:spPr>
              <a:xfrm>
                <a:off x="5216235" y="2358750"/>
                <a:ext cx="279400" cy="316865"/>
              </a:xfrm>
              <a:prstGeom prst="rect">
                <a:avLst/>
              </a:prstGeom>
            </p:spPr>
            <p:txBody>
              <a:bodyPr vert="horz" wrap="square" lIns="0" tIns="0" rIns="0" bIns="0" rtlCol="0">
                <a:spAutoFit/>
              </a:bodyPr>
              <a:lstStyle/>
              <a:p>
                <a:pPr marL="12700">
                  <a:lnSpc>
                    <a:spcPct val="100000"/>
                  </a:lnSpc>
                </a:pPr>
                <a:r>
                  <a:rPr sz="1750" i="1" spc="35" dirty="0">
                    <a:latin typeface="Arial"/>
                    <a:cs typeface="Arial"/>
                  </a:rPr>
                  <a:t>Q</a:t>
                </a:r>
                <a:r>
                  <a:rPr sz="1575" i="1" spc="7" baseline="-21164" dirty="0">
                    <a:latin typeface="Arial"/>
                    <a:cs typeface="Arial"/>
                  </a:rPr>
                  <a:t>1</a:t>
                </a:r>
                <a:endParaRPr sz="1575" baseline="-21164">
                  <a:latin typeface="Arial"/>
                  <a:cs typeface="Arial"/>
                </a:endParaRPr>
              </a:p>
            </p:txBody>
          </p:sp>
          <p:sp>
            <p:nvSpPr>
              <p:cNvPr id="126" name="object 135"/>
              <p:cNvSpPr/>
              <p:nvPr/>
            </p:nvSpPr>
            <p:spPr>
              <a:xfrm>
                <a:off x="2939886" y="2299352"/>
                <a:ext cx="96520" cy="96520"/>
              </a:xfrm>
              <a:custGeom>
                <a:avLst/>
                <a:gdLst/>
                <a:ahLst/>
                <a:cxnLst/>
                <a:rect l="l" t="t" r="r" b="b"/>
                <a:pathLst>
                  <a:path w="96519" h="96520">
                    <a:moveTo>
                      <a:pt x="12192" y="47244"/>
                    </a:moveTo>
                    <a:lnTo>
                      <a:pt x="0" y="50292"/>
                    </a:lnTo>
                    <a:lnTo>
                      <a:pt x="3048" y="65531"/>
                    </a:lnTo>
                    <a:lnTo>
                      <a:pt x="13716" y="80772"/>
                    </a:lnTo>
                    <a:lnTo>
                      <a:pt x="28956" y="91440"/>
                    </a:lnTo>
                    <a:lnTo>
                      <a:pt x="39624" y="94487"/>
                    </a:lnTo>
                    <a:lnTo>
                      <a:pt x="45720" y="96011"/>
                    </a:lnTo>
                    <a:lnTo>
                      <a:pt x="57912" y="94487"/>
                    </a:lnTo>
                    <a:lnTo>
                      <a:pt x="64008" y="92964"/>
                    </a:lnTo>
                    <a:lnTo>
                      <a:pt x="71628" y="86868"/>
                    </a:lnTo>
                    <a:lnTo>
                      <a:pt x="78486" y="82296"/>
                    </a:lnTo>
                    <a:lnTo>
                      <a:pt x="41148" y="82296"/>
                    </a:lnTo>
                    <a:lnTo>
                      <a:pt x="33528" y="80772"/>
                    </a:lnTo>
                    <a:lnTo>
                      <a:pt x="22860" y="73151"/>
                    </a:lnTo>
                    <a:lnTo>
                      <a:pt x="13716" y="60959"/>
                    </a:lnTo>
                    <a:lnTo>
                      <a:pt x="13716" y="56387"/>
                    </a:lnTo>
                    <a:lnTo>
                      <a:pt x="12192" y="47244"/>
                    </a:lnTo>
                    <a:close/>
                  </a:path>
                  <a:path w="96519" h="96520">
                    <a:moveTo>
                      <a:pt x="78232" y="13716"/>
                    </a:moveTo>
                    <a:lnTo>
                      <a:pt x="47243" y="13716"/>
                    </a:lnTo>
                    <a:lnTo>
                      <a:pt x="56387" y="15240"/>
                    </a:lnTo>
                    <a:lnTo>
                      <a:pt x="60960" y="15240"/>
                    </a:lnTo>
                    <a:lnTo>
                      <a:pt x="68580" y="22859"/>
                    </a:lnTo>
                    <a:lnTo>
                      <a:pt x="73152" y="24383"/>
                    </a:lnTo>
                    <a:lnTo>
                      <a:pt x="80772" y="35051"/>
                    </a:lnTo>
                    <a:lnTo>
                      <a:pt x="82296" y="42672"/>
                    </a:lnTo>
                    <a:lnTo>
                      <a:pt x="82296" y="56387"/>
                    </a:lnTo>
                    <a:lnTo>
                      <a:pt x="80772" y="60959"/>
                    </a:lnTo>
                    <a:lnTo>
                      <a:pt x="73152" y="71627"/>
                    </a:lnTo>
                    <a:lnTo>
                      <a:pt x="68580" y="74675"/>
                    </a:lnTo>
                    <a:lnTo>
                      <a:pt x="60960" y="80772"/>
                    </a:lnTo>
                    <a:lnTo>
                      <a:pt x="56387" y="82296"/>
                    </a:lnTo>
                    <a:lnTo>
                      <a:pt x="78486" y="82296"/>
                    </a:lnTo>
                    <a:lnTo>
                      <a:pt x="80772" y="80772"/>
                    </a:lnTo>
                    <a:lnTo>
                      <a:pt x="91440" y="65531"/>
                    </a:lnTo>
                    <a:lnTo>
                      <a:pt x="94487" y="57911"/>
                    </a:lnTo>
                    <a:lnTo>
                      <a:pt x="96012" y="48768"/>
                    </a:lnTo>
                    <a:lnTo>
                      <a:pt x="94487" y="41148"/>
                    </a:lnTo>
                    <a:lnTo>
                      <a:pt x="91440" y="30479"/>
                    </a:lnTo>
                    <a:lnTo>
                      <a:pt x="80772" y="15240"/>
                    </a:lnTo>
                    <a:lnTo>
                      <a:pt x="78232" y="13716"/>
                    </a:lnTo>
                    <a:close/>
                  </a:path>
                  <a:path w="96519" h="96520">
                    <a:moveTo>
                      <a:pt x="45720" y="0"/>
                    </a:moveTo>
                    <a:lnTo>
                      <a:pt x="39624" y="3048"/>
                    </a:lnTo>
                    <a:lnTo>
                      <a:pt x="28956" y="4572"/>
                    </a:lnTo>
                    <a:lnTo>
                      <a:pt x="13716" y="15240"/>
                    </a:lnTo>
                    <a:lnTo>
                      <a:pt x="3048" y="30479"/>
                    </a:lnTo>
                    <a:lnTo>
                      <a:pt x="1524" y="41148"/>
                    </a:lnTo>
                    <a:lnTo>
                      <a:pt x="13716" y="42672"/>
                    </a:lnTo>
                    <a:lnTo>
                      <a:pt x="13716" y="35051"/>
                    </a:lnTo>
                    <a:lnTo>
                      <a:pt x="21336" y="24383"/>
                    </a:lnTo>
                    <a:lnTo>
                      <a:pt x="33528" y="15240"/>
                    </a:lnTo>
                    <a:lnTo>
                      <a:pt x="41148" y="15240"/>
                    </a:lnTo>
                    <a:lnTo>
                      <a:pt x="47243" y="13716"/>
                    </a:lnTo>
                    <a:lnTo>
                      <a:pt x="78232" y="13716"/>
                    </a:lnTo>
                    <a:lnTo>
                      <a:pt x="73152" y="10668"/>
                    </a:lnTo>
                    <a:lnTo>
                      <a:pt x="64008" y="3048"/>
                    </a:lnTo>
                    <a:lnTo>
                      <a:pt x="57912" y="3048"/>
                    </a:lnTo>
                    <a:lnTo>
                      <a:pt x="45720" y="0"/>
                    </a:lnTo>
                    <a:close/>
                  </a:path>
                </a:pathLst>
              </a:custGeom>
              <a:solidFill>
                <a:srgbClr val="0000FF"/>
              </a:solidFill>
            </p:spPr>
            <p:txBody>
              <a:bodyPr wrap="square" lIns="0" tIns="0" rIns="0" bIns="0" rtlCol="0"/>
              <a:lstStyle/>
              <a:p>
                <a:endParaRPr/>
              </a:p>
            </p:txBody>
          </p:sp>
          <p:sp>
            <p:nvSpPr>
              <p:cNvPr id="127" name="object 136"/>
              <p:cNvSpPr/>
              <p:nvPr/>
            </p:nvSpPr>
            <p:spPr>
              <a:xfrm>
                <a:off x="2938363" y="2338976"/>
                <a:ext cx="15240" cy="10795"/>
              </a:xfrm>
              <a:custGeom>
                <a:avLst/>
                <a:gdLst/>
                <a:ahLst/>
                <a:cxnLst/>
                <a:rect l="l" t="t" r="r" b="b"/>
                <a:pathLst>
                  <a:path w="15239" h="10795">
                    <a:moveTo>
                      <a:pt x="3047" y="0"/>
                    </a:moveTo>
                    <a:lnTo>
                      <a:pt x="0" y="9144"/>
                    </a:lnTo>
                    <a:lnTo>
                      <a:pt x="1523" y="10668"/>
                    </a:lnTo>
                    <a:lnTo>
                      <a:pt x="13715" y="10668"/>
                    </a:lnTo>
                    <a:lnTo>
                      <a:pt x="15239" y="3048"/>
                    </a:lnTo>
                    <a:lnTo>
                      <a:pt x="3047" y="0"/>
                    </a:lnTo>
                    <a:close/>
                  </a:path>
                </a:pathLst>
              </a:custGeom>
              <a:solidFill>
                <a:srgbClr val="0000FF"/>
              </a:solidFill>
            </p:spPr>
            <p:txBody>
              <a:bodyPr wrap="square" lIns="0" tIns="0" rIns="0" bIns="0" rtlCol="0"/>
              <a:lstStyle/>
              <a:p>
                <a:endParaRPr/>
              </a:p>
            </p:txBody>
          </p:sp>
          <p:sp>
            <p:nvSpPr>
              <p:cNvPr id="128" name="object 137"/>
              <p:cNvSpPr txBox="1"/>
              <p:nvPr/>
            </p:nvSpPr>
            <p:spPr>
              <a:xfrm>
                <a:off x="2844891" y="3044802"/>
                <a:ext cx="387730" cy="303283"/>
              </a:xfrm>
              <a:prstGeom prst="rect">
                <a:avLst/>
              </a:prstGeom>
            </p:spPr>
            <p:txBody>
              <a:bodyPr vert="horz" wrap="square" lIns="0" tIns="0" rIns="0" bIns="0" rtlCol="0">
                <a:spAutoFit/>
              </a:bodyPr>
              <a:lstStyle/>
              <a:p>
                <a:pPr marL="12700">
                  <a:lnSpc>
                    <a:spcPts val="2075"/>
                  </a:lnSpc>
                </a:pPr>
                <a:r>
                  <a:rPr sz="2625" i="1" spc="30" baseline="12698" dirty="0">
                    <a:solidFill>
                      <a:srgbClr val="0000FF"/>
                    </a:solidFill>
                    <a:latin typeface="Arial"/>
                    <a:cs typeface="Arial"/>
                  </a:rPr>
                  <a:t>v</a:t>
                </a:r>
                <a:r>
                  <a:rPr sz="1050" i="1" spc="5" dirty="0">
                    <a:solidFill>
                      <a:srgbClr val="0000FF"/>
                    </a:solidFill>
                    <a:latin typeface="Arial"/>
                    <a:cs typeface="Arial"/>
                  </a:rPr>
                  <a:t>in</a:t>
                </a:r>
                <a:endParaRPr sz="1050" dirty="0">
                  <a:latin typeface="Arial"/>
                  <a:cs typeface="Arial"/>
                </a:endParaRPr>
              </a:p>
            </p:txBody>
          </p:sp>
          <p:sp>
            <p:nvSpPr>
              <p:cNvPr id="129" name="object 138"/>
              <p:cNvSpPr txBox="1"/>
              <p:nvPr/>
            </p:nvSpPr>
            <p:spPr>
              <a:xfrm>
                <a:off x="2895182" y="2466891"/>
                <a:ext cx="157480" cy="283210"/>
              </a:xfrm>
              <a:prstGeom prst="rect">
                <a:avLst/>
              </a:prstGeom>
            </p:spPr>
            <p:txBody>
              <a:bodyPr vert="horz" wrap="square" lIns="0" tIns="0" rIns="0" bIns="0" rtlCol="0">
                <a:spAutoFit/>
              </a:bodyPr>
              <a:lstStyle/>
              <a:p>
                <a:pPr marL="12700">
                  <a:lnSpc>
                    <a:spcPct val="100000"/>
                  </a:lnSpc>
                </a:pPr>
                <a:r>
                  <a:rPr sz="1750" spc="15" dirty="0">
                    <a:solidFill>
                      <a:srgbClr val="0000FF"/>
                    </a:solidFill>
                    <a:latin typeface="Arial"/>
                    <a:cs typeface="Arial"/>
                  </a:rPr>
                  <a:t>+</a:t>
                </a:r>
                <a:endParaRPr sz="1750">
                  <a:latin typeface="Arial"/>
                  <a:cs typeface="Arial"/>
                </a:endParaRPr>
              </a:p>
            </p:txBody>
          </p:sp>
          <p:sp>
            <p:nvSpPr>
              <p:cNvPr id="130" name="object 139"/>
              <p:cNvSpPr txBox="1"/>
              <p:nvPr/>
            </p:nvSpPr>
            <p:spPr>
              <a:xfrm>
                <a:off x="2881467" y="3617524"/>
                <a:ext cx="100965" cy="283210"/>
              </a:xfrm>
              <a:prstGeom prst="rect">
                <a:avLst/>
              </a:prstGeom>
            </p:spPr>
            <p:txBody>
              <a:bodyPr vert="horz" wrap="square" lIns="0" tIns="0" rIns="0" bIns="0" rtlCol="0">
                <a:spAutoFit/>
              </a:bodyPr>
              <a:lstStyle/>
              <a:p>
                <a:pPr marL="12700">
                  <a:lnSpc>
                    <a:spcPct val="100000"/>
                  </a:lnSpc>
                </a:pPr>
                <a:r>
                  <a:rPr sz="1750" spc="5" dirty="0">
                    <a:solidFill>
                      <a:srgbClr val="0000FF"/>
                    </a:solidFill>
                    <a:latin typeface="Arial"/>
                    <a:cs typeface="Arial"/>
                  </a:rPr>
                  <a:t>-</a:t>
                </a:r>
                <a:endParaRPr sz="1750">
                  <a:latin typeface="Arial"/>
                  <a:cs typeface="Arial"/>
                </a:endParaRPr>
              </a:p>
            </p:txBody>
          </p:sp>
          <p:sp>
            <p:nvSpPr>
              <p:cNvPr id="131" name="object 140"/>
              <p:cNvSpPr/>
              <p:nvPr/>
            </p:nvSpPr>
            <p:spPr>
              <a:xfrm>
                <a:off x="5791291" y="3443876"/>
                <a:ext cx="163195" cy="21590"/>
              </a:xfrm>
              <a:custGeom>
                <a:avLst/>
                <a:gdLst/>
                <a:ahLst/>
                <a:cxnLst/>
                <a:rect l="l" t="t" r="r" b="b"/>
                <a:pathLst>
                  <a:path w="163195" h="21589">
                    <a:moveTo>
                      <a:pt x="163067" y="0"/>
                    </a:moveTo>
                    <a:lnTo>
                      <a:pt x="0" y="4572"/>
                    </a:lnTo>
                    <a:lnTo>
                      <a:pt x="0" y="21336"/>
                    </a:lnTo>
                    <a:lnTo>
                      <a:pt x="163067" y="16763"/>
                    </a:lnTo>
                    <a:lnTo>
                      <a:pt x="163067" y="0"/>
                    </a:lnTo>
                    <a:close/>
                  </a:path>
                </a:pathLst>
              </a:custGeom>
              <a:solidFill>
                <a:srgbClr val="0000FF"/>
              </a:solidFill>
            </p:spPr>
            <p:txBody>
              <a:bodyPr wrap="square" lIns="0" tIns="0" rIns="0" bIns="0" rtlCol="0"/>
              <a:lstStyle/>
              <a:p>
                <a:endParaRPr/>
              </a:p>
            </p:txBody>
          </p:sp>
          <p:sp>
            <p:nvSpPr>
              <p:cNvPr id="132" name="object 141"/>
              <p:cNvSpPr/>
              <p:nvPr/>
            </p:nvSpPr>
            <p:spPr>
              <a:xfrm>
                <a:off x="5789767" y="3379869"/>
                <a:ext cx="163195" cy="20320"/>
              </a:xfrm>
              <a:custGeom>
                <a:avLst/>
                <a:gdLst/>
                <a:ahLst/>
                <a:cxnLst/>
                <a:rect l="l" t="t" r="r" b="b"/>
                <a:pathLst>
                  <a:path w="163195" h="20320">
                    <a:moveTo>
                      <a:pt x="163067" y="0"/>
                    </a:moveTo>
                    <a:lnTo>
                      <a:pt x="0" y="3048"/>
                    </a:lnTo>
                    <a:lnTo>
                      <a:pt x="0" y="19812"/>
                    </a:lnTo>
                    <a:lnTo>
                      <a:pt x="163067" y="16763"/>
                    </a:lnTo>
                    <a:lnTo>
                      <a:pt x="163067" y="0"/>
                    </a:lnTo>
                    <a:close/>
                  </a:path>
                </a:pathLst>
              </a:custGeom>
              <a:solidFill>
                <a:srgbClr val="0000FF"/>
              </a:solidFill>
            </p:spPr>
            <p:txBody>
              <a:bodyPr wrap="square" lIns="0" tIns="0" rIns="0" bIns="0" rtlCol="0"/>
              <a:lstStyle/>
              <a:p>
                <a:endParaRPr/>
              </a:p>
            </p:txBody>
          </p:sp>
          <p:sp>
            <p:nvSpPr>
              <p:cNvPr id="133" name="object 142"/>
              <p:cNvSpPr/>
              <p:nvPr/>
            </p:nvSpPr>
            <p:spPr>
              <a:xfrm>
                <a:off x="5862918" y="3340244"/>
                <a:ext cx="18415" cy="48895"/>
              </a:xfrm>
              <a:custGeom>
                <a:avLst/>
                <a:gdLst/>
                <a:ahLst/>
                <a:cxnLst/>
                <a:rect l="l" t="t" r="r" b="b"/>
                <a:pathLst>
                  <a:path w="18414" h="48895">
                    <a:moveTo>
                      <a:pt x="16763" y="0"/>
                    </a:moveTo>
                    <a:lnTo>
                      <a:pt x="0" y="0"/>
                    </a:lnTo>
                    <a:lnTo>
                      <a:pt x="1524" y="48768"/>
                    </a:lnTo>
                    <a:lnTo>
                      <a:pt x="18287" y="48768"/>
                    </a:lnTo>
                    <a:lnTo>
                      <a:pt x="16763" y="0"/>
                    </a:lnTo>
                    <a:close/>
                  </a:path>
                </a:pathLst>
              </a:custGeom>
              <a:solidFill>
                <a:srgbClr val="0000FF"/>
              </a:solidFill>
            </p:spPr>
            <p:txBody>
              <a:bodyPr wrap="square" lIns="0" tIns="0" rIns="0" bIns="0" rtlCol="0"/>
              <a:lstStyle/>
              <a:p>
                <a:endParaRPr/>
              </a:p>
            </p:txBody>
          </p:sp>
          <p:sp>
            <p:nvSpPr>
              <p:cNvPr id="134" name="object 143"/>
              <p:cNvSpPr/>
              <p:nvPr/>
            </p:nvSpPr>
            <p:spPr>
              <a:xfrm>
                <a:off x="5868252" y="2959244"/>
                <a:ext cx="0" cy="384175"/>
              </a:xfrm>
              <a:custGeom>
                <a:avLst/>
                <a:gdLst/>
                <a:ahLst/>
                <a:cxnLst/>
                <a:rect l="l" t="t" r="r" b="b"/>
                <a:pathLst>
                  <a:path h="384175">
                    <a:moveTo>
                      <a:pt x="0" y="0"/>
                    </a:moveTo>
                    <a:lnTo>
                      <a:pt x="0" y="384048"/>
                    </a:lnTo>
                  </a:path>
                </a:pathLst>
              </a:custGeom>
              <a:ln w="19812">
                <a:solidFill>
                  <a:srgbClr val="0000FF"/>
                </a:solidFill>
              </a:ln>
            </p:spPr>
            <p:txBody>
              <a:bodyPr wrap="square" lIns="0" tIns="0" rIns="0" bIns="0" rtlCol="0"/>
              <a:lstStyle/>
              <a:p>
                <a:endParaRPr/>
              </a:p>
            </p:txBody>
          </p:sp>
          <p:sp>
            <p:nvSpPr>
              <p:cNvPr id="135" name="object 144"/>
              <p:cNvSpPr/>
              <p:nvPr/>
            </p:nvSpPr>
            <p:spPr>
              <a:xfrm>
                <a:off x="5870538" y="3437781"/>
                <a:ext cx="0" cy="532130"/>
              </a:xfrm>
              <a:custGeom>
                <a:avLst/>
                <a:gdLst/>
                <a:ahLst/>
                <a:cxnLst/>
                <a:rect l="l" t="t" r="r" b="b"/>
                <a:pathLst>
                  <a:path h="532129">
                    <a:moveTo>
                      <a:pt x="0" y="0"/>
                    </a:moveTo>
                    <a:lnTo>
                      <a:pt x="0" y="531876"/>
                    </a:lnTo>
                  </a:path>
                </a:pathLst>
              </a:custGeom>
              <a:ln w="12191">
                <a:solidFill>
                  <a:srgbClr val="0000FF"/>
                </a:solidFill>
              </a:ln>
            </p:spPr>
            <p:txBody>
              <a:bodyPr wrap="square" lIns="0" tIns="0" rIns="0" bIns="0" rtlCol="0"/>
              <a:lstStyle/>
              <a:p>
                <a:endParaRPr/>
              </a:p>
            </p:txBody>
          </p:sp>
          <p:sp>
            <p:nvSpPr>
              <p:cNvPr id="136" name="object 145"/>
              <p:cNvSpPr/>
              <p:nvPr/>
            </p:nvSpPr>
            <p:spPr>
              <a:xfrm>
                <a:off x="5795862" y="3970419"/>
                <a:ext cx="163195" cy="0"/>
              </a:xfrm>
              <a:custGeom>
                <a:avLst/>
                <a:gdLst/>
                <a:ahLst/>
                <a:cxnLst/>
                <a:rect l="l" t="t" r="r" b="b"/>
                <a:pathLst>
                  <a:path w="163195">
                    <a:moveTo>
                      <a:pt x="0" y="0"/>
                    </a:moveTo>
                    <a:lnTo>
                      <a:pt x="163067" y="0"/>
                    </a:lnTo>
                  </a:path>
                </a:pathLst>
              </a:custGeom>
              <a:ln w="16763">
                <a:solidFill>
                  <a:srgbClr val="0000FF"/>
                </a:solidFill>
              </a:ln>
            </p:spPr>
            <p:txBody>
              <a:bodyPr wrap="square" lIns="0" tIns="0" rIns="0" bIns="0" rtlCol="0"/>
              <a:lstStyle/>
              <a:p>
                <a:endParaRPr/>
              </a:p>
            </p:txBody>
          </p:sp>
          <p:sp>
            <p:nvSpPr>
              <p:cNvPr id="137" name="object 146"/>
              <p:cNvSpPr/>
              <p:nvPr/>
            </p:nvSpPr>
            <p:spPr>
              <a:xfrm>
                <a:off x="5827867" y="4002423"/>
                <a:ext cx="97790" cy="0"/>
              </a:xfrm>
              <a:custGeom>
                <a:avLst/>
                <a:gdLst/>
                <a:ahLst/>
                <a:cxnLst/>
                <a:rect l="l" t="t" r="r" b="b"/>
                <a:pathLst>
                  <a:path w="97789">
                    <a:moveTo>
                      <a:pt x="0" y="0"/>
                    </a:moveTo>
                    <a:lnTo>
                      <a:pt x="97536" y="0"/>
                    </a:lnTo>
                  </a:path>
                </a:pathLst>
              </a:custGeom>
              <a:ln w="16763">
                <a:solidFill>
                  <a:srgbClr val="0000FF"/>
                </a:solidFill>
              </a:ln>
            </p:spPr>
            <p:txBody>
              <a:bodyPr wrap="square" lIns="0" tIns="0" rIns="0" bIns="0" rtlCol="0"/>
              <a:lstStyle/>
              <a:p>
                <a:endParaRPr/>
              </a:p>
            </p:txBody>
          </p:sp>
          <p:sp>
            <p:nvSpPr>
              <p:cNvPr id="138" name="object 147"/>
              <p:cNvSpPr/>
              <p:nvPr/>
            </p:nvSpPr>
            <p:spPr>
              <a:xfrm>
                <a:off x="5861394" y="4034426"/>
                <a:ext cx="32384" cy="0"/>
              </a:xfrm>
              <a:custGeom>
                <a:avLst/>
                <a:gdLst/>
                <a:ahLst/>
                <a:cxnLst/>
                <a:rect l="l" t="t" r="r" b="b"/>
                <a:pathLst>
                  <a:path w="32385">
                    <a:moveTo>
                      <a:pt x="0" y="0"/>
                    </a:moveTo>
                    <a:lnTo>
                      <a:pt x="32003" y="0"/>
                    </a:lnTo>
                  </a:path>
                </a:pathLst>
              </a:custGeom>
              <a:ln w="16763">
                <a:solidFill>
                  <a:srgbClr val="0000FF"/>
                </a:solidFill>
              </a:ln>
            </p:spPr>
            <p:txBody>
              <a:bodyPr wrap="square" lIns="0" tIns="0" rIns="0" bIns="0" rtlCol="0"/>
              <a:lstStyle/>
              <a:p>
                <a:endParaRPr/>
              </a:p>
            </p:txBody>
          </p:sp>
          <p:sp>
            <p:nvSpPr>
              <p:cNvPr id="139" name="object 148"/>
              <p:cNvSpPr/>
              <p:nvPr/>
            </p:nvSpPr>
            <p:spPr>
              <a:xfrm>
                <a:off x="5128350" y="2965340"/>
                <a:ext cx="742315" cy="0"/>
              </a:xfrm>
              <a:custGeom>
                <a:avLst/>
                <a:gdLst/>
                <a:ahLst/>
                <a:cxnLst/>
                <a:rect l="l" t="t" r="r" b="b"/>
                <a:pathLst>
                  <a:path w="742314">
                    <a:moveTo>
                      <a:pt x="0" y="0"/>
                    </a:moveTo>
                    <a:lnTo>
                      <a:pt x="742188" y="0"/>
                    </a:lnTo>
                  </a:path>
                </a:pathLst>
              </a:custGeom>
              <a:ln w="12191">
                <a:solidFill>
                  <a:srgbClr val="0000FF"/>
                </a:solidFill>
              </a:ln>
            </p:spPr>
            <p:txBody>
              <a:bodyPr wrap="square" lIns="0" tIns="0" rIns="0" bIns="0" rtlCol="0"/>
              <a:lstStyle/>
              <a:p>
                <a:endParaRPr/>
              </a:p>
            </p:txBody>
          </p:sp>
          <p:sp>
            <p:nvSpPr>
              <p:cNvPr id="140" name="object 149"/>
              <p:cNvSpPr/>
              <p:nvPr/>
            </p:nvSpPr>
            <p:spPr>
              <a:xfrm>
                <a:off x="5102443" y="2957720"/>
                <a:ext cx="50800" cy="30480"/>
              </a:xfrm>
              <a:custGeom>
                <a:avLst/>
                <a:gdLst/>
                <a:ahLst/>
                <a:cxnLst/>
                <a:rect l="l" t="t" r="r" b="b"/>
                <a:pathLst>
                  <a:path w="50800" h="30479">
                    <a:moveTo>
                      <a:pt x="16763" y="4572"/>
                    </a:moveTo>
                    <a:lnTo>
                      <a:pt x="0" y="7620"/>
                    </a:lnTo>
                    <a:lnTo>
                      <a:pt x="0" y="10668"/>
                    </a:lnTo>
                    <a:lnTo>
                      <a:pt x="1524" y="12192"/>
                    </a:lnTo>
                    <a:lnTo>
                      <a:pt x="4571" y="18287"/>
                    </a:lnTo>
                    <a:lnTo>
                      <a:pt x="4571" y="19812"/>
                    </a:lnTo>
                    <a:lnTo>
                      <a:pt x="6095" y="19812"/>
                    </a:lnTo>
                    <a:lnTo>
                      <a:pt x="10667" y="24384"/>
                    </a:lnTo>
                    <a:lnTo>
                      <a:pt x="10667" y="25908"/>
                    </a:lnTo>
                    <a:lnTo>
                      <a:pt x="12191" y="25908"/>
                    </a:lnTo>
                    <a:lnTo>
                      <a:pt x="21336" y="30480"/>
                    </a:lnTo>
                    <a:lnTo>
                      <a:pt x="30479" y="30480"/>
                    </a:lnTo>
                    <a:lnTo>
                      <a:pt x="32003" y="28956"/>
                    </a:lnTo>
                    <a:lnTo>
                      <a:pt x="41148" y="24384"/>
                    </a:lnTo>
                    <a:lnTo>
                      <a:pt x="44195" y="21336"/>
                    </a:lnTo>
                    <a:lnTo>
                      <a:pt x="48005" y="13716"/>
                    </a:lnTo>
                    <a:lnTo>
                      <a:pt x="24383" y="13716"/>
                    </a:lnTo>
                    <a:lnTo>
                      <a:pt x="25145" y="13335"/>
                    </a:lnTo>
                    <a:lnTo>
                      <a:pt x="22859" y="12192"/>
                    </a:lnTo>
                    <a:lnTo>
                      <a:pt x="18287" y="7620"/>
                    </a:lnTo>
                    <a:lnTo>
                      <a:pt x="16763" y="4572"/>
                    </a:lnTo>
                    <a:close/>
                  </a:path>
                  <a:path w="50800" h="30479">
                    <a:moveTo>
                      <a:pt x="25145" y="13335"/>
                    </a:moveTo>
                    <a:lnTo>
                      <a:pt x="24383" y="13716"/>
                    </a:lnTo>
                    <a:lnTo>
                      <a:pt x="25907" y="13716"/>
                    </a:lnTo>
                    <a:lnTo>
                      <a:pt x="25145" y="13335"/>
                    </a:lnTo>
                    <a:close/>
                  </a:path>
                  <a:path w="50800" h="30479">
                    <a:moveTo>
                      <a:pt x="50291" y="0"/>
                    </a:moveTo>
                    <a:lnTo>
                      <a:pt x="33527" y="0"/>
                    </a:lnTo>
                    <a:lnTo>
                      <a:pt x="33527" y="4572"/>
                    </a:lnTo>
                    <a:lnTo>
                      <a:pt x="30479" y="10668"/>
                    </a:lnTo>
                    <a:lnTo>
                      <a:pt x="25145" y="13335"/>
                    </a:lnTo>
                    <a:lnTo>
                      <a:pt x="25907" y="13716"/>
                    </a:lnTo>
                    <a:lnTo>
                      <a:pt x="48005" y="13716"/>
                    </a:lnTo>
                    <a:lnTo>
                      <a:pt x="48767" y="12192"/>
                    </a:lnTo>
                    <a:lnTo>
                      <a:pt x="50291" y="10668"/>
                    </a:lnTo>
                    <a:lnTo>
                      <a:pt x="50291" y="0"/>
                    </a:lnTo>
                    <a:close/>
                  </a:path>
                </a:pathLst>
              </a:custGeom>
              <a:solidFill>
                <a:srgbClr val="000000"/>
              </a:solidFill>
            </p:spPr>
            <p:txBody>
              <a:bodyPr wrap="square" lIns="0" tIns="0" rIns="0" bIns="0" rtlCol="0"/>
              <a:lstStyle/>
              <a:p>
                <a:endParaRPr/>
              </a:p>
            </p:txBody>
          </p:sp>
          <p:sp>
            <p:nvSpPr>
              <p:cNvPr id="141" name="object 150"/>
              <p:cNvSpPr/>
              <p:nvPr/>
            </p:nvSpPr>
            <p:spPr>
              <a:xfrm>
                <a:off x="5105491" y="2936384"/>
                <a:ext cx="47625" cy="27940"/>
              </a:xfrm>
              <a:custGeom>
                <a:avLst/>
                <a:gdLst/>
                <a:ahLst/>
                <a:cxnLst/>
                <a:rect l="l" t="t" r="r" b="b"/>
                <a:pathLst>
                  <a:path w="47625" h="27939">
                    <a:moveTo>
                      <a:pt x="30479" y="0"/>
                    </a:moveTo>
                    <a:lnTo>
                      <a:pt x="15239" y="0"/>
                    </a:lnTo>
                    <a:lnTo>
                      <a:pt x="9143" y="3048"/>
                    </a:lnTo>
                    <a:lnTo>
                      <a:pt x="6095" y="6096"/>
                    </a:lnTo>
                    <a:lnTo>
                      <a:pt x="4571" y="9144"/>
                    </a:lnTo>
                    <a:lnTo>
                      <a:pt x="3047" y="10668"/>
                    </a:lnTo>
                    <a:lnTo>
                      <a:pt x="1523" y="10668"/>
                    </a:lnTo>
                    <a:lnTo>
                      <a:pt x="1523" y="12192"/>
                    </a:lnTo>
                    <a:lnTo>
                      <a:pt x="0" y="15240"/>
                    </a:lnTo>
                    <a:lnTo>
                      <a:pt x="12191" y="27432"/>
                    </a:lnTo>
                    <a:lnTo>
                      <a:pt x="13715" y="25908"/>
                    </a:lnTo>
                    <a:lnTo>
                      <a:pt x="13715" y="24384"/>
                    </a:lnTo>
                    <a:lnTo>
                      <a:pt x="18287" y="19812"/>
                    </a:lnTo>
                    <a:lnTo>
                      <a:pt x="18287" y="18288"/>
                    </a:lnTo>
                    <a:lnTo>
                      <a:pt x="19811" y="16764"/>
                    </a:lnTo>
                    <a:lnTo>
                      <a:pt x="45719" y="16764"/>
                    </a:lnTo>
                    <a:lnTo>
                      <a:pt x="44195" y="15240"/>
                    </a:lnTo>
                    <a:lnTo>
                      <a:pt x="41147" y="9144"/>
                    </a:lnTo>
                    <a:lnTo>
                      <a:pt x="41147" y="7620"/>
                    </a:lnTo>
                    <a:lnTo>
                      <a:pt x="39623" y="7620"/>
                    </a:lnTo>
                    <a:lnTo>
                      <a:pt x="36575" y="4572"/>
                    </a:lnTo>
                    <a:lnTo>
                      <a:pt x="36575" y="3048"/>
                    </a:lnTo>
                    <a:lnTo>
                      <a:pt x="35051" y="3048"/>
                    </a:lnTo>
                    <a:lnTo>
                      <a:pt x="32003" y="1524"/>
                    </a:lnTo>
                    <a:lnTo>
                      <a:pt x="30479" y="0"/>
                    </a:lnTo>
                    <a:close/>
                  </a:path>
                  <a:path w="47625" h="27939">
                    <a:moveTo>
                      <a:pt x="45719" y="16764"/>
                    </a:moveTo>
                    <a:lnTo>
                      <a:pt x="24383" y="16764"/>
                    </a:lnTo>
                    <a:lnTo>
                      <a:pt x="27431" y="19812"/>
                    </a:lnTo>
                    <a:lnTo>
                      <a:pt x="28955" y="22860"/>
                    </a:lnTo>
                    <a:lnTo>
                      <a:pt x="30479" y="24384"/>
                    </a:lnTo>
                    <a:lnTo>
                      <a:pt x="30479" y="25908"/>
                    </a:lnTo>
                    <a:lnTo>
                      <a:pt x="32003" y="27432"/>
                    </a:lnTo>
                    <a:lnTo>
                      <a:pt x="47243" y="21336"/>
                    </a:lnTo>
                    <a:lnTo>
                      <a:pt x="47243" y="18288"/>
                    </a:lnTo>
                    <a:lnTo>
                      <a:pt x="45719" y="16764"/>
                    </a:lnTo>
                    <a:close/>
                  </a:path>
                </a:pathLst>
              </a:custGeom>
              <a:solidFill>
                <a:srgbClr val="000000"/>
              </a:solidFill>
            </p:spPr>
            <p:txBody>
              <a:bodyPr wrap="square" lIns="0" tIns="0" rIns="0" bIns="0" rtlCol="0"/>
              <a:lstStyle/>
              <a:p>
                <a:endParaRPr/>
              </a:p>
            </p:txBody>
          </p:sp>
          <p:sp>
            <p:nvSpPr>
              <p:cNvPr id="142" name="object 151"/>
              <p:cNvSpPr/>
              <p:nvPr/>
            </p:nvSpPr>
            <p:spPr>
              <a:xfrm>
                <a:off x="5102443" y="2951625"/>
                <a:ext cx="17145" cy="10795"/>
              </a:xfrm>
              <a:custGeom>
                <a:avLst/>
                <a:gdLst/>
                <a:ahLst/>
                <a:cxnLst/>
                <a:rect l="l" t="t" r="r" b="b"/>
                <a:pathLst>
                  <a:path w="17145" h="10795">
                    <a:moveTo>
                      <a:pt x="3048" y="0"/>
                    </a:moveTo>
                    <a:lnTo>
                      <a:pt x="0" y="6095"/>
                    </a:lnTo>
                    <a:lnTo>
                      <a:pt x="0" y="10667"/>
                    </a:lnTo>
                    <a:lnTo>
                      <a:pt x="16763" y="10667"/>
                    </a:lnTo>
                    <a:lnTo>
                      <a:pt x="16763" y="6095"/>
                    </a:lnTo>
                    <a:lnTo>
                      <a:pt x="3048" y="0"/>
                    </a:lnTo>
                    <a:close/>
                  </a:path>
                </a:pathLst>
              </a:custGeom>
              <a:solidFill>
                <a:srgbClr val="000000"/>
              </a:solidFill>
            </p:spPr>
            <p:txBody>
              <a:bodyPr wrap="square" lIns="0" tIns="0" rIns="0" bIns="0" rtlCol="0"/>
              <a:lstStyle/>
              <a:p>
                <a:endParaRPr/>
              </a:p>
            </p:txBody>
          </p:sp>
          <p:sp>
            <p:nvSpPr>
              <p:cNvPr id="143" name="object 152"/>
              <p:cNvSpPr/>
              <p:nvPr/>
            </p:nvSpPr>
            <p:spPr>
              <a:xfrm>
                <a:off x="5102443" y="2963817"/>
                <a:ext cx="17145" cy="0"/>
              </a:xfrm>
              <a:custGeom>
                <a:avLst/>
                <a:gdLst/>
                <a:ahLst/>
                <a:cxnLst/>
                <a:rect l="l" t="t" r="r" b="b"/>
                <a:pathLst>
                  <a:path w="17145">
                    <a:moveTo>
                      <a:pt x="0" y="0"/>
                    </a:moveTo>
                    <a:lnTo>
                      <a:pt x="16763" y="0"/>
                    </a:lnTo>
                  </a:path>
                </a:pathLst>
              </a:custGeom>
              <a:ln w="3175">
                <a:solidFill>
                  <a:srgbClr val="000000"/>
                </a:solidFill>
              </a:ln>
            </p:spPr>
            <p:txBody>
              <a:bodyPr wrap="square" lIns="0" tIns="0" rIns="0" bIns="0" rtlCol="0"/>
              <a:lstStyle/>
              <a:p>
                <a:endParaRPr/>
              </a:p>
            </p:txBody>
          </p:sp>
          <p:sp>
            <p:nvSpPr>
              <p:cNvPr id="144" name="object 153"/>
              <p:cNvSpPr txBox="1"/>
              <p:nvPr/>
            </p:nvSpPr>
            <p:spPr>
              <a:xfrm>
                <a:off x="6018748" y="3253497"/>
                <a:ext cx="455422" cy="303283"/>
              </a:xfrm>
              <a:prstGeom prst="rect">
                <a:avLst/>
              </a:prstGeom>
            </p:spPr>
            <p:txBody>
              <a:bodyPr vert="horz" wrap="square" lIns="0" tIns="0" rIns="0" bIns="0" rtlCol="0">
                <a:spAutoFit/>
              </a:bodyPr>
              <a:lstStyle/>
              <a:p>
                <a:pPr marL="12700">
                  <a:lnSpc>
                    <a:spcPct val="100000"/>
                  </a:lnSpc>
                </a:pPr>
                <a:r>
                  <a:rPr sz="1750" i="1" spc="25" dirty="0">
                    <a:solidFill>
                      <a:srgbClr val="0000FF"/>
                    </a:solidFill>
                    <a:latin typeface="Arial"/>
                    <a:cs typeface="Arial"/>
                  </a:rPr>
                  <a:t>C</a:t>
                </a:r>
                <a:r>
                  <a:rPr sz="1575" i="1" spc="15" baseline="-21164" dirty="0">
                    <a:solidFill>
                      <a:srgbClr val="0000FF"/>
                    </a:solidFill>
                    <a:latin typeface="Arial"/>
                    <a:cs typeface="Arial"/>
                  </a:rPr>
                  <a:t>E</a:t>
                </a:r>
                <a:endParaRPr sz="1575" baseline="-21164" dirty="0">
                  <a:latin typeface="Arial"/>
                  <a:cs typeface="Arial"/>
                </a:endParaRPr>
              </a:p>
            </p:txBody>
          </p:sp>
        </p:grpSp>
        <p:sp>
          <p:nvSpPr>
            <p:cNvPr id="148" name="Rectangle 147"/>
            <p:cNvSpPr/>
            <p:nvPr/>
          </p:nvSpPr>
          <p:spPr>
            <a:xfrm>
              <a:off x="5369789" y="892620"/>
              <a:ext cx="658770" cy="420628"/>
            </a:xfrm>
            <a:prstGeom prst="rect">
              <a:avLst/>
            </a:prstGeom>
          </p:spPr>
          <p:txBody>
            <a:bodyPr wrap="none">
              <a:spAutoFit/>
            </a:bodyPr>
            <a:lstStyle/>
            <a:p>
              <a:pPr marL="12700">
                <a:lnSpc>
                  <a:spcPct val="100000"/>
                </a:lnSpc>
              </a:pPr>
              <a:r>
                <a:rPr lang="tr-TR" sz="3200" i="1" spc="37" baseline="12698" dirty="0">
                  <a:latin typeface="Comic Sans MS" panose="030F0702030302020204" pitchFamily="66" charset="0"/>
                  <a:cs typeface="Arial"/>
                </a:rPr>
                <a:t>V</a:t>
              </a:r>
              <a:r>
                <a:rPr lang="tr-TR" i="1" spc="5" dirty="0">
                  <a:latin typeface="Comic Sans MS" panose="030F0702030302020204" pitchFamily="66" charset="0"/>
                  <a:cs typeface="Arial"/>
                </a:rPr>
                <a:t>CC</a:t>
              </a:r>
              <a:endParaRPr lang="tr-TR" dirty="0">
                <a:latin typeface="Comic Sans MS" panose="030F0702030302020204" pitchFamily="66" charset="0"/>
                <a:cs typeface="Arial"/>
              </a:endParaRPr>
            </a:p>
          </p:txBody>
        </p:sp>
      </p:grpSp>
      <p:sp>
        <p:nvSpPr>
          <p:cNvPr id="149" name="Rectangle 148"/>
          <p:cNvSpPr/>
          <p:nvPr/>
        </p:nvSpPr>
        <p:spPr>
          <a:xfrm>
            <a:off x="4373149" y="2924097"/>
            <a:ext cx="490519" cy="400110"/>
          </a:xfrm>
          <a:prstGeom prst="rect">
            <a:avLst/>
          </a:prstGeom>
        </p:spPr>
        <p:txBody>
          <a:bodyPr wrap="none">
            <a:spAutoFit/>
          </a:bodyPr>
          <a:lstStyle/>
          <a:p>
            <a:pPr marL="12700">
              <a:lnSpc>
                <a:spcPct val="100000"/>
              </a:lnSpc>
              <a:tabLst>
                <a:tab pos="1458595" algn="l"/>
              </a:tabLst>
            </a:pPr>
            <a:r>
              <a:rPr lang="tr-TR" sz="2000" i="1" spc="25" dirty="0">
                <a:latin typeface="Arial"/>
                <a:cs typeface="Arial"/>
              </a:rPr>
              <a:t>R</a:t>
            </a:r>
            <a:r>
              <a:rPr lang="tr-TR" i="1" spc="15" baseline="-21164" dirty="0">
                <a:latin typeface="Arial"/>
                <a:cs typeface="Arial"/>
              </a:rPr>
              <a:t>E</a:t>
            </a:r>
            <a:endParaRPr lang="tr-TR" baseline="-21164" dirty="0">
              <a:latin typeface="Arial"/>
              <a:cs typeface="Arial"/>
            </a:endParaRPr>
          </a:p>
        </p:txBody>
      </p:sp>
    </p:spTree>
    <p:extLst>
      <p:ext uri="{BB962C8B-B14F-4D97-AF65-F5344CB8AC3E}">
        <p14:creationId xmlns:p14="http://schemas.microsoft.com/office/powerpoint/2010/main" val="10161365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object 282"/>
          <p:cNvSpPr txBox="1"/>
          <p:nvPr/>
        </p:nvSpPr>
        <p:spPr>
          <a:xfrm>
            <a:off x="251520" y="332656"/>
            <a:ext cx="8640960" cy="430887"/>
          </a:xfrm>
          <a:prstGeom prst="rect">
            <a:avLst/>
          </a:prstGeom>
        </p:spPr>
        <p:txBody>
          <a:bodyPr vert="horz" wrap="square" lIns="0" tIns="0" rIns="0" bIns="0" rtlCol="0">
            <a:spAutoFit/>
          </a:bodyPr>
          <a:lstStyle/>
          <a:p>
            <a:pPr marL="12700">
              <a:lnSpc>
                <a:spcPct val="100000"/>
              </a:lnSpc>
            </a:pPr>
            <a:r>
              <a:rPr sz="2800" i="1" u="sng" dirty="0">
                <a:solidFill>
                  <a:srgbClr val="000080"/>
                </a:solidFill>
                <a:effectLst>
                  <a:outerShdw blurRad="38100" dist="38100" dir="2700000" algn="tl">
                    <a:srgbClr val="000000">
                      <a:alpha val="43137"/>
                    </a:srgbClr>
                  </a:outerShdw>
                </a:effectLst>
                <a:latin typeface="Comic Sans MS" panose="030F0702030302020204" pitchFamily="66" charset="0"/>
                <a:cs typeface="Arial"/>
              </a:rPr>
              <a:t>Constructing the Small-Signal Equivalent</a:t>
            </a:r>
            <a:r>
              <a:rPr sz="2800" i="1" u="sng" spc="-30" dirty="0">
                <a:solidFill>
                  <a:srgbClr val="000080"/>
                </a:solidFill>
                <a:effectLst>
                  <a:outerShdw blurRad="38100" dist="38100" dir="2700000" algn="tl">
                    <a:srgbClr val="000000">
                      <a:alpha val="43137"/>
                    </a:srgbClr>
                  </a:outerShdw>
                </a:effectLst>
                <a:latin typeface="Comic Sans MS" panose="030F0702030302020204" pitchFamily="66" charset="0"/>
                <a:cs typeface="Arial"/>
              </a:rPr>
              <a:t> </a:t>
            </a:r>
            <a:r>
              <a:rPr sz="2800" i="1" u="sng" dirty="0">
                <a:solidFill>
                  <a:srgbClr val="000080"/>
                </a:solidFill>
                <a:effectLst>
                  <a:outerShdw blurRad="38100" dist="38100" dir="2700000" algn="tl">
                    <a:srgbClr val="000000">
                      <a:alpha val="43137"/>
                    </a:srgbClr>
                  </a:outerShdw>
                </a:effectLst>
                <a:latin typeface="Comic Sans MS" panose="030F0702030302020204" pitchFamily="66" charset="0"/>
                <a:cs typeface="Arial"/>
              </a:rPr>
              <a:t>Circuit</a:t>
            </a:r>
            <a:endParaRPr sz="2800" dirty="0">
              <a:effectLst>
                <a:outerShdw blurRad="38100" dist="38100" dir="2700000" algn="tl">
                  <a:srgbClr val="000000">
                    <a:alpha val="43137"/>
                  </a:srgbClr>
                </a:outerShdw>
              </a:effectLst>
              <a:latin typeface="Comic Sans MS" panose="030F0702030302020204" pitchFamily="66" charset="0"/>
              <a:cs typeface="Arial"/>
            </a:endParaRPr>
          </a:p>
        </p:txBody>
      </p:sp>
      <p:sp>
        <p:nvSpPr>
          <p:cNvPr id="146" name="object 283"/>
          <p:cNvSpPr txBox="1"/>
          <p:nvPr/>
        </p:nvSpPr>
        <p:spPr>
          <a:xfrm>
            <a:off x="251520" y="4059857"/>
            <a:ext cx="8037103" cy="2218556"/>
          </a:xfrm>
          <a:prstGeom prst="rect">
            <a:avLst/>
          </a:prstGeom>
        </p:spPr>
        <p:txBody>
          <a:bodyPr vert="horz" wrap="square" lIns="0" tIns="0" rIns="0" bIns="0" rtlCol="0">
            <a:spAutoFit/>
          </a:bodyPr>
          <a:lstStyle/>
          <a:p>
            <a:pPr marL="12700">
              <a:lnSpc>
                <a:spcPct val="100000"/>
              </a:lnSpc>
              <a:spcBef>
                <a:spcPts val="5"/>
              </a:spcBef>
            </a:pPr>
            <a:r>
              <a:rPr sz="2000" dirty="0">
                <a:latin typeface="Comic Sans MS" panose="030F0702030302020204" pitchFamily="66" charset="0"/>
                <a:cs typeface="Arial"/>
              </a:rPr>
              <a:t>To construct small-signal equivalent circuit for entire amplifier,</a:t>
            </a:r>
            <a:r>
              <a:rPr sz="2000" spc="-200" dirty="0">
                <a:latin typeface="Comic Sans MS" panose="030F0702030302020204" pitchFamily="66" charset="0"/>
                <a:cs typeface="Arial"/>
              </a:rPr>
              <a:t> </a:t>
            </a:r>
            <a:r>
              <a:rPr sz="2000" dirty="0">
                <a:latin typeface="Comic Sans MS" panose="030F0702030302020204" pitchFamily="66" charset="0"/>
                <a:cs typeface="Arial"/>
              </a:rPr>
              <a:t>we:</a:t>
            </a:r>
          </a:p>
          <a:p>
            <a:pPr marL="927100" indent="-457200">
              <a:lnSpc>
                <a:spcPct val="100000"/>
              </a:lnSpc>
              <a:spcBef>
                <a:spcPts val="960"/>
              </a:spcBef>
              <a:buFont typeface="Arial"/>
              <a:buAutoNum type="arabicPeriod"/>
              <a:tabLst>
                <a:tab pos="926465" algn="l"/>
                <a:tab pos="927100" algn="l"/>
              </a:tabLst>
            </a:pPr>
            <a:r>
              <a:rPr sz="2000" dirty="0">
                <a:latin typeface="Comic Sans MS" panose="030F0702030302020204" pitchFamily="66" charset="0"/>
                <a:cs typeface="Arial"/>
              </a:rPr>
              <a:t>Replace the BJT by its small-signal</a:t>
            </a:r>
            <a:r>
              <a:rPr sz="2000" spc="60" dirty="0">
                <a:latin typeface="Comic Sans MS" panose="030F0702030302020204" pitchFamily="66" charset="0"/>
                <a:cs typeface="Arial"/>
              </a:rPr>
              <a:t> </a:t>
            </a:r>
            <a:r>
              <a:rPr sz="2000" dirty="0">
                <a:latin typeface="Comic Sans MS" panose="030F0702030302020204" pitchFamily="66" charset="0"/>
                <a:cs typeface="Arial"/>
              </a:rPr>
              <a:t>model.</a:t>
            </a:r>
          </a:p>
          <a:p>
            <a:pPr marL="927100" indent="-457200">
              <a:lnSpc>
                <a:spcPct val="100000"/>
              </a:lnSpc>
              <a:spcBef>
                <a:spcPts val="960"/>
              </a:spcBef>
              <a:buFont typeface="Arial"/>
              <a:buAutoNum type="arabicPeriod"/>
              <a:tabLst>
                <a:tab pos="926465" algn="l"/>
                <a:tab pos="927100" algn="l"/>
              </a:tabLst>
            </a:pPr>
            <a:r>
              <a:rPr sz="2000" dirty="0">
                <a:latin typeface="Comic Sans MS" panose="030F0702030302020204" pitchFamily="66" charset="0"/>
                <a:cs typeface="Arial"/>
              </a:rPr>
              <a:t>Replace all capacitors with short</a:t>
            </a:r>
            <a:r>
              <a:rPr sz="2000" spc="50" dirty="0">
                <a:latin typeface="Comic Sans MS" panose="030F0702030302020204" pitchFamily="66" charset="0"/>
                <a:cs typeface="Arial"/>
              </a:rPr>
              <a:t> </a:t>
            </a:r>
            <a:r>
              <a:rPr sz="2000" dirty="0">
                <a:latin typeface="Comic Sans MS" panose="030F0702030302020204" pitchFamily="66" charset="0"/>
                <a:cs typeface="Arial"/>
              </a:rPr>
              <a:t>circuits.</a:t>
            </a:r>
          </a:p>
          <a:p>
            <a:pPr marL="927100" marR="5080" indent="-457200">
              <a:lnSpc>
                <a:spcPts val="1910"/>
              </a:lnSpc>
              <a:spcBef>
                <a:spcPts val="1040"/>
              </a:spcBef>
              <a:buFont typeface="Arial"/>
              <a:buAutoNum type="arabicPeriod"/>
              <a:tabLst>
                <a:tab pos="926465" algn="l"/>
                <a:tab pos="927100" algn="l"/>
              </a:tabLst>
            </a:pPr>
            <a:r>
              <a:rPr sz="2000" dirty="0">
                <a:latin typeface="Comic Sans MS" panose="030F0702030302020204" pitchFamily="66" charset="0"/>
                <a:cs typeface="Arial"/>
              </a:rPr>
              <a:t>Set</a:t>
            </a:r>
            <a:r>
              <a:rPr sz="2000" spc="-114" dirty="0">
                <a:latin typeface="Comic Sans MS" panose="030F0702030302020204" pitchFamily="66" charset="0"/>
                <a:cs typeface="Arial"/>
              </a:rPr>
              <a:t> </a:t>
            </a:r>
            <a:r>
              <a:rPr sz="2000" dirty="0">
                <a:latin typeface="Comic Sans MS" panose="030F0702030302020204" pitchFamily="66" charset="0"/>
                <a:cs typeface="Arial"/>
              </a:rPr>
              <a:t>all</a:t>
            </a:r>
            <a:r>
              <a:rPr sz="2000" spc="-114" dirty="0">
                <a:latin typeface="Comic Sans MS" panose="030F0702030302020204" pitchFamily="66" charset="0"/>
                <a:cs typeface="Arial"/>
              </a:rPr>
              <a:t> </a:t>
            </a:r>
            <a:r>
              <a:rPr lang="tr-TR" sz="2000" i="1" dirty="0">
                <a:latin typeface="Comic Sans MS" panose="030F0702030302020204" pitchFamily="66" charset="0"/>
                <a:cs typeface="Arial"/>
              </a:rPr>
              <a:t>DC</a:t>
            </a:r>
            <a:r>
              <a:rPr sz="2000" i="1" spc="-110" dirty="0">
                <a:latin typeface="Comic Sans MS" panose="030F0702030302020204" pitchFamily="66" charset="0"/>
                <a:cs typeface="Arial"/>
              </a:rPr>
              <a:t> </a:t>
            </a:r>
            <a:r>
              <a:rPr sz="2000" dirty="0">
                <a:latin typeface="Comic Sans MS" panose="030F0702030302020204" pitchFamily="66" charset="0"/>
                <a:cs typeface="Arial"/>
              </a:rPr>
              <a:t>sources</a:t>
            </a:r>
            <a:r>
              <a:rPr sz="2000" spc="-114" dirty="0">
                <a:latin typeface="Comic Sans MS" panose="030F0702030302020204" pitchFamily="66" charset="0"/>
                <a:cs typeface="Arial"/>
              </a:rPr>
              <a:t> </a:t>
            </a:r>
            <a:r>
              <a:rPr sz="2000" dirty="0">
                <a:latin typeface="Comic Sans MS" panose="030F0702030302020204" pitchFamily="66" charset="0"/>
                <a:cs typeface="Arial"/>
              </a:rPr>
              <a:t>to</a:t>
            </a:r>
            <a:r>
              <a:rPr sz="2000" spc="-114" dirty="0">
                <a:latin typeface="Comic Sans MS" panose="030F0702030302020204" pitchFamily="66" charset="0"/>
                <a:cs typeface="Arial"/>
              </a:rPr>
              <a:t> </a:t>
            </a:r>
            <a:r>
              <a:rPr sz="2000" dirty="0">
                <a:latin typeface="Comic Sans MS" panose="030F0702030302020204" pitchFamily="66" charset="0"/>
                <a:cs typeface="Arial"/>
              </a:rPr>
              <a:t>zero,</a:t>
            </a:r>
            <a:r>
              <a:rPr sz="2000" spc="-95" dirty="0">
                <a:latin typeface="Comic Sans MS" panose="030F0702030302020204" pitchFamily="66" charset="0"/>
                <a:cs typeface="Arial"/>
              </a:rPr>
              <a:t> </a:t>
            </a:r>
            <a:r>
              <a:rPr sz="2000" i="1" u="sng" dirty="0">
                <a:latin typeface="Comic Sans MS" panose="030F0702030302020204" pitchFamily="66" charset="0"/>
                <a:cs typeface="Arial"/>
              </a:rPr>
              <a:t>because</a:t>
            </a:r>
            <a:r>
              <a:rPr sz="2000" i="1" u="sng" spc="-114" dirty="0">
                <a:latin typeface="Comic Sans MS" panose="030F0702030302020204" pitchFamily="66" charset="0"/>
                <a:cs typeface="Arial"/>
              </a:rPr>
              <a:t> </a:t>
            </a:r>
            <a:r>
              <a:rPr sz="2000" i="1" u="sng" dirty="0">
                <a:latin typeface="Comic Sans MS" panose="030F0702030302020204" pitchFamily="66" charset="0"/>
                <a:cs typeface="Arial"/>
              </a:rPr>
              <a:t>they</a:t>
            </a:r>
            <a:r>
              <a:rPr sz="2000" i="1" u="sng" spc="-114" dirty="0">
                <a:latin typeface="Comic Sans MS" panose="030F0702030302020204" pitchFamily="66" charset="0"/>
                <a:cs typeface="Arial"/>
              </a:rPr>
              <a:t> </a:t>
            </a:r>
            <a:r>
              <a:rPr sz="2000" i="1" u="sng" dirty="0">
                <a:latin typeface="Comic Sans MS" panose="030F0702030302020204" pitchFamily="66" charset="0"/>
                <a:cs typeface="Arial"/>
              </a:rPr>
              <a:t>have</a:t>
            </a:r>
            <a:r>
              <a:rPr sz="2000" i="1" u="sng" spc="-114" dirty="0">
                <a:latin typeface="Comic Sans MS" panose="030F0702030302020204" pitchFamily="66" charset="0"/>
                <a:cs typeface="Arial"/>
              </a:rPr>
              <a:t> </a:t>
            </a:r>
            <a:r>
              <a:rPr sz="2000" i="1" u="sng" dirty="0">
                <a:latin typeface="Comic Sans MS" panose="030F0702030302020204" pitchFamily="66" charset="0"/>
                <a:cs typeface="Arial"/>
              </a:rPr>
              <a:t>zero</a:t>
            </a:r>
            <a:r>
              <a:rPr sz="2000" i="1" u="sng" spc="-5" dirty="0">
                <a:latin typeface="Comic Sans MS" panose="030F0702030302020204" pitchFamily="66" charset="0"/>
                <a:cs typeface="Arial"/>
              </a:rPr>
              <a:t> </a:t>
            </a:r>
            <a:r>
              <a:rPr sz="2000" i="1" u="sng" dirty="0">
                <a:latin typeface="Comic Sans MS" panose="030F0702030302020204" pitchFamily="66" charset="0"/>
                <a:cs typeface="Arial"/>
              </a:rPr>
              <a:t>signal  component</a:t>
            </a:r>
            <a:r>
              <a:rPr sz="2000" i="1" dirty="0">
                <a:latin typeface="Comic Sans MS" panose="030F0702030302020204" pitchFamily="66" charset="0"/>
                <a:cs typeface="Arial"/>
              </a:rPr>
              <a:t>!!!</a:t>
            </a:r>
            <a:endParaRPr sz="2000" dirty="0">
              <a:latin typeface="Comic Sans MS" panose="030F0702030302020204" pitchFamily="66" charset="0"/>
              <a:cs typeface="Arial"/>
            </a:endParaRPr>
          </a:p>
          <a:p>
            <a:pPr marL="12700">
              <a:lnSpc>
                <a:spcPct val="100000"/>
              </a:lnSpc>
              <a:spcBef>
                <a:spcPts val="894"/>
              </a:spcBef>
            </a:pPr>
            <a:r>
              <a:rPr sz="2000" i="1" dirty="0">
                <a:latin typeface="Comic Sans MS" panose="030F0702030302020204" pitchFamily="66" charset="0"/>
                <a:cs typeface="Arial"/>
              </a:rPr>
              <a:t>The result is the small-signal equivalent circuit of the</a:t>
            </a:r>
            <a:r>
              <a:rPr sz="2000" i="1" spc="135" dirty="0">
                <a:latin typeface="Comic Sans MS" panose="030F0702030302020204" pitchFamily="66" charset="0"/>
                <a:cs typeface="Arial"/>
              </a:rPr>
              <a:t> </a:t>
            </a:r>
            <a:r>
              <a:rPr sz="2000" i="1" dirty="0">
                <a:latin typeface="Comic Sans MS" panose="030F0702030302020204" pitchFamily="66" charset="0"/>
                <a:cs typeface="Arial"/>
              </a:rPr>
              <a:t>amplifier:</a:t>
            </a:r>
            <a:endParaRPr sz="2000" dirty="0">
              <a:latin typeface="Comic Sans MS" panose="030F0702030302020204" pitchFamily="66" charset="0"/>
              <a:cs typeface="Arial"/>
            </a:endParaRPr>
          </a:p>
        </p:txBody>
      </p:sp>
      <p:grpSp>
        <p:nvGrpSpPr>
          <p:cNvPr id="295" name="Group 294"/>
          <p:cNvGrpSpPr/>
          <p:nvPr/>
        </p:nvGrpSpPr>
        <p:grpSpPr>
          <a:xfrm>
            <a:off x="1787828" y="892620"/>
            <a:ext cx="5587258" cy="2781767"/>
            <a:chOff x="1787828" y="892620"/>
            <a:chExt cx="5587258" cy="2781767"/>
          </a:xfrm>
        </p:grpSpPr>
        <p:grpSp>
          <p:nvGrpSpPr>
            <p:cNvPr id="296" name="Group 295"/>
            <p:cNvGrpSpPr/>
            <p:nvPr/>
          </p:nvGrpSpPr>
          <p:grpSpPr>
            <a:xfrm>
              <a:off x="1787828" y="980728"/>
              <a:ext cx="5587258" cy="2693659"/>
              <a:chOff x="1621754" y="1000905"/>
              <a:chExt cx="6292211" cy="3033521"/>
            </a:xfrm>
          </p:grpSpPr>
          <p:sp>
            <p:nvSpPr>
              <p:cNvPr id="298" name="object 11"/>
              <p:cNvSpPr/>
              <p:nvPr/>
            </p:nvSpPr>
            <p:spPr>
              <a:xfrm>
                <a:off x="1964527" y="2822084"/>
                <a:ext cx="340360" cy="338455"/>
              </a:xfrm>
              <a:custGeom>
                <a:avLst/>
                <a:gdLst/>
                <a:ahLst/>
                <a:cxnLst/>
                <a:rect l="l" t="t" r="r" b="b"/>
                <a:pathLst>
                  <a:path w="340360" h="338454">
                    <a:moveTo>
                      <a:pt x="201167" y="335280"/>
                    </a:moveTo>
                    <a:lnTo>
                      <a:pt x="137159" y="335280"/>
                    </a:lnTo>
                    <a:lnTo>
                      <a:pt x="169163" y="338328"/>
                    </a:lnTo>
                    <a:lnTo>
                      <a:pt x="201167" y="335280"/>
                    </a:lnTo>
                    <a:close/>
                  </a:path>
                  <a:path w="340360" h="338454">
                    <a:moveTo>
                      <a:pt x="233172" y="326136"/>
                    </a:moveTo>
                    <a:lnTo>
                      <a:pt x="105156" y="326136"/>
                    </a:lnTo>
                    <a:lnTo>
                      <a:pt x="135635" y="335280"/>
                    </a:lnTo>
                    <a:lnTo>
                      <a:pt x="202691" y="335280"/>
                    </a:lnTo>
                    <a:lnTo>
                      <a:pt x="233172" y="326136"/>
                    </a:lnTo>
                    <a:close/>
                  </a:path>
                  <a:path w="340360" h="338454">
                    <a:moveTo>
                      <a:pt x="16763" y="169164"/>
                    </a:moveTo>
                    <a:lnTo>
                      <a:pt x="0" y="169164"/>
                    </a:lnTo>
                    <a:lnTo>
                      <a:pt x="1523" y="185928"/>
                    </a:lnTo>
                    <a:lnTo>
                      <a:pt x="3047" y="201168"/>
                    </a:lnTo>
                    <a:lnTo>
                      <a:pt x="3047" y="202692"/>
                    </a:lnTo>
                    <a:lnTo>
                      <a:pt x="12191" y="233172"/>
                    </a:lnTo>
                    <a:lnTo>
                      <a:pt x="12191" y="234696"/>
                    </a:lnTo>
                    <a:lnTo>
                      <a:pt x="27431" y="262128"/>
                    </a:lnTo>
                    <a:lnTo>
                      <a:pt x="28956" y="263652"/>
                    </a:lnTo>
                    <a:lnTo>
                      <a:pt x="38100" y="275844"/>
                    </a:lnTo>
                    <a:lnTo>
                      <a:pt x="48767" y="288036"/>
                    </a:lnTo>
                    <a:lnTo>
                      <a:pt x="50291" y="289560"/>
                    </a:lnTo>
                    <a:lnTo>
                      <a:pt x="62483" y="300228"/>
                    </a:lnTo>
                    <a:lnTo>
                      <a:pt x="74675" y="309372"/>
                    </a:lnTo>
                    <a:lnTo>
                      <a:pt x="76200" y="309372"/>
                    </a:lnTo>
                    <a:lnTo>
                      <a:pt x="76200" y="310896"/>
                    </a:lnTo>
                    <a:lnTo>
                      <a:pt x="103631" y="326136"/>
                    </a:lnTo>
                    <a:lnTo>
                      <a:pt x="234695" y="326136"/>
                    </a:lnTo>
                    <a:lnTo>
                      <a:pt x="243839" y="321564"/>
                    </a:lnTo>
                    <a:lnTo>
                      <a:pt x="169163" y="321564"/>
                    </a:lnTo>
                    <a:lnTo>
                      <a:pt x="152400" y="320040"/>
                    </a:lnTo>
                    <a:lnTo>
                      <a:pt x="106679" y="307848"/>
                    </a:lnTo>
                    <a:lnTo>
                      <a:pt x="73151" y="288036"/>
                    </a:lnTo>
                    <a:lnTo>
                      <a:pt x="51815" y="265176"/>
                    </a:lnTo>
                    <a:lnTo>
                      <a:pt x="38100" y="248412"/>
                    </a:lnTo>
                    <a:lnTo>
                      <a:pt x="28956" y="230124"/>
                    </a:lnTo>
                    <a:lnTo>
                      <a:pt x="18287" y="196596"/>
                    </a:lnTo>
                    <a:lnTo>
                      <a:pt x="18287" y="185928"/>
                    </a:lnTo>
                    <a:lnTo>
                      <a:pt x="16763" y="169164"/>
                    </a:lnTo>
                    <a:close/>
                  </a:path>
                  <a:path w="340360" h="338454">
                    <a:moveTo>
                      <a:pt x="309371" y="108204"/>
                    </a:moveTo>
                    <a:lnTo>
                      <a:pt x="320039" y="140208"/>
                    </a:lnTo>
                    <a:lnTo>
                      <a:pt x="321563" y="152400"/>
                    </a:lnTo>
                    <a:lnTo>
                      <a:pt x="323088" y="169164"/>
                    </a:lnTo>
                    <a:lnTo>
                      <a:pt x="321563" y="185928"/>
                    </a:lnTo>
                    <a:lnTo>
                      <a:pt x="320039" y="196596"/>
                    </a:lnTo>
                    <a:lnTo>
                      <a:pt x="309371" y="228600"/>
                    </a:lnTo>
                    <a:lnTo>
                      <a:pt x="310895" y="228600"/>
                    </a:lnTo>
                    <a:lnTo>
                      <a:pt x="288036" y="265176"/>
                    </a:lnTo>
                    <a:lnTo>
                      <a:pt x="254507" y="295656"/>
                    </a:lnTo>
                    <a:lnTo>
                      <a:pt x="196595" y="318516"/>
                    </a:lnTo>
                    <a:lnTo>
                      <a:pt x="169163" y="321564"/>
                    </a:lnTo>
                    <a:lnTo>
                      <a:pt x="243839" y="321564"/>
                    </a:lnTo>
                    <a:lnTo>
                      <a:pt x="249935" y="318516"/>
                    </a:lnTo>
                    <a:lnTo>
                      <a:pt x="251459" y="316992"/>
                    </a:lnTo>
                    <a:lnTo>
                      <a:pt x="263651" y="309372"/>
                    </a:lnTo>
                    <a:lnTo>
                      <a:pt x="277367" y="300228"/>
                    </a:lnTo>
                    <a:lnTo>
                      <a:pt x="278891" y="300228"/>
                    </a:lnTo>
                    <a:lnTo>
                      <a:pt x="289559" y="289560"/>
                    </a:lnTo>
                    <a:lnTo>
                      <a:pt x="289559" y="288036"/>
                    </a:lnTo>
                    <a:lnTo>
                      <a:pt x="300227" y="275844"/>
                    </a:lnTo>
                    <a:lnTo>
                      <a:pt x="309371" y="263652"/>
                    </a:lnTo>
                    <a:lnTo>
                      <a:pt x="318515" y="249936"/>
                    </a:lnTo>
                    <a:lnTo>
                      <a:pt x="320039" y="248412"/>
                    </a:lnTo>
                    <a:lnTo>
                      <a:pt x="326136" y="234696"/>
                    </a:lnTo>
                    <a:lnTo>
                      <a:pt x="332231" y="219456"/>
                    </a:lnTo>
                    <a:lnTo>
                      <a:pt x="332231" y="217932"/>
                    </a:lnTo>
                    <a:lnTo>
                      <a:pt x="336803" y="202692"/>
                    </a:lnTo>
                    <a:lnTo>
                      <a:pt x="336803" y="201168"/>
                    </a:lnTo>
                    <a:lnTo>
                      <a:pt x="338327" y="185928"/>
                    </a:lnTo>
                    <a:lnTo>
                      <a:pt x="339851" y="169164"/>
                    </a:lnTo>
                    <a:lnTo>
                      <a:pt x="338327" y="152400"/>
                    </a:lnTo>
                    <a:lnTo>
                      <a:pt x="336803" y="137160"/>
                    </a:lnTo>
                    <a:lnTo>
                      <a:pt x="336803" y="135636"/>
                    </a:lnTo>
                    <a:lnTo>
                      <a:pt x="332231" y="120396"/>
                    </a:lnTo>
                    <a:lnTo>
                      <a:pt x="332231" y="118872"/>
                    </a:lnTo>
                    <a:lnTo>
                      <a:pt x="328574" y="109728"/>
                    </a:lnTo>
                    <a:lnTo>
                      <a:pt x="310895" y="109728"/>
                    </a:lnTo>
                    <a:lnTo>
                      <a:pt x="309371" y="108204"/>
                    </a:lnTo>
                    <a:close/>
                  </a:path>
                  <a:path w="340360" h="338454">
                    <a:moveTo>
                      <a:pt x="219456" y="7620"/>
                    </a:moveTo>
                    <a:lnTo>
                      <a:pt x="118872" y="7620"/>
                    </a:lnTo>
                    <a:lnTo>
                      <a:pt x="103631" y="13716"/>
                    </a:lnTo>
                    <a:lnTo>
                      <a:pt x="89915" y="19812"/>
                    </a:lnTo>
                    <a:lnTo>
                      <a:pt x="88391" y="21336"/>
                    </a:lnTo>
                    <a:lnTo>
                      <a:pt x="74675" y="30480"/>
                    </a:lnTo>
                    <a:lnTo>
                      <a:pt x="62483" y="39624"/>
                    </a:lnTo>
                    <a:lnTo>
                      <a:pt x="50291" y="50292"/>
                    </a:lnTo>
                    <a:lnTo>
                      <a:pt x="48767" y="50292"/>
                    </a:lnTo>
                    <a:lnTo>
                      <a:pt x="38100" y="60960"/>
                    </a:lnTo>
                    <a:lnTo>
                      <a:pt x="38100" y="62484"/>
                    </a:lnTo>
                    <a:lnTo>
                      <a:pt x="28956" y="74676"/>
                    </a:lnTo>
                    <a:lnTo>
                      <a:pt x="28956" y="76200"/>
                    </a:lnTo>
                    <a:lnTo>
                      <a:pt x="27431" y="76200"/>
                    </a:lnTo>
                    <a:lnTo>
                      <a:pt x="12191" y="103632"/>
                    </a:lnTo>
                    <a:lnTo>
                      <a:pt x="12191" y="105156"/>
                    </a:lnTo>
                    <a:lnTo>
                      <a:pt x="3047" y="135636"/>
                    </a:lnTo>
                    <a:lnTo>
                      <a:pt x="3047" y="137160"/>
                    </a:lnTo>
                    <a:lnTo>
                      <a:pt x="1523" y="152400"/>
                    </a:lnTo>
                    <a:lnTo>
                      <a:pt x="18287" y="152400"/>
                    </a:lnTo>
                    <a:lnTo>
                      <a:pt x="18287" y="140208"/>
                    </a:lnTo>
                    <a:lnTo>
                      <a:pt x="28956" y="106680"/>
                    </a:lnTo>
                    <a:lnTo>
                      <a:pt x="38100" y="88392"/>
                    </a:lnTo>
                    <a:lnTo>
                      <a:pt x="54863" y="67056"/>
                    </a:lnTo>
                    <a:lnTo>
                      <a:pt x="85343" y="44196"/>
                    </a:lnTo>
                    <a:lnTo>
                      <a:pt x="99059" y="32004"/>
                    </a:lnTo>
                    <a:lnTo>
                      <a:pt x="109728" y="28956"/>
                    </a:lnTo>
                    <a:lnTo>
                      <a:pt x="108203" y="28956"/>
                    </a:lnTo>
                    <a:lnTo>
                      <a:pt x="140207" y="18288"/>
                    </a:lnTo>
                    <a:lnTo>
                      <a:pt x="152400" y="18288"/>
                    </a:lnTo>
                    <a:lnTo>
                      <a:pt x="167639" y="15240"/>
                    </a:lnTo>
                    <a:lnTo>
                      <a:pt x="238506" y="15240"/>
                    </a:lnTo>
                    <a:lnTo>
                      <a:pt x="219456" y="7620"/>
                    </a:lnTo>
                    <a:close/>
                  </a:path>
                  <a:path w="340360" h="338454">
                    <a:moveTo>
                      <a:pt x="238506" y="15240"/>
                    </a:moveTo>
                    <a:lnTo>
                      <a:pt x="167639" y="15240"/>
                    </a:lnTo>
                    <a:lnTo>
                      <a:pt x="185928" y="18288"/>
                    </a:lnTo>
                    <a:lnTo>
                      <a:pt x="196595" y="18288"/>
                    </a:lnTo>
                    <a:lnTo>
                      <a:pt x="228600" y="28956"/>
                    </a:lnTo>
                    <a:lnTo>
                      <a:pt x="236219" y="32004"/>
                    </a:lnTo>
                    <a:lnTo>
                      <a:pt x="252983" y="44196"/>
                    </a:lnTo>
                    <a:lnTo>
                      <a:pt x="254507" y="44196"/>
                    </a:lnTo>
                    <a:lnTo>
                      <a:pt x="295656" y="85344"/>
                    </a:lnTo>
                    <a:lnTo>
                      <a:pt x="310895" y="109728"/>
                    </a:lnTo>
                    <a:lnTo>
                      <a:pt x="328574" y="109728"/>
                    </a:lnTo>
                    <a:lnTo>
                      <a:pt x="326136" y="103632"/>
                    </a:lnTo>
                    <a:lnTo>
                      <a:pt x="320039" y="89916"/>
                    </a:lnTo>
                    <a:lnTo>
                      <a:pt x="318515" y="88392"/>
                    </a:lnTo>
                    <a:lnTo>
                      <a:pt x="309371" y="74676"/>
                    </a:lnTo>
                    <a:lnTo>
                      <a:pt x="300227" y="62484"/>
                    </a:lnTo>
                    <a:lnTo>
                      <a:pt x="300227" y="60960"/>
                    </a:lnTo>
                    <a:lnTo>
                      <a:pt x="278891" y="39624"/>
                    </a:lnTo>
                    <a:lnTo>
                      <a:pt x="277367" y="39624"/>
                    </a:lnTo>
                    <a:lnTo>
                      <a:pt x="263651" y="30480"/>
                    </a:lnTo>
                    <a:lnTo>
                      <a:pt x="251459" y="21336"/>
                    </a:lnTo>
                    <a:lnTo>
                      <a:pt x="249935" y="19812"/>
                    </a:lnTo>
                    <a:lnTo>
                      <a:pt x="238506" y="15240"/>
                    </a:lnTo>
                    <a:close/>
                  </a:path>
                  <a:path w="340360" h="338454">
                    <a:moveTo>
                      <a:pt x="202691" y="3048"/>
                    </a:moveTo>
                    <a:lnTo>
                      <a:pt x="135635" y="3048"/>
                    </a:lnTo>
                    <a:lnTo>
                      <a:pt x="120395" y="7620"/>
                    </a:lnTo>
                    <a:lnTo>
                      <a:pt x="217931" y="7620"/>
                    </a:lnTo>
                    <a:lnTo>
                      <a:pt x="202691" y="3048"/>
                    </a:lnTo>
                    <a:close/>
                  </a:path>
                  <a:path w="340360" h="338454">
                    <a:moveTo>
                      <a:pt x="169163" y="0"/>
                    </a:moveTo>
                    <a:lnTo>
                      <a:pt x="137159" y="3048"/>
                    </a:lnTo>
                    <a:lnTo>
                      <a:pt x="201167" y="3048"/>
                    </a:lnTo>
                    <a:lnTo>
                      <a:pt x="169163" y="0"/>
                    </a:lnTo>
                    <a:close/>
                  </a:path>
                </a:pathLst>
              </a:custGeom>
              <a:solidFill>
                <a:srgbClr val="0000FF"/>
              </a:solidFill>
            </p:spPr>
            <p:txBody>
              <a:bodyPr wrap="square" lIns="0" tIns="0" rIns="0" bIns="0" rtlCol="0"/>
              <a:lstStyle/>
              <a:p>
                <a:endParaRPr/>
              </a:p>
            </p:txBody>
          </p:sp>
          <p:sp>
            <p:nvSpPr>
              <p:cNvPr id="299" name="object 12"/>
              <p:cNvSpPr/>
              <p:nvPr/>
            </p:nvSpPr>
            <p:spPr>
              <a:xfrm>
                <a:off x="1964527" y="2974484"/>
                <a:ext cx="18415" cy="17145"/>
              </a:xfrm>
              <a:custGeom>
                <a:avLst/>
                <a:gdLst/>
                <a:ahLst/>
                <a:cxnLst/>
                <a:rect l="l" t="t" r="r" b="b"/>
                <a:pathLst>
                  <a:path w="18415" h="17145">
                    <a:moveTo>
                      <a:pt x="18287" y="0"/>
                    </a:moveTo>
                    <a:lnTo>
                      <a:pt x="1523" y="0"/>
                    </a:lnTo>
                    <a:lnTo>
                      <a:pt x="0" y="16764"/>
                    </a:lnTo>
                    <a:lnTo>
                      <a:pt x="16763" y="16764"/>
                    </a:lnTo>
                    <a:lnTo>
                      <a:pt x="18287" y="0"/>
                    </a:lnTo>
                    <a:close/>
                  </a:path>
                </a:pathLst>
              </a:custGeom>
              <a:solidFill>
                <a:srgbClr val="0000FF"/>
              </a:solidFill>
            </p:spPr>
            <p:txBody>
              <a:bodyPr wrap="square" lIns="0" tIns="0" rIns="0" bIns="0" rtlCol="0"/>
              <a:lstStyle/>
              <a:p>
                <a:endParaRPr/>
              </a:p>
            </p:txBody>
          </p:sp>
          <p:sp>
            <p:nvSpPr>
              <p:cNvPr id="300" name="object 13"/>
              <p:cNvSpPr/>
              <p:nvPr/>
            </p:nvSpPr>
            <p:spPr>
              <a:xfrm>
                <a:off x="2028535" y="2936384"/>
                <a:ext cx="111760" cy="56515"/>
              </a:xfrm>
              <a:custGeom>
                <a:avLst/>
                <a:gdLst/>
                <a:ahLst/>
                <a:cxnLst/>
                <a:rect l="l" t="t" r="r" b="b"/>
                <a:pathLst>
                  <a:path w="111759" h="56514">
                    <a:moveTo>
                      <a:pt x="77724" y="3048"/>
                    </a:moveTo>
                    <a:lnTo>
                      <a:pt x="35052" y="3048"/>
                    </a:lnTo>
                    <a:lnTo>
                      <a:pt x="25908" y="7620"/>
                    </a:lnTo>
                    <a:lnTo>
                      <a:pt x="24384" y="9144"/>
                    </a:lnTo>
                    <a:lnTo>
                      <a:pt x="22859" y="9144"/>
                    </a:lnTo>
                    <a:lnTo>
                      <a:pt x="16764" y="15240"/>
                    </a:lnTo>
                    <a:lnTo>
                      <a:pt x="16764" y="16764"/>
                    </a:lnTo>
                    <a:lnTo>
                      <a:pt x="10668" y="24384"/>
                    </a:lnTo>
                    <a:lnTo>
                      <a:pt x="6096" y="32004"/>
                    </a:lnTo>
                    <a:lnTo>
                      <a:pt x="6096" y="33528"/>
                    </a:lnTo>
                    <a:lnTo>
                      <a:pt x="4571" y="35052"/>
                    </a:lnTo>
                    <a:lnTo>
                      <a:pt x="1524" y="44196"/>
                    </a:lnTo>
                    <a:lnTo>
                      <a:pt x="0" y="53340"/>
                    </a:lnTo>
                    <a:lnTo>
                      <a:pt x="16764" y="56388"/>
                    </a:lnTo>
                    <a:lnTo>
                      <a:pt x="18287" y="41148"/>
                    </a:lnTo>
                    <a:lnTo>
                      <a:pt x="18796" y="41148"/>
                    </a:lnTo>
                    <a:lnTo>
                      <a:pt x="19812" y="38100"/>
                    </a:lnTo>
                    <a:lnTo>
                      <a:pt x="33782" y="22860"/>
                    </a:lnTo>
                    <a:lnTo>
                      <a:pt x="33528" y="22860"/>
                    </a:lnTo>
                    <a:lnTo>
                      <a:pt x="36575" y="19812"/>
                    </a:lnTo>
                    <a:lnTo>
                      <a:pt x="39624" y="19812"/>
                    </a:lnTo>
                    <a:lnTo>
                      <a:pt x="54864" y="16764"/>
                    </a:lnTo>
                    <a:lnTo>
                      <a:pt x="96012" y="16764"/>
                    </a:lnTo>
                    <a:lnTo>
                      <a:pt x="94487" y="15240"/>
                    </a:lnTo>
                    <a:lnTo>
                      <a:pt x="86868" y="9144"/>
                    </a:lnTo>
                    <a:lnTo>
                      <a:pt x="79248" y="4572"/>
                    </a:lnTo>
                    <a:lnTo>
                      <a:pt x="77724" y="3048"/>
                    </a:lnTo>
                    <a:close/>
                  </a:path>
                  <a:path w="111759" h="56514">
                    <a:moveTo>
                      <a:pt x="108711" y="38100"/>
                    </a:moveTo>
                    <a:lnTo>
                      <a:pt x="91440" y="38100"/>
                    </a:lnTo>
                    <a:lnTo>
                      <a:pt x="94487" y="56388"/>
                    </a:lnTo>
                    <a:lnTo>
                      <a:pt x="111252" y="53340"/>
                    </a:lnTo>
                    <a:lnTo>
                      <a:pt x="108711" y="38100"/>
                    </a:lnTo>
                    <a:close/>
                  </a:path>
                  <a:path w="111759" h="56514">
                    <a:moveTo>
                      <a:pt x="18796" y="41148"/>
                    </a:moveTo>
                    <a:lnTo>
                      <a:pt x="18287" y="41148"/>
                    </a:lnTo>
                    <a:lnTo>
                      <a:pt x="18287" y="42672"/>
                    </a:lnTo>
                    <a:lnTo>
                      <a:pt x="18796" y="41148"/>
                    </a:lnTo>
                    <a:close/>
                  </a:path>
                  <a:path w="111759" h="56514">
                    <a:moveTo>
                      <a:pt x="96012" y="16764"/>
                    </a:moveTo>
                    <a:lnTo>
                      <a:pt x="54864" y="16764"/>
                    </a:lnTo>
                    <a:lnTo>
                      <a:pt x="71628" y="18288"/>
                    </a:lnTo>
                    <a:lnTo>
                      <a:pt x="82296" y="27432"/>
                    </a:lnTo>
                    <a:lnTo>
                      <a:pt x="91440" y="39624"/>
                    </a:lnTo>
                    <a:lnTo>
                      <a:pt x="91440" y="38100"/>
                    </a:lnTo>
                    <a:lnTo>
                      <a:pt x="108711" y="38100"/>
                    </a:lnTo>
                    <a:lnTo>
                      <a:pt x="108203" y="35052"/>
                    </a:lnTo>
                    <a:lnTo>
                      <a:pt x="108203" y="33528"/>
                    </a:lnTo>
                    <a:lnTo>
                      <a:pt x="106680" y="32004"/>
                    </a:lnTo>
                    <a:lnTo>
                      <a:pt x="102108" y="24384"/>
                    </a:lnTo>
                    <a:lnTo>
                      <a:pt x="96012" y="16764"/>
                    </a:lnTo>
                    <a:close/>
                  </a:path>
                  <a:path w="111759" h="56514">
                    <a:moveTo>
                      <a:pt x="36575" y="19812"/>
                    </a:moveTo>
                    <a:lnTo>
                      <a:pt x="33528" y="22860"/>
                    </a:lnTo>
                    <a:lnTo>
                      <a:pt x="33996" y="22625"/>
                    </a:lnTo>
                    <a:lnTo>
                      <a:pt x="36575" y="19812"/>
                    </a:lnTo>
                    <a:close/>
                  </a:path>
                  <a:path w="111759" h="56514">
                    <a:moveTo>
                      <a:pt x="33996" y="22625"/>
                    </a:moveTo>
                    <a:lnTo>
                      <a:pt x="33528" y="22860"/>
                    </a:lnTo>
                    <a:lnTo>
                      <a:pt x="33782" y="22860"/>
                    </a:lnTo>
                    <a:lnTo>
                      <a:pt x="33996" y="22625"/>
                    </a:lnTo>
                    <a:close/>
                  </a:path>
                  <a:path w="111759" h="56514">
                    <a:moveTo>
                      <a:pt x="39624" y="19812"/>
                    </a:moveTo>
                    <a:lnTo>
                      <a:pt x="36575" y="19812"/>
                    </a:lnTo>
                    <a:lnTo>
                      <a:pt x="33996" y="22625"/>
                    </a:lnTo>
                    <a:lnTo>
                      <a:pt x="39624" y="19812"/>
                    </a:lnTo>
                    <a:close/>
                  </a:path>
                  <a:path w="111759" h="56514">
                    <a:moveTo>
                      <a:pt x="57912" y="0"/>
                    </a:moveTo>
                    <a:lnTo>
                      <a:pt x="54864" y="0"/>
                    </a:lnTo>
                    <a:lnTo>
                      <a:pt x="36575" y="3048"/>
                    </a:lnTo>
                    <a:lnTo>
                      <a:pt x="76200" y="3048"/>
                    </a:lnTo>
                    <a:lnTo>
                      <a:pt x="57912" y="0"/>
                    </a:lnTo>
                    <a:close/>
                  </a:path>
                </a:pathLst>
              </a:custGeom>
              <a:solidFill>
                <a:srgbClr val="0000FF"/>
              </a:solidFill>
            </p:spPr>
            <p:txBody>
              <a:bodyPr wrap="square" lIns="0" tIns="0" rIns="0" bIns="0" rtlCol="0"/>
              <a:lstStyle/>
              <a:p>
                <a:endParaRPr/>
              </a:p>
            </p:txBody>
          </p:sp>
          <p:sp>
            <p:nvSpPr>
              <p:cNvPr id="301" name="object 14"/>
              <p:cNvSpPr/>
              <p:nvPr/>
            </p:nvSpPr>
            <p:spPr>
              <a:xfrm>
                <a:off x="2126071" y="2989725"/>
                <a:ext cx="111760" cy="58419"/>
              </a:xfrm>
              <a:custGeom>
                <a:avLst/>
                <a:gdLst/>
                <a:ahLst/>
                <a:cxnLst/>
                <a:rect l="l" t="t" r="r" b="b"/>
                <a:pathLst>
                  <a:path w="111759" h="58420">
                    <a:moveTo>
                      <a:pt x="76200" y="53339"/>
                    </a:moveTo>
                    <a:lnTo>
                      <a:pt x="36575" y="53339"/>
                    </a:lnTo>
                    <a:lnTo>
                      <a:pt x="45719" y="56387"/>
                    </a:lnTo>
                    <a:lnTo>
                      <a:pt x="54863" y="57912"/>
                    </a:lnTo>
                    <a:lnTo>
                      <a:pt x="57912" y="57912"/>
                    </a:lnTo>
                    <a:lnTo>
                      <a:pt x="67056" y="56387"/>
                    </a:lnTo>
                    <a:lnTo>
                      <a:pt x="76200" y="53339"/>
                    </a:lnTo>
                    <a:close/>
                  </a:path>
                  <a:path w="111759" h="58420">
                    <a:moveTo>
                      <a:pt x="16763" y="0"/>
                    </a:moveTo>
                    <a:lnTo>
                      <a:pt x="0" y="3048"/>
                    </a:lnTo>
                    <a:lnTo>
                      <a:pt x="1523" y="12191"/>
                    </a:lnTo>
                    <a:lnTo>
                      <a:pt x="4571" y="21336"/>
                    </a:lnTo>
                    <a:lnTo>
                      <a:pt x="6095" y="22859"/>
                    </a:lnTo>
                    <a:lnTo>
                      <a:pt x="4571" y="22859"/>
                    </a:lnTo>
                    <a:lnTo>
                      <a:pt x="9143" y="32003"/>
                    </a:lnTo>
                    <a:lnTo>
                      <a:pt x="10667" y="33527"/>
                    </a:lnTo>
                    <a:lnTo>
                      <a:pt x="10667" y="35051"/>
                    </a:lnTo>
                    <a:lnTo>
                      <a:pt x="22859" y="47243"/>
                    </a:lnTo>
                    <a:lnTo>
                      <a:pt x="24384" y="47243"/>
                    </a:lnTo>
                    <a:lnTo>
                      <a:pt x="25907" y="48767"/>
                    </a:lnTo>
                    <a:lnTo>
                      <a:pt x="35051" y="53339"/>
                    </a:lnTo>
                    <a:lnTo>
                      <a:pt x="77723" y="53339"/>
                    </a:lnTo>
                    <a:lnTo>
                      <a:pt x="79247" y="51815"/>
                    </a:lnTo>
                    <a:lnTo>
                      <a:pt x="86867" y="47243"/>
                    </a:lnTo>
                    <a:lnTo>
                      <a:pt x="94487" y="41148"/>
                    </a:lnTo>
                    <a:lnTo>
                      <a:pt x="96012" y="41148"/>
                    </a:lnTo>
                    <a:lnTo>
                      <a:pt x="97536" y="39624"/>
                    </a:lnTo>
                    <a:lnTo>
                      <a:pt x="56387" y="39624"/>
                    </a:lnTo>
                    <a:lnTo>
                      <a:pt x="42671" y="38100"/>
                    </a:lnTo>
                    <a:lnTo>
                      <a:pt x="44195" y="38100"/>
                    </a:lnTo>
                    <a:lnTo>
                      <a:pt x="33528" y="33527"/>
                    </a:lnTo>
                    <a:lnTo>
                      <a:pt x="24384" y="24383"/>
                    </a:lnTo>
                    <a:lnTo>
                      <a:pt x="19812" y="15239"/>
                    </a:lnTo>
                    <a:lnTo>
                      <a:pt x="18287" y="15239"/>
                    </a:lnTo>
                    <a:lnTo>
                      <a:pt x="16763" y="0"/>
                    </a:lnTo>
                    <a:close/>
                  </a:path>
                  <a:path w="111759" h="58420">
                    <a:moveTo>
                      <a:pt x="90119" y="20929"/>
                    </a:moveTo>
                    <a:lnTo>
                      <a:pt x="71628" y="36575"/>
                    </a:lnTo>
                    <a:lnTo>
                      <a:pt x="67056" y="38100"/>
                    </a:lnTo>
                    <a:lnTo>
                      <a:pt x="70103" y="38100"/>
                    </a:lnTo>
                    <a:lnTo>
                      <a:pt x="56387" y="39624"/>
                    </a:lnTo>
                    <a:lnTo>
                      <a:pt x="97536" y="39624"/>
                    </a:lnTo>
                    <a:lnTo>
                      <a:pt x="102107" y="35051"/>
                    </a:lnTo>
                    <a:lnTo>
                      <a:pt x="102107" y="33527"/>
                    </a:lnTo>
                    <a:lnTo>
                      <a:pt x="103631" y="32003"/>
                    </a:lnTo>
                    <a:lnTo>
                      <a:pt x="107441" y="24383"/>
                    </a:lnTo>
                    <a:lnTo>
                      <a:pt x="88391" y="24383"/>
                    </a:lnTo>
                    <a:lnTo>
                      <a:pt x="90119" y="20929"/>
                    </a:lnTo>
                    <a:close/>
                  </a:path>
                  <a:path w="111759" h="58420">
                    <a:moveTo>
                      <a:pt x="91439" y="19812"/>
                    </a:moveTo>
                    <a:lnTo>
                      <a:pt x="90119" y="20929"/>
                    </a:lnTo>
                    <a:lnTo>
                      <a:pt x="88391" y="24383"/>
                    </a:lnTo>
                    <a:lnTo>
                      <a:pt x="91439" y="19812"/>
                    </a:lnTo>
                    <a:close/>
                  </a:path>
                  <a:path w="111759" h="58420">
                    <a:moveTo>
                      <a:pt x="108457" y="19812"/>
                    </a:moveTo>
                    <a:lnTo>
                      <a:pt x="91439" y="19812"/>
                    </a:lnTo>
                    <a:lnTo>
                      <a:pt x="88391" y="24383"/>
                    </a:lnTo>
                    <a:lnTo>
                      <a:pt x="107441" y="24383"/>
                    </a:lnTo>
                    <a:lnTo>
                      <a:pt x="108203" y="22859"/>
                    </a:lnTo>
                    <a:lnTo>
                      <a:pt x="108271" y="20929"/>
                    </a:lnTo>
                    <a:lnTo>
                      <a:pt x="108457" y="19812"/>
                    </a:lnTo>
                    <a:close/>
                  </a:path>
                  <a:path w="111759" h="58420">
                    <a:moveTo>
                      <a:pt x="94487" y="0"/>
                    </a:moveTo>
                    <a:lnTo>
                      <a:pt x="91439" y="18287"/>
                    </a:lnTo>
                    <a:lnTo>
                      <a:pt x="90119" y="20929"/>
                    </a:lnTo>
                    <a:lnTo>
                      <a:pt x="91439" y="19812"/>
                    </a:lnTo>
                    <a:lnTo>
                      <a:pt x="108457" y="19812"/>
                    </a:lnTo>
                    <a:lnTo>
                      <a:pt x="111251" y="3048"/>
                    </a:lnTo>
                    <a:lnTo>
                      <a:pt x="94487" y="0"/>
                    </a:lnTo>
                    <a:close/>
                  </a:path>
                  <a:path w="111759" h="58420">
                    <a:moveTo>
                      <a:pt x="18287" y="12191"/>
                    </a:moveTo>
                    <a:lnTo>
                      <a:pt x="18287" y="15239"/>
                    </a:lnTo>
                    <a:lnTo>
                      <a:pt x="19812" y="15239"/>
                    </a:lnTo>
                    <a:lnTo>
                      <a:pt x="18287" y="12191"/>
                    </a:lnTo>
                    <a:close/>
                  </a:path>
                </a:pathLst>
              </a:custGeom>
              <a:solidFill>
                <a:srgbClr val="0000FF"/>
              </a:solidFill>
            </p:spPr>
            <p:txBody>
              <a:bodyPr wrap="square" lIns="0" tIns="0" rIns="0" bIns="0" rtlCol="0"/>
              <a:lstStyle/>
              <a:p>
                <a:endParaRPr/>
              </a:p>
            </p:txBody>
          </p:sp>
          <p:sp>
            <p:nvSpPr>
              <p:cNvPr id="302" name="object 15"/>
              <p:cNvSpPr/>
              <p:nvPr/>
            </p:nvSpPr>
            <p:spPr>
              <a:xfrm>
                <a:off x="2132929" y="2668161"/>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303" name="object 16"/>
              <p:cNvSpPr/>
              <p:nvPr/>
            </p:nvSpPr>
            <p:spPr>
              <a:xfrm>
                <a:off x="2134452" y="3152793"/>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304" name="object 17"/>
              <p:cNvSpPr/>
              <p:nvPr/>
            </p:nvSpPr>
            <p:spPr>
              <a:xfrm>
                <a:off x="3602826" y="3588657"/>
                <a:ext cx="73660" cy="48895"/>
              </a:xfrm>
              <a:custGeom>
                <a:avLst/>
                <a:gdLst/>
                <a:ahLst/>
                <a:cxnLst/>
                <a:rect l="l" t="t" r="r" b="b"/>
                <a:pathLst>
                  <a:path w="73660" h="48895">
                    <a:moveTo>
                      <a:pt x="7619" y="0"/>
                    </a:moveTo>
                    <a:lnTo>
                      <a:pt x="0" y="15239"/>
                    </a:lnTo>
                    <a:lnTo>
                      <a:pt x="65531" y="48768"/>
                    </a:lnTo>
                    <a:lnTo>
                      <a:pt x="73151" y="33527"/>
                    </a:lnTo>
                    <a:lnTo>
                      <a:pt x="7619" y="0"/>
                    </a:lnTo>
                    <a:close/>
                  </a:path>
                </a:pathLst>
              </a:custGeom>
              <a:solidFill>
                <a:srgbClr val="000000"/>
              </a:solidFill>
            </p:spPr>
            <p:txBody>
              <a:bodyPr wrap="square" lIns="0" tIns="0" rIns="0" bIns="0" rtlCol="0"/>
              <a:lstStyle/>
              <a:p>
                <a:endParaRPr/>
              </a:p>
            </p:txBody>
          </p:sp>
          <p:sp>
            <p:nvSpPr>
              <p:cNvPr id="305" name="object 18"/>
              <p:cNvSpPr/>
              <p:nvPr/>
            </p:nvSpPr>
            <p:spPr>
              <a:xfrm>
                <a:off x="3602826" y="3541413"/>
                <a:ext cx="137160" cy="62865"/>
              </a:xfrm>
              <a:custGeom>
                <a:avLst/>
                <a:gdLst/>
                <a:ahLst/>
                <a:cxnLst/>
                <a:rect l="l" t="t" r="r" b="b"/>
                <a:pathLst>
                  <a:path w="137160" h="62864">
                    <a:moveTo>
                      <a:pt x="131063" y="0"/>
                    </a:moveTo>
                    <a:lnTo>
                      <a:pt x="0" y="47243"/>
                    </a:lnTo>
                    <a:lnTo>
                      <a:pt x="6095" y="62483"/>
                    </a:lnTo>
                    <a:lnTo>
                      <a:pt x="137159" y="15239"/>
                    </a:lnTo>
                    <a:lnTo>
                      <a:pt x="131063" y="0"/>
                    </a:lnTo>
                    <a:close/>
                  </a:path>
                </a:pathLst>
              </a:custGeom>
              <a:solidFill>
                <a:srgbClr val="000000"/>
              </a:solidFill>
            </p:spPr>
            <p:txBody>
              <a:bodyPr wrap="square" lIns="0" tIns="0" rIns="0" bIns="0" rtlCol="0"/>
              <a:lstStyle/>
              <a:p>
                <a:endParaRPr/>
              </a:p>
            </p:txBody>
          </p:sp>
          <p:sp>
            <p:nvSpPr>
              <p:cNvPr id="306" name="object 19"/>
              <p:cNvSpPr/>
              <p:nvPr/>
            </p:nvSpPr>
            <p:spPr>
              <a:xfrm>
                <a:off x="3602826" y="3492644"/>
                <a:ext cx="137160" cy="64135"/>
              </a:xfrm>
              <a:custGeom>
                <a:avLst/>
                <a:gdLst/>
                <a:ahLst/>
                <a:cxnLst/>
                <a:rect l="l" t="t" r="r" b="b"/>
                <a:pathLst>
                  <a:path w="137160" h="64135">
                    <a:moveTo>
                      <a:pt x="6095" y="0"/>
                    </a:moveTo>
                    <a:lnTo>
                      <a:pt x="0" y="15239"/>
                    </a:lnTo>
                    <a:lnTo>
                      <a:pt x="131063" y="64008"/>
                    </a:lnTo>
                    <a:lnTo>
                      <a:pt x="137159" y="48768"/>
                    </a:lnTo>
                    <a:lnTo>
                      <a:pt x="6095" y="0"/>
                    </a:lnTo>
                    <a:close/>
                  </a:path>
                </a:pathLst>
              </a:custGeom>
              <a:solidFill>
                <a:srgbClr val="000000"/>
              </a:solidFill>
            </p:spPr>
            <p:txBody>
              <a:bodyPr wrap="square" lIns="0" tIns="0" rIns="0" bIns="0" rtlCol="0"/>
              <a:lstStyle/>
              <a:p>
                <a:endParaRPr/>
              </a:p>
            </p:txBody>
          </p:sp>
          <p:sp>
            <p:nvSpPr>
              <p:cNvPr id="307" name="object 20"/>
              <p:cNvSpPr/>
              <p:nvPr/>
            </p:nvSpPr>
            <p:spPr>
              <a:xfrm>
                <a:off x="3602826" y="3443876"/>
                <a:ext cx="137160" cy="64135"/>
              </a:xfrm>
              <a:custGeom>
                <a:avLst/>
                <a:gdLst/>
                <a:ahLst/>
                <a:cxnLst/>
                <a:rect l="l" t="t" r="r" b="b"/>
                <a:pathLst>
                  <a:path w="137160" h="64135">
                    <a:moveTo>
                      <a:pt x="131063" y="0"/>
                    </a:moveTo>
                    <a:lnTo>
                      <a:pt x="0" y="48767"/>
                    </a:lnTo>
                    <a:lnTo>
                      <a:pt x="6095" y="64007"/>
                    </a:lnTo>
                    <a:lnTo>
                      <a:pt x="137159" y="15239"/>
                    </a:lnTo>
                    <a:lnTo>
                      <a:pt x="131063" y="0"/>
                    </a:lnTo>
                    <a:close/>
                  </a:path>
                </a:pathLst>
              </a:custGeom>
              <a:solidFill>
                <a:srgbClr val="000000"/>
              </a:solidFill>
            </p:spPr>
            <p:txBody>
              <a:bodyPr wrap="square" lIns="0" tIns="0" rIns="0" bIns="0" rtlCol="0"/>
              <a:lstStyle/>
              <a:p>
                <a:endParaRPr/>
              </a:p>
            </p:txBody>
          </p:sp>
          <p:sp>
            <p:nvSpPr>
              <p:cNvPr id="308" name="object 21"/>
              <p:cNvSpPr/>
              <p:nvPr/>
            </p:nvSpPr>
            <p:spPr>
              <a:xfrm>
                <a:off x="3602826" y="3395108"/>
                <a:ext cx="137160" cy="64135"/>
              </a:xfrm>
              <a:custGeom>
                <a:avLst/>
                <a:gdLst/>
                <a:ahLst/>
                <a:cxnLst/>
                <a:rect l="l" t="t" r="r" b="b"/>
                <a:pathLst>
                  <a:path w="137160" h="64135">
                    <a:moveTo>
                      <a:pt x="6095" y="0"/>
                    </a:moveTo>
                    <a:lnTo>
                      <a:pt x="0" y="15240"/>
                    </a:lnTo>
                    <a:lnTo>
                      <a:pt x="131063" y="64008"/>
                    </a:lnTo>
                    <a:lnTo>
                      <a:pt x="137159" y="48768"/>
                    </a:lnTo>
                    <a:lnTo>
                      <a:pt x="6095" y="0"/>
                    </a:lnTo>
                    <a:close/>
                  </a:path>
                </a:pathLst>
              </a:custGeom>
              <a:solidFill>
                <a:srgbClr val="000000"/>
              </a:solidFill>
            </p:spPr>
            <p:txBody>
              <a:bodyPr wrap="square" lIns="0" tIns="0" rIns="0" bIns="0" rtlCol="0"/>
              <a:lstStyle/>
              <a:p>
                <a:endParaRPr/>
              </a:p>
            </p:txBody>
          </p:sp>
          <p:sp>
            <p:nvSpPr>
              <p:cNvPr id="309" name="object 22"/>
              <p:cNvSpPr/>
              <p:nvPr/>
            </p:nvSpPr>
            <p:spPr>
              <a:xfrm>
                <a:off x="3602826" y="3346340"/>
                <a:ext cx="137160" cy="64135"/>
              </a:xfrm>
              <a:custGeom>
                <a:avLst/>
                <a:gdLst/>
                <a:ahLst/>
                <a:cxnLst/>
                <a:rect l="l" t="t" r="r" b="b"/>
                <a:pathLst>
                  <a:path w="137160" h="64135">
                    <a:moveTo>
                      <a:pt x="131063" y="0"/>
                    </a:moveTo>
                    <a:lnTo>
                      <a:pt x="0" y="48767"/>
                    </a:lnTo>
                    <a:lnTo>
                      <a:pt x="6095" y="64008"/>
                    </a:lnTo>
                    <a:lnTo>
                      <a:pt x="137159" y="15239"/>
                    </a:lnTo>
                    <a:lnTo>
                      <a:pt x="131063" y="0"/>
                    </a:lnTo>
                    <a:close/>
                  </a:path>
                </a:pathLst>
              </a:custGeom>
              <a:solidFill>
                <a:srgbClr val="000000"/>
              </a:solidFill>
            </p:spPr>
            <p:txBody>
              <a:bodyPr wrap="square" lIns="0" tIns="0" rIns="0" bIns="0" rtlCol="0"/>
              <a:lstStyle/>
              <a:p>
                <a:endParaRPr/>
              </a:p>
            </p:txBody>
          </p:sp>
          <p:sp>
            <p:nvSpPr>
              <p:cNvPr id="310" name="object 23"/>
              <p:cNvSpPr/>
              <p:nvPr/>
            </p:nvSpPr>
            <p:spPr>
              <a:xfrm>
                <a:off x="3668358" y="3314337"/>
                <a:ext cx="73660" cy="47625"/>
              </a:xfrm>
              <a:custGeom>
                <a:avLst/>
                <a:gdLst/>
                <a:ahLst/>
                <a:cxnLst/>
                <a:rect l="l" t="t" r="r" b="b"/>
                <a:pathLst>
                  <a:path w="73660" h="47625">
                    <a:moveTo>
                      <a:pt x="7619" y="0"/>
                    </a:moveTo>
                    <a:lnTo>
                      <a:pt x="0" y="15239"/>
                    </a:lnTo>
                    <a:lnTo>
                      <a:pt x="65531" y="47243"/>
                    </a:lnTo>
                    <a:lnTo>
                      <a:pt x="73151" y="32003"/>
                    </a:lnTo>
                    <a:lnTo>
                      <a:pt x="7619" y="0"/>
                    </a:lnTo>
                    <a:close/>
                  </a:path>
                </a:pathLst>
              </a:custGeom>
              <a:solidFill>
                <a:srgbClr val="000000"/>
              </a:solidFill>
            </p:spPr>
            <p:txBody>
              <a:bodyPr wrap="square" lIns="0" tIns="0" rIns="0" bIns="0" rtlCol="0"/>
              <a:lstStyle/>
              <a:p>
                <a:endParaRPr/>
              </a:p>
            </p:txBody>
          </p:sp>
          <p:sp>
            <p:nvSpPr>
              <p:cNvPr id="311" name="object 24"/>
              <p:cNvSpPr/>
              <p:nvPr/>
            </p:nvSpPr>
            <p:spPr>
              <a:xfrm>
                <a:off x="3670645" y="1526684"/>
                <a:ext cx="0" cy="1795780"/>
              </a:xfrm>
              <a:custGeom>
                <a:avLst/>
                <a:gdLst/>
                <a:ahLst/>
                <a:cxnLst/>
                <a:rect l="l" t="t" r="r" b="b"/>
                <a:pathLst>
                  <a:path h="1795779">
                    <a:moveTo>
                      <a:pt x="0" y="0"/>
                    </a:moveTo>
                    <a:lnTo>
                      <a:pt x="0" y="1795272"/>
                    </a:lnTo>
                  </a:path>
                </a:pathLst>
              </a:custGeom>
              <a:ln w="16763">
                <a:solidFill>
                  <a:srgbClr val="000000"/>
                </a:solidFill>
              </a:ln>
            </p:spPr>
            <p:txBody>
              <a:bodyPr wrap="square" lIns="0" tIns="0" rIns="0" bIns="0" rtlCol="0"/>
              <a:lstStyle/>
              <a:p>
                <a:endParaRPr/>
              </a:p>
            </p:txBody>
          </p:sp>
          <p:sp>
            <p:nvSpPr>
              <p:cNvPr id="312" name="object 25"/>
              <p:cNvSpPr/>
              <p:nvPr/>
            </p:nvSpPr>
            <p:spPr>
              <a:xfrm>
                <a:off x="5065867" y="3588657"/>
                <a:ext cx="73660" cy="48895"/>
              </a:xfrm>
              <a:custGeom>
                <a:avLst/>
                <a:gdLst/>
                <a:ahLst/>
                <a:cxnLst/>
                <a:rect l="l" t="t" r="r" b="b"/>
                <a:pathLst>
                  <a:path w="73660" h="48895">
                    <a:moveTo>
                      <a:pt x="7619" y="0"/>
                    </a:moveTo>
                    <a:lnTo>
                      <a:pt x="0" y="15239"/>
                    </a:lnTo>
                    <a:lnTo>
                      <a:pt x="65531" y="48768"/>
                    </a:lnTo>
                    <a:lnTo>
                      <a:pt x="73151" y="33527"/>
                    </a:lnTo>
                    <a:lnTo>
                      <a:pt x="7619" y="0"/>
                    </a:lnTo>
                    <a:close/>
                  </a:path>
                </a:pathLst>
              </a:custGeom>
              <a:solidFill>
                <a:srgbClr val="000000"/>
              </a:solidFill>
            </p:spPr>
            <p:txBody>
              <a:bodyPr wrap="square" lIns="0" tIns="0" rIns="0" bIns="0" rtlCol="0"/>
              <a:lstStyle/>
              <a:p>
                <a:endParaRPr/>
              </a:p>
            </p:txBody>
          </p:sp>
          <p:sp>
            <p:nvSpPr>
              <p:cNvPr id="313" name="object 26"/>
              <p:cNvSpPr/>
              <p:nvPr/>
            </p:nvSpPr>
            <p:spPr>
              <a:xfrm>
                <a:off x="5065867" y="3541413"/>
                <a:ext cx="135890" cy="62865"/>
              </a:xfrm>
              <a:custGeom>
                <a:avLst/>
                <a:gdLst/>
                <a:ahLst/>
                <a:cxnLst/>
                <a:rect l="l" t="t" r="r" b="b"/>
                <a:pathLst>
                  <a:path w="135889" h="62864">
                    <a:moveTo>
                      <a:pt x="129539" y="0"/>
                    </a:moveTo>
                    <a:lnTo>
                      <a:pt x="0" y="47243"/>
                    </a:lnTo>
                    <a:lnTo>
                      <a:pt x="6095" y="62483"/>
                    </a:lnTo>
                    <a:lnTo>
                      <a:pt x="135635" y="15239"/>
                    </a:lnTo>
                    <a:lnTo>
                      <a:pt x="129539" y="0"/>
                    </a:lnTo>
                    <a:close/>
                  </a:path>
                </a:pathLst>
              </a:custGeom>
              <a:solidFill>
                <a:srgbClr val="000000"/>
              </a:solidFill>
            </p:spPr>
            <p:txBody>
              <a:bodyPr wrap="square" lIns="0" tIns="0" rIns="0" bIns="0" rtlCol="0"/>
              <a:lstStyle/>
              <a:p>
                <a:endParaRPr/>
              </a:p>
            </p:txBody>
          </p:sp>
          <p:sp>
            <p:nvSpPr>
              <p:cNvPr id="314" name="object 27"/>
              <p:cNvSpPr/>
              <p:nvPr/>
            </p:nvSpPr>
            <p:spPr>
              <a:xfrm>
                <a:off x="5065867" y="3492644"/>
                <a:ext cx="135890" cy="64135"/>
              </a:xfrm>
              <a:custGeom>
                <a:avLst/>
                <a:gdLst/>
                <a:ahLst/>
                <a:cxnLst/>
                <a:rect l="l" t="t" r="r" b="b"/>
                <a:pathLst>
                  <a:path w="135889" h="64135">
                    <a:moveTo>
                      <a:pt x="6095" y="0"/>
                    </a:moveTo>
                    <a:lnTo>
                      <a:pt x="0" y="15239"/>
                    </a:lnTo>
                    <a:lnTo>
                      <a:pt x="129539" y="64008"/>
                    </a:lnTo>
                    <a:lnTo>
                      <a:pt x="135635" y="48768"/>
                    </a:lnTo>
                    <a:lnTo>
                      <a:pt x="6095" y="0"/>
                    </a:lnTo>
                    <a:close/>
                  </a:path>
                </a:pathLst>
              </a:custGeom>
              <a:solidFill>
                <a:srgbClr val="000000"/>
              </a:solidFill>
            </p:spPr>
            <p:txBody>
              <a:bodyPr wrap="square" lIns="0" tIns="0" rIns="0" bIns="0" rtlCol="0"/>
              <a:lstStyle/>
              <a:p>
                <a:endParaRPr/>
              </a:p>
            </p:txBody>
          </p:sp>
          <p:sp>
            <p:nvSpPr>
              <p:cNvPr id="315" name="object 28"/>
              <p:cNvSpPr/>
              <p:nvPr/>
            </p:nvSpPr>
            <p:spPr>
              <a:xfrm>
                <a:off x="5065867" y="3443876"/>
                <a:ext cx="135890" cy="64135"/>
              </a:xfrm>
              <a:custGeom>
                <a:avLst/>
                <a:gdLst/>
                <a:ahLst/>
                <a:cxnLst/>
                <a:rect l="l" t="t" r="r" b="b"/>
                <a:pathLst>
                  <a:path w="135889" h="64135">
                    <a:moveTo>
                      <a:pt x="129539" y="0"/>
                    </a:moveTo>
                    <a:lnTo>
                      <a:pt x="0" y="48767"/>
                    </a:lnTo>
                    <a:lnTo>
                      <a:pt x="6095" y="64007"/>
                    </a:lnTo>
                    <a:lnTo>
                      <a:pt x="135635" y="15239"/>
                    </a:lnTo>
                    <a:lnTo>
                      <a:pt x="129539" y="0"/>
                    </a:lnTo>
                    <a:close/>
                  </a:path>
                </a:pathLst>
              </a:custGeom>
              <a:solidFill>
                <a:srgbClr val="000000"/>
              </a:solidFill>
            </p:spPr>
            <p:txBody>
              <a:bodyPr wrap="square" lIns="0" tIns="0" rIns="0" bIns="0" rtlCol="0"/>
              <a:lstStyle/>
              <a:p>
                <a:endParaRPr/>
              </a:p>
            </p:txBody>
          </p:sp>
          <p:sp>
            <p:nvSpPr>
              <p:cNvPr id="316" name="object 29"/>
              <p:cNvSpPr/>
              <p:nvPr/>
            </p:nvSpPr>
            <p:spPr>
              <a:xfrm>
                <a:off x="5065867" y="3395108"/>
                <a:ext cx="135890" cy="64135"/>
              </a:xfrm>
              <a:custGeom>
                <a:avLst/>
                <a:gdLst/>
                <a:ahLst/>
                <a:cxnLst/>
                <a:rect l="l" t="t" r="r" b="b"/>
                <a:pathLst>
                  <a:path w="135889" h="64135">
                    <a:moveTo>
                      <a:pt x="6095" y="0"/>
                    </a:moveTo>
                    <a:lnTo>
                      <a:pt x="0" y="15240"/>
                    </a:lnTo>
                    <a:lnTo>
                      <a:pt x="129539" y="64008"/>
                    </a:lnTo>
                    <a:lnTo>
                      <a:pt x="135635" y="48768"/>
                    </a:lnTo>
                    <a:lnTo>
                      <a:pt x="6095" y="0"/>
                    </a:lnTo>
                    <a:close/>
                  </a:path>
                </a:pathLst>
              </a:custGeom>
              <a:solidFill>
                <a:srgbClr val="000000"/>
              </a:solidFill>
            </p:spPr>
            <p:txBody>
              <a:bodyPr wrap="square" lIns="0" tIns="0" rIns="0" bIns="0" rtlCol="0"/>
              <a:lstStyle/>
              <a:p>
                <a:endParaRPr/>
              </a:p>
            </p:txBody>
          </p:sp>
          <p:sp>
            <p:nvSpPr>
              <p:cNvPr id="317" name="object 30"/>
              <p:cNvSpPr/>
              <p:nvPr/>
            </p:nvSpPr>
            <p:spPr>
              <a:xfrm>
                <a:off x="5065867" y="3346340"/>
                <a:ext cx="135890" cy="64135"/>
              </a:xfrm>
              <a:custGeom>
                <a:avLst/>
                <a:gdLst/>
                <a:ahLst/>
                <a:cxnLst/>
                <a:rect l="l" t="t" r="r" b="b"/>
                <a:pathLst>
                  <a:path w="135889" h="64135">
                    <a:moveTo>
                      <a:pt x="129539" y="0"/>
                    </a:moveTo>
                    <a:lnTo>
                      <a:pt x="0" y="48767"/>
                    </a:lnTo>
                    <a:lnTo>
                      <a:pt x="6095" y="64008"/>
                    </a:lnTo>
                    <a:lnTo>
                      <a:pt x="135635" y="15239"/>
                    </a:lnTo>
                    <a:lnTo>
                      <a:pt x="129539" y="0"/>
                    </a:lnTo>
                    <a:close/>
                  </a:path>
                </a:pathLst>
              </a:custGeom>
              <a:solidFill>
                <a:srgbClr val="000000"/>
              </a:solidFill>
            </p:spPr>
            <p:txBody>
              <a:bodyPr wrap="square" lIns="0" tIns="0" rIns="0" bIns="0" rtlCol="0"/>
              <a:lstStyle/>
              <a:p>
                <a:endParaRPr/>
              </a:p>
            </p:txBody>
          </p:sp>
          <p:sp>
            <p:nvSpPr>
              <p:cNvPr id="318" name="object 31"/>
              <p:cNvSpPr/>
              <p:nvPr/>
            </p:nvSpPr>
            <p:spPr>
              <a:xfrm>
                <a:off x="5131399" y="3314337"/>
                <a:ext cx="71755" cy="47625"/>
              </a:xfrm>
              <a:custGeom>
                <a:avLst/>
                <a:gdLst/>
                <a:ahLst/>
                <a:cxnLst/>
                <a:rect l="l" t="t" r="r" b="b"/>
                <a:pathLst>
                  <a:path w="71754" h="47625">
                    <a:moveTo>
                      <a:pt x="7620" y="0"/>
                    </a:moveTo>
                    <a:lnTo>
                      <a:pt x="0" y="15239"/>
                    </a:lnTo>
                    <a:lnTo>
                      <a:pt x="64008" y="47243"/>
                    </a:lnTo>
                    <a:lnTo>
                      <a:pt x="71627" y="32003"/>
                    </a:lnTo>
                    <a:lnTo>
                      <a:pt x="7620" y="0"/>
                    </a:lnTo>
                    <a:close/>
                  </a:path>
                </a:pathLst>
              </a:custGeom>
              <a:solidFill>
                <a:srgbClr val="000000"/>
              </a:solidFill>
            </p:spPr>
            <p:txBody>
              <a:bodyPr wrap="square" lIns="0" tIns="0" rIns="0" bIns="0" rtlCol="0"/>
              <a:lstStyle/>
              <a:p>
                <a:endParaRPr/>
              </a:p>
            </p:txBody>
          </p:sp>
          <p:sp>
            <p:nvSpPr>
              <p:cNvPr id="319" name="object 32"/>
              <p:cNvSpPr/>
              <p:nvPr/>
            </p:nvSpPr>
            <p:spPr>
              <a:xfrm>
                <a:off x="5133685" y="3160413"/>
                <a:ext cx="0" cy="161925"/>
              </a:xfrm>
              <a:custGeom>
                <a:avLst/>
                <a:gdLst/>
                <a:ahLst/>
                <a:cxnLst/>
                <a:rect l="l" t="t" r="r" b="b"/>
                <a:pathLst>
                  <a:path h="161925">
                    <a:moveTo>
                      <a:pt x="0" y="0"/>
                    </a:moveTo>
                    <a:lnTo>
                      <a:pt x="0" y="161544"/>
                    </a:lnTo>
                  </a:path>
                </a:pathLst>
              </a:custGeom>
              <a:ln w="16763">
                <a:solidFill>
                  <a:srgbClr val="000000"/>
                </a:solidFill>
              </a:ln>
            </p:spPr>
            <p:txBody>
              <a:bodyPr wrap="square" lIns="0" tIns="0" rIns="0" bIns="0" rtlCol="0"/>
              <a:lstStyle/>
              <a:p>
                <a:endParaRPr/>
              </a:p>
            </p:txBody>
          </p:sp>
          <p:sp>
            <p:nvSpPr>
              <p:cNvPr id="320" name="object 33"/>
              <p:cNvSpPr/>
              <p:nvPr/>
            </p:nvSpPr>
            <p:spPr>
              <a:xfrm>
                <a:off x="4970617" y="2351169"/>
                <a:ext cx="0" cy="323215"/>
              </a:xfrm>
              <a:custGeom>
                <a:avLst/>
                <a:gdLst/>
                <a:ahLst/>
                <a:cxnLst/>
                <a:rect l="l" t="t" r="r" b="b"/>
                <a:pathLst>
                  <a:path h="323214">
                    <a:moveTo>
                      <a:pt x="0" y="0"/>
                    </a:moveTo>
                    <a:lnTo>
                      <a:pt x="0" y="323088"/>
                    </a:lnTo>
                  </a:path>
                </a:pathLst>
              </a:custGeom>
              <a:ln w="16763">
                <a:solidFill>
                  <a:srgbClr val="000000"/>
                </a:solidFill>
              </a:ln>
            </p:spPr>
            <p:txBody>
              <a:bodyPr wrap="square" lIns="0" tIns="0" rIns="0" bIns="0" rtlCol="0"/>
              <a:lstStyle/>
              <a:p>
                <a:endParaRPr/>
              </a:p>
            </p:txBody>
          </p:sp>
          <p:sp>
            <p:nvSpPr>
              <p:cNvPr id="321" name="object 34"/>
              <p:cNvSpPr/>
              <p:nvPr/>
            </p:nvSpPr>
            <p:spPr>
              <a:xfrm>
                <a:off x="4965282" y="2345073"/>
                <a:ext cx="175260" cy="175260"/>
              </a:xfrm>
              <a:custGeom>
                <a:avLst/>
                <a:gdLst/>
                <a:ahLst/>
                <a:cxnLst/>
                <a:rect l="l" t="t" r="r" b="b"/>
                <a:pathLst>
                  <a:path w="175260" h="175260">
                    <a:moveTo>
                      <a:pt x="163067" y="0"/>
                    </a:moveTo>
                    <a:lnTo>
                      <a:pt x="0" y="163067"/>
                    </a:lnTo>
                    <a:lnTo>
                      <a:pt x="12191" y="175259"/>
                    </a:lnTo>
                    <a:lnTo>
                      <a:pt x="175260" y="12191"/>
                    </a:lnTo>
                    <a:lnTo>
                      <a:pt x="163067" y="0"/>
                    </a:lnTo>
                    <a:close/>
                  </a:path>
                </a:pathLst>
              </a:custGeom>
              <a:solidFill>
                <a:srgbClr val="000000"/>
              </a:solidFill>
            </p:spPr>
            <p:txBody>
              <a:bodyPr wrap="square" lIns="0" tIns="0" rIns="0" bIns="0" rtlCol="0"/>
              <a:lstStyle/>
              <a:p>
                <a:endParaRPr/>
              </a:p>
            </p:txBody>
          </p:sp>
          <p:sp>
            <p:nvSpPr>
              <p:cNvPr id="322" name="object 35"/>
              <p:cNvSpPr/>
              <p:nvPr/>
            </p:nvSpPr>
            <p:spPr>
              <a:xfrm>
                <a:off x="4965282" y="2508140"/>
                <a:ext cx="175260" cy="172720"/>
              </a:xfrm>
              <a:custGeom>
                <a:avLst/>
                <a:gdLst/>
                <a:ahLst/>
                <a:cxnLst/>
                <a:rect l="l" t="t" r="r" b="b"/>
                <a:pathLst>
                  <a:path w="175260" h="172720">
                    <a:moveTo>
                      <a:pt x="12191" y="0"/>
                    </a:moveTo>
                    <a:lnTo>
                      <a:pt x="0" y="12192"/>
                    </a:lnTo>
                    <a:lnTo>
                      <a:pt x="163067" y="172212"/>
                    </a:lnTo>
                    <a:lnTo>
                      <a:pt x="175260" y="160020"/>
                    </a:lnTo>
                    <a:lnTo>
                      <a:pt x="12191" y="0"/>
                    </a:lnTo>
                    <a:close/>
                  </a:path>
                </a:pathLst>
              </a:custGeom>
              <a:solidFill>
                <a:srgbClr val="000000"/>
              </a:solidFill>
            </p:spPr>
            <p:txBody>
              <a:bodyPr wrap="square" lIns="0" tIns="0" rIns="0" bIns="0" rtlCol="0"/>
              <a:lstStyle/>
              <a:p>
                <a:endParaRPr/>
              </a:p>
            </p:txBody>
          </p:sp>
          <p:sp>
            <p:nvSpPr>
              <p:cNvPr id="323" name="object 36"/>
              <p:cNvSpPr/>
              <p:nvPr/>
            </p:nvSpPr>
            <p:spPr>
              <a:xfrm>
                <a:off x="5100156" y="2561481"/>
                <a:ext cx="0" cy="81280"/>
              </a:xfrm>
              <a:custGeom>
                <a:avLst/>
                <a:gdLst/>
                <a:ahLst/>
                <a:cxnLst/>
                <a:rect l="l" t="t" r="r" b="b"/>
                <a:pathLst>
                  <a:path h="81279">
                    <a:moveTo>
                      <a:pt x="0" y="0"/>
                    </a:moveTo>
                    <a:lnTo>
                      <a:pt x="0" y="80772"/>
                    </a:lnTo>
                  </a:path>
                </a:pathLst>
              </a:custGeom>
              <a:ln w="16763">
                <a:solidFill>
                  <a:srgbClr val="000000"/>
                </a:solidFill>
              </a:ln>
            </p:spPr>
            <p:txBody>
              <a:bodyPr wrap="square" lIns="0" tIns="0" rIns="0" bIns="0" rtlCol="0"/>
              <a:lstStyle/>
              <a:p>
                <a:endParaRPr/>
              </a:p>
            </p:txBody>
          </p:sp>
          <p:sp>
            <p:nvSpPr>
              <p:cNvPr id="324" name="object 37"/>
              <p:cNvSpPr/>
              <p:nvPr/>
            </p:nvSpPr>
            <p:spPr>
              <a:xfrm>
                <a:off x="5020147" y="2641490"/>
                <a:ext cx="81280" cy="0"/>
              </a:xfrm>
              <a:custGeom>
                <a:avLst/>
                <a:gdLst/>
                <a:ahLst/>
                <a:cxnLst/>
                <a:rect l="l" t="t" r="r" b="b"/>
                <a:pathLst>
                  <a:path w="81279">
                    <a:moveTo>
                      <a:pt x="0" y="0"/>
                    </a:moveTo>
                    <a:lnTo>
                      <a:pt x="80772" y="0"/>
                    </a:lnTo>
                  </a:path>
                </a:pathLst>
              </a:custGeom>
              <a:ln w="16763">
                <a:solidFill>
                  <a:srgbClr val="000000"/>
                </a:solidFill>
              </a:ln>
            </p:spPr>
            <p:txBody>
              <a:bodyPr wrap="square" lIns="0" tIns="0" rIns="0" bIns="0" rtlCol="0"/>
              <a:lstStyle/>
              <a:p>
                <a:endParaRPr/>
              </a:p>
            </p:txBody>
          </p:sp>
          <p:sp>
            <p:nvSpPr>
              <p:cNvPr id="325" name="object 38"/>
              <p:cNvSpPr/>
              <p:nvPr/>
            </p:nvSpPr>
            <p:spPr>
              <a:xfrm>
                <a:off x="4809835" y="2514999"/>
                <a:ext cx="161925" cy="0"/>
              </a:xfrm>
              <a:custGeom>
                <a:avLst/>
                <a:gdLst/>
                <a:ahLst/>
                <a:cxnLst/>
                <a:rect l="l" t="t" r="r" b="b"/>
                <a:pathLst>
                  <a:path w="161925">
                    <a:moveTo>
                      <a:pt x="0" y="0"/>
                    </a:moveTo>
                    <a:lnTo>
                      <a:pt x="161544" y="0"/>
                    </a:lnTo>
                  </a:path>
                </a:pathLst>
              </a:custGeom>
              <a:ln w="16764">
                <a:solidFill>
                  <a:srgbClr val="000000"/>
                </a:solidFill>
              </a:ln>
            </p:spPr>
            <p:txBody>
              <a:bodyPr wrap="square" lIns="0" tIns="0" rIns="0" bIns="0" rtlCol="0"/>
              <a:lstStyle/>
              <a:p>
                <a:endParaRPr/>
              </a:p>
            </p:txBody>
          </p:sp>
          <p:sp>
            <p:nvSpPr>
              <p:cNvPr id="326" name="object 39"/>
              <p:cNvSpPr/>
              <p:nvPr/>
            </p:nvSpPr>
            <p:spPr>
              <a:xfrm>
                <a:off x="5133685" y="1526684"/>
                <a:ext cx="0" cy="824865"/>
              </a:xfrm>
              <a:custGeom>
                <a:avLst/>
                <a:gdLst/>
                <a:ahLst/>
                <a:cxnLst/>
                <a:rect l="l" t="t" r="r" b="b"/>
                <a:pathLst>
                  <a:path h="824864">
                    <a:moveTo>
                      <a:pt x="0" y="0"/>
                    </a:moveTo>
                    <a:lnTo>
                      <a:pt x="0" y="824484"/>
                    </a:lnTo>
                  </a:path>
                </a:pathLst>
              </a:custGeom>
              <a:ln w="16763">
                <a:solidFill>
                  <a:srgbClr val="000000"/>
                </a:solidFill>
              </a:ln>
            </p:spPr>
            <p:txBody>
              <a:bodyPr wrap="square" lIns="0" tIns="0" rIns="0" bIns="0" rtlCol="0"/>
              <a:lstStyle/>
              <a:p>
                <a:endParaRPr/>
              </a:p>
            </p:txBody>
          </p:sp>
          <p:sp>
            <p:nvSpPr>
              <p:cNvPr id="327" name="object 40"/>
              <p:cNvSpPr/>
              <p:nvPr/>
            </p:nvSpPr>
            <p:spPr>
              <a:xfrm>
                <a:off x="5135208" y="2674257"/>
                <a:ext cx="0" cy="161925"/>
              </a:xfrm>
              <a:custGeom>
                <a:avLst/>
                <a:gdLst/>
                <a:ahLst/>
                <a:cxnLst/>
                <a:rect l="l" t="t" r="r" b="b"/>
                <a:pathLst>
                  <a:path h="161925">
                    <a:moveTo>
                      <a:pt x="0" y="0"/>
                    </a:moveTo>
                    <a:lnTo>
                      <a:pt x="0" y="161544"/>
                    </a:lnTo>
                  </a:path>
                </a:pathLst>
              </a:custGeom>
              <a:ln w="16763">
                <a:solidFill>
                  <a:srgbClr val="000000"/>
                </a:solidFill>
              </a:ln>
            </p:spPr>
            <p:txBody>
              <a:bodyPr wrap="square" lIns="0" tIns="0" rIns="0" bIns="0" rtlCol="0"/>
              <a:lstStyle/>
              <a:p>
                <a:endParaRPr/>
              </a:p>
            </p:txBody>
          </p:sp>
          <p:sp>
            <p:nvSpPr>
              <p:cNvPr id="328" name="object 41"/>
              <p:cNvSpPr/>
              <p:nvPr/>
            </p:nvSpPr>
            <p:spPr>
              <a:xfrm>
                <a:off x="3602826" y="1487061"/>
                <a:ext cx="73660" cy="47625"/>
              </a:xfrm>
              <a:custGeom>
                <a:avLst/>
                <a:gdLst/>
                <a:ahLst/>
                <a:cxnLst/>
                <a:rect l="l" t="t" r="r" b="b"/>
                <a:pathLst>
                  <a:path w="73660" h="47625">
                    <a:moveTo>
                      <a:pt x="7619" y="0"/>
                    </a:moveTo>
                    <a:lnTo>
                      <a:pt x="0" y="15240"/>
                    </a:lnTo>
                    <a:lnTo>
                      <a:pt x="65531" y="47244"/>
                    </a:lnTo>
                    <a:lnTo>
                      <a:pt x="73151" y="32003"/>
                    </a:lnTo>
                    <a:lnTo>
                      <a:pt x="7619" y="0"/>
                    </a:lnTo>
                    <a:close/>
                  </a:path>
                </a:pathLst>
              </a:custGeom>
              <a:solidFill>
                <a:srgbClr val="000000"/>
              </a:solidFill>
            </p:spPr>
            <p:txBody>
              <a:bodyPr wrap="square" lIns="0" tIns="0" rIns="0" bIns="0" rtlCol="0"/>
              <a:lstStyle/>
              <a:p>
                <a:endParaRPr/>
              </a:p>
            </p:txBody>
          </p:sp>
          <p:sp>
            <p:nvSpPr>
              <p:cNvPr id="329" name="object 42"/>
              <p:cNvSpPr/>
              <p:nvPr/>
            </p:nvSpPr>
            <p:spPr>
              <a:xfrm>
                <a:off x="3602826" y="1438293"/>
                <a:ext cx="137160" cy="64135"/>
              </a:xfrm>
              <a:custGeom>
                <a:avLst/>
                <a:gdLst/>
                <a:ahLst/>
                <a:cxnLst/>
                <a:rect l="l" t="t" r="r" b="b"/>
                <a:pathLst>
                  <a:path w="137160" h="64135">
                    <a:moveTo>
                      <a:pt x="131063" y="0"/>
                    </a:moveTo>
                    <a:lnTo>
                      <a:pt x="0" y="48767"/>
                    </a:lnTo>
                    <a:lnTo>
                      <a:pt x="6095" y="64007"/>
                    </a:lnTo>
                    <a:lnTo>
                      <a:pt x="137159" y="15239"/>
                    </a:lnTo>
                    <a:lnTo>
                      <a:pt x="131063" y="0"/>
                    </a:lnTo>
                    <a:close/>
                  </a:path>
                </a:pathLst>
              </a:custGeom>
              <a:solidFill>
                <a:srgbClr val="000000"/>
              </a:solidFill>
            </p:spPr>
            <p:txBody>
              <a:bodyPr wrap="square" lIns="0" tIns="0" rIns="0" bIns="0" rtlCol="0"/>
              <a:lstStyle/>
              <a:p>
                <a:endParaRPr/>
              </a:p>
            </p:txBody>
          </p:sp>
          <p:sp>
            <p:nvSpPr>
              <p:cNvPr id="330" name="object 43"/>
              <p:cNvSpPr/>
              <p:nvPr/>
            </p:nvSpPr>
            <p:spPr>
              <a:xfrm>
                <a:off x="3602826" y="1389524"/>
                <a:ext cx="137160" cy="64135"/>
              </a:xfrm>
              <a:custGeom>
                <a:avLst/>
                <a:gdLst/>
                <a:ahLst/>
                <a:cxnLst/>
                <a:rect l="l" t="t" r="r" b="b"/>
                <a:pathLst>
                  <a:path w="137160" h="64135">
                    <a:moveTo>
                      <a:pt x="6095" y="0"/>
                    </a:moveTo>
                    <a:lnTo>
                      <a:pt x="0" y="15239"/>
                    </a:lnTo>
                    <a:lnTo>
                      <a:pt x="131063" y="64007"/>
                    </a:lnTo>
                    <a:lnTo>
                      <a:pt x="137159" y="48768"/>
                    </a:lnTo>
                    <a:lnTo>
                      <a:pt x="6095" y="0"/>
                    </a:lnTo>
                    <a:close/>
                  </a:path>
                </a:pathLst>
              </a:custGeom>
              <a:solidFill>
                <a:srgbClr val="000000"/>
              </a:solidFill>
            </p:spPr>
            <p:txBody>
              <a:bodyPr wrap="square" lIns="0" tIns="0" rIns="0" bIns="0" rtlCol="0"/>
              <a:lstStyle/>
              <a:p>
                <a:endParaRPr/>
              </a:p>
            </p:txBody>
          </p:sp>
          <p:sp>
            <p:nvSpPr>
              <p:cNvPr id="331" name="object 44"/>
              <p:cNvSpPr/>
              <p:nvPr/>
            </p:nvSpPr>
            <p:spPr>
              <a:xfrm>
                <a:off x="3602826" y="1340756"/>
                <a:ext cx="137160" cy="64135"/>
              </a:xfrm>
              <a:custGeom>
                <a:avLst/>
                <a:gdLst/>
                <a:ahLst/>
                <a:cxnLst/>
                <a:rect l="l" t="t" r="r" b="b"/>
                <a:pathLst>
                  <a:path w="137160" h="64135">
                    <a:moveTo>
                      <a:pt x="131063" y="0"/>
                    </a:moveTo>
                    <a:lnTo>
                      <a:pt x="0" y="48768"/>
                    </a:lnTo>
                    <a:lnTo>
                      <a:pt x="6095" y="64007"/>
                    </a:lnTo>
                    <a:lnTo>
                      <a:pt x="137159" y="15240"/>
                    </a:lnTo>
                    <a:lnTo>
                      <a:pt x="131063" y="0"/>
                    </a:lnTo>
                    <a:close/>
                  </a:path>
                </a:pathLst>
              </a:custGeom>
              <a:solidFill>
                <a:srgbClr val="000000"/>
              </a:solidFill>
            </p:spPr>
            <p:txBody>
              <a:bodyPr wrap="square" lIns="0" tIns="0" rIns="0" bIns="0" rtlCol="0"/>
              <a:lstStyle/>
              <a:p>
                <a:endParaRPr/>
              </a:p>
            </p:txBody>
          </p:sp>
          <p:sp>
            <p:nvSpPr>
              <p:cNvPr id="332" name="object 45"/>
              <p:cNvSpPr/>
              <p:nvPr/>
            </p:nvSpPr>
            <p:spPr>
              <a:xfrm>
                <a:off x="3602826" y="1291989"/>
                <a:ext cx="137160" cy="64135"/>
              </a:xfrm>
              <a:custGeom>
                <a:avLst/>
                <a:gdLst/>
                <a:ahLst/>
                <a:cxnLst/>
                <a:rect l="l" t="t" r="r" b="b"/>
                <a:pathLst>
                  <a:path w="137160" h="64135">
                    <a:moveTo>
                      <a:pt x="6095" y="0"/>
                    </a:moveTo>
                    <a:lnTo>
                      <a:pt x="0" y="15240"/>
                    </a:lnTo>
                    <a:lnTo>
                      <a:pt x="131063" y="64008"/>
                    </a:lnTo>
                    <a:lnTo>
                      <a:pt x="137159" y="48768"/>
                    </a:lnTo>
                    <a:lnTo>
                      <a:pt x="6095" y="0"/>
                    </a:lnTo>
                    <a:close/>
                  </a:path>
                </a:pathLst>
              </a:custGeom>
              <a:solidFill>
                <a:srgbClr val="000000"/>
              </a:solidFill>
            </p:spPr>
            <p:txBody>
              <a:bodyPr wrap="square" lIns="0" tIns="0" rIns="0" bIns="0" rtlCol="0"/>
              <a:lstStyle/>
              <a:p>
                <a:endParaRPr/>
              </a:p>
            </p:txBody>
          </p:sp>
          <p:sp>
            <p:nvSpPr>
              <p:cNvPr id="333" name="object 46"/>
              <p:cNvSpPr/>
              <p:nvPr/>
            </p:nvSpPr>
            <p:spPr>
              <a:xfrm>
                <a:off x="3602826" y="1244745"/>
                <a:ext cx="137160" cy="62865"/>
              </a:xfrm>
              <a:custGeom>
                <a:avLst/>
                <a:gdLst/>
                <a:ahLst/>
                <a:cxnLst/>
                <a:rect l="l" t="t" r="r" b="b"/>
                <a:pathLst>
                  <a:path w="137160" h="62864">
                    <a:moveTo>
                      <a:pt x="131063" y="0"/>
                    </a:moveTo>
                    <a:lnTo>
                      <a:pt x="0" y="47243"/>
                    </a:lnTo>
                    <a:lnTo>
                      <a:pt x="6095" y="62483"/>
                    </a:lnTo>
                    <a:lnTo>
                      <a:pt x="137159" y="15239"/>
                    </a:lnTo>
                    <a:lnTo>
                      <a:pt x="131063" y="0"/>
                    </a:lnTo>
                    <a:close/>
                  </a:path>
                </a:pathLst>
              </a:custGeom>
              <a:solidFill>
                <a:srgbClr val="000000"/>
              </a:solidFill>
            </p:spPr>
            <p:txBody>
              <a:bodyPr wrap="square" lIns="0" tIns="0" rIns="0" bIns="0" rtlCol="0"/>
              <a:lstStyle/>
              <a:p>
                <a:endParaRPr/>
              </a:p>
            </p:txBody>
          </p:sp>
          <p:sp>
            <p:nvSpPr>
              <p:cNvPr id="334" name="object 47"/>
              <p:cNvSpPr/>
              <p:nvPr/>
            </p:nvSpPr>
            <p:spPr>
              <a:xfrm>
                <a:off x="3668358" y="1211217"/>
                <a:ext cx="73660" cy="48895"/>
              </a:xfrm>
              <a:custGeom>
                <a:avLst/>
                <a:gdLst/>
                <a:ahLst/>
                <a:cxnLst/>
                <a:rect l="l" t="t" r="r" b="b"/>
                <a:pathLst>
                  <a:path w="73660" h="48894">
                    <a:moveTo>
                      <a:pt x="7619" y="0"/>
                    </a:moveTo>
                    <a:lnTo>
                      <a:pt x="0" y="15239"/>
                    </a:lnTo>
                    <a:lnTo>
                      <a:pt x="65531" y="48767"/>
                    </a:lnTo>
                    <a:lnTo>
                      <a:pt x="73151" y="33527"/>
                    </a:lnTo>
                    <a:lnTo>
                      <a:pt x="7619" y="0"/>
                    </a:lnTo>
                    <a:close/>
                  </a:path>
                </a:pathLst>
              </a:custGeom>
              <a:solidFill>
                <a:srgbClr val="000000"/>
              </a:solidFill>
            </p:spPr>
            <p:txBody>
              <a:bodyPr wrap="square" lIns="0" tIns="0" rIns="0" bIns="0" rtlCol="0"/>
              <a:lstStyle/>
              <a:p>
                <a:endParaRPr/>
              </a:p>
            </p:txBody>
          </p:sp>
          <p:sp>
            <p:nvSpPr>
              <p:cNvPr id="335" name="object 48"/>
              <p:cNvSpPr/>
              <p:nvPr/>
            </p:nvSpPr>
            <p:spPr>
              <a:xfrm>
                <a:off x="3670645" y="1057293"/>
                <a:ext cx="0" cy="161925"/>
              </a:xfrm>
              <a:custGeom>
                <a:avLst/>
                <a:gdLst/>
                <a:ahLst/>
                <a:cxnLst/>
                <a:rect l="l" t="t" r="r" b="b"/>
                <a:pathLst>
                  <a:path h="161925">
                    <a:moveTo>
                      <a:pt x="0" y="0"/>
                    </a:moveTo>
                    <a:lnTo>
                      <a:pt x="0" y="161544"/>
                    </a:lnTo>
                  </a:path>
                </a:pathLst>
              </a:custGeom>
              <a:ln w="16763">
                <a:solidFill>
                  <a:srgbClr val="000000"/>
                </a:solidFill>
              </a:ln>
            </p:spPr>
            <p:txBody>
              <a:bodyPr wrap="square" lIns="0" tIns="0" rIns="0" bIns="0" rtlCol="0"/>
              <a:lstStyle/>
              <a:p>
                <a:endParaRPr/>
              </a:p>
            </p:txBody>
          </p:sp>
          <p:sp>
            <p:nvSpPr>
              <p:cNvPr id="336" name="object 49"/>
              <p:cNvSpPr/>
              <p:nvPr/>
            </p:nvSpPr>
            <p:spPr>
              <a:xfrm>
                <a:off x="5065867" y="1487061"/>
                <a:ext cx="73660" cy="47625"/>
              </a:xfrm>
              <a:custGeom>
                <a:avLst/>
                <a:gdLst/>
                <a:ahLst/>
                <a:cxnLst/>
                <a:rect l="l" t="t" r="r" b="b"/>
                <a:pathLst>
                  <a:path w="73660" h="47625">
                    <a:moveTo>
                      <a:pt x="7619" y="0"/>
                    </a:moveTo>
                    <a:lnTo>
                      <a:pt x="0" y="15240"/>
                    </a:lnTo>
                    <a:lnTo>
                      <a:pt x="65531" y="47244"/>
                    </a:lnTo>
                    <a:lnTo>
                      <a:pt x="73151" y="32003"/>
                    </a:lnTo>
                    <a:lnTo>
                      <a:pt x="7619" y="0"/>
                    </a:lnTo>
                    <a:close/>
                  </a:path>
                </a:pathLst>
              </a:custGeom>
              <a:solidFill>
                <a:srgbClr val="000000"/>
              </a:solidFill>
            </p:spPr>
            <p:txBody>
              <a:bodyPr wrap="square" lIns="0" tIns="0" rIns="0" bIns="0" rtlCol="0"/>
              <a:lstStyle/>
              <a:p>
                <a:endParaRPr/>
              </a:p>
            </p:txBody>
          </p:sp>
          <p:sp>
            <p:nvSpPr>
              <p:cNvPr id="337" name="object 50"/>
              <p:cNvSpPr/>
              <p:nvPr/>
            </p:nvSpPr>
            <p:spPr>
              <a:xfrm>
                <a:off x="5065867" y="1438293"/>
                <a:ext cx="135890" cy="64135"/>
              </a:xfrm>
              <a:custGeom>
                <a:avLst/>
                <a:gdLst/>
                <a:ahLst/>
                <a:cxnLst/>
                <a:rect l="l" t="t" r="r" b="b"/>
                <a:pathLst>
                  <a:path w="135889" h="64135">
                    <a:moveTo>
                      <a:pt x="129539" y="0"/>
                    </a:moveTo>
                    <a:lnTo>
                      <a:pt x="0" y="48767"/>
                    </a:lnTo>
                    <a:lnTo>
                      <a:pt x="6095" y="64007"/>
                    </a:lnTo>
                    <a:lnTo>
                      <a:pt x="135635" y="15239"/>
                    </a:lnTo>
                    <a:lnTo>
                      <a:pt x="129539" y="0"/>
                    </a:lnTo>
                    <a:close/>
                  </a:path>
                </a:pathLst>
              </a:custGeom>
              <a:solidFill>
                <a:srgbClr val="000000"/>
              </a:solidFill>
            </p:spPr>
            <p:txBody>
              <a:bodyPr wrap="square" lIns="0" tIns="0" rIns="0" bIns="0" rtlCol="0"/>
              <a:lstStyle/>
              <a:p>
                <a:endParaRPr/>
              </a:p>
            </p:txBody>
          </p:sp>
          <p:sp>
            <p:nvSpPr>
              <p:cNvPr id="338" name="object 51"/>
              <p:cNvSpPr/>
              <p:nvPr/>
            </p:nvSpPr>
            <p:spPr>
              <a:xfrm>
                <a:off x="5065867" y="1389524"/>
                <a:ext cx="135890" cy="64135"/>
              </a:xfrm>
              <a:custGeom>
                <a:avLst/>
                <a:gdLst/>
                <a:ahLst/>
                <a:cxnLst/>
                <a:rect l="l" t="t" r="r" b="b"/>
                <a:pathLst>
                  <a:path w="135889" h="64135">
                    <a:moveTo>
                      <a:pt x="6095" y="0"/>
                    </a:moveTo>
                    <a:lnTo>
                      <a:pt x="0" y="15239"/>
                    </a:lnTo>
                    <a:lnTo>
                      <a:pt x="129539" y="64007"/>
                    </a:lnTo>
                    <a:lnTo>
                      <a:pt x="135635" y="48768"/>
                    </a:lnTo>
                    <a:lnTo>
                      <a:pt x="6095" y="0"/>
                    </a:lnTo>
                    <a:close/>
                  </a:path>
                </a:pathLst>
              </a:custGeom>
              <a:solidFill>
                <a:srgbClr val="000000"/>
              </a:solidFill>
            </p:spPr>
            <p:txBody>
              <a:bodyPr wrap="square" lIns="0" tIns="0" rIns="0" bIns="0" rtlCol="0"/>
              <a:lstStyle/>
              <a:p>
                <a:endParaRPr/>
              </a:p>
            </p:txBody>
          </p:sp>
          <p:sp>
            <p:nvSpPr>
              <p:cNvPr id="339" name="object 52"/>
              <p:cNvSpPr/>
              <p:nvPr/>
            </p:nvSpPr>
            <p:spPr>
              <a:xfrm>
                <a:off x="5065867" y="1340756"/>
                <a:ext cx="135890" cy="64135"/>
              </a:xfrm>
              <a:custGeom>
                <a:avLst/>
                <a:gdLst/>
                <a:ahLst/>
                <a:cxnLst/>
                <a:rect l="l" t="t" r="r" b="b"/>
                <a:pathLst>
                  <a:path w="135889" h="64135">
                    <a:moveTo>
                      <a:pt x="129539" y="0"/>
                    </a:moveTo>
                    <a:lnTo>
                      <a:pt x="0" y="48768"/>
                    </a:lnTo>
                    <a:lnTo>
                      <a:pt x="6095" y="64007"/>
                    </a:lnTo>
                    <a:lnTo>
                      <a:pt x="135635" y="15240"/>
                    </a:lnTo>
                    <a:lnTo>
                      <a:pt x="129539" y="0"/>
                    </a:lnTo>
                    <a:close/>
                  </a:path>
                </a:pathLst>
              </a:custGeom>
              <a:solidFill>
                <a:srgbClr val="000000"/>
              </a:solidFill>
            </p:spPr>
            <p:txBody>
              <a:bodyPr wrap="square" lIns="0" tIns="0" rIns="0" bIns="0" rtlCol="0"/>
              <a:lstStyle/>
              <a:p>
                <a:endParaRPr/>
              </a:p>
            </p:txBody>
          </p:sp>
          <p:sp>
            <p:nvSpPr>
              <p:cNvPr id="340" name="object 53"/>
              <p:cNvSpPr/>
              <p:nvPr/>
            </p:nvSpPr>
            <p:spPr>
              <a:xfrm>
                <a:off x="5065867" y="1291989"/>
                <a:ext cx="135890" cy="64135"/>
              </a:xfrm>
              <a:custGeom>
                <a:avLst/>
                <a:gdLst/>
                <a:ahLst/>
                <a:cxnLst/>
                <a:rect l="l" t="t" r="r" b="b"/>
                <a:pathLst>
                  <a:path w="135889" h="64135">
                    <a:moveTo>
                      <a:pt x="6095" y="0"/>
                    </a:moveTo>
                    <a:lnTo>
                      <a:pt x="0" y="15240"/>
                    </a:lnTo>
                    <a:lnTo>
                      <a:pt x="129539" y="64008"/>
                    </a:lnTo>
                    <a:lnTo>
                      <a:pt x="135635" y="48768"/>
                    </a:lnTo>
                    <a:lnTo>
                      <a:pt x="6095" y="0"/>
                    </a:lnTo>
                    <a:close/>
                  </a:path>
                </a:pathLst>
              </a:custGeom>
              <a:solidFill>
                <a:srgbClr val="000000"/>
              </a:solidFill>
            </p:spPr>
            <p:txBody>
              <a:bodyPr wrap="square" lIns="0" tIns="0" rIns="0" bIns="0" rtlCol="0"/>
              <a:lstStyle/>
              <a:p>
                <a:endParaRPr/>
              </a:p>
            </p:txBody>
          </p:sp>
          <p:sp>
            <p:nvSpPr>
              <p:cNvPr id="341" name="object 54"/>
              <p:cNvSpPr/>
              <p:nvPr/>
            </p:nvSpPr>
            <p:spPr>
              <a:xfrm>
                <a:off x="5065867" y="1244745"/>
                <a:ext cx="135890" cy="62865"/>
              </a:xfrm>
              <a:custGeom>
                <a:avLst/>
                <a:gdLst/>
                <a:ahLst/>
                <a:cxnLst/>
                <a:rect l="l" t="t" r="r" b="b"/>
                <a:pathLst>
                  <a:path w="135889" h="62864">
                    <a:moveTo>
                      <a:pt x="129539" y="0"/>
                    </a:moveTo>
                    <a:lnTo>
                      <a:pt x="0" y="47243"/>
                    </a:lnTo>
                    <a:lnTo>
                      <a:pt x="6095" y="62483"/>
                    </a:lnTo>
                    <a:lnTo>
                      <a:pt x="135635" y="15239"/>
                    </a:lnTo>
                    <a:lnTo>
                      <a:pt x="129539" y="0"/>
                    </a:lnTo>
                    <a:close/>
                  </a:path>
                </a:pathLst>
              </a:custGeom>
              <a:solidFill>
                <a:srgbClr val="000000"/>
              </a:solidFill>
            </p:spPr>
            <p:txBody>
              <a:bodyPr wrap="square" lIns="0" tIns="0" rIns="0" bIns="0" rtlCol="0"/>
              <a:lstStyle/>
              <a:p>
                <a:endParaRPr/>
              </a:p>
            </p:txBody>
          </p:sp>
          <p:sp>
            <p:nvSpPr>
              <p:cNvPr id="342" name="object 55"/>
              <p:cNvSpPr/>
              <p:nvPr/>
            </p:nvSpPr>
            <p:spPr>
              <a:xfrm>
                <a:off x="5131399" y="1211217"/>
                <a:ext cx="71755" cy="48895"/>
              </a:xfrm>
              <a:custGeom>
                <a:avLst/>
                <a:gdLst/>
                <a:ahLst/>
                <a:cxnLst/>
                <a:rect l="l" t="t" r="r" b="b"/>
                <a:pathLst>
                  <a:path w="71754" h="48894">
                    <a:moveTo>
                      <a:pt x="7620" y="0"/>
                    </a:moveTo>
                    <a:lnTo>
                      <a:pt x="0" y="15239"/>
                    </a:lnTo>
                    <a:lnTo>
                      <a:pt x="64008" y="48767"/>
                    </a:lnTo>
                    <a:lnTo>
                      <a:pt x="71627" y="33527"/>
                    </a:lnTo>
                    <a:lnTo>
                      <a:pt x="7620" y="0"/>
                    </a:lnTo>
                    <a:close/>
                  </a:path>
                </a:pathLst>
              </a:custGeom>
              <a:solidFill>
                <a:srgbClr val="000000"/>
              </a:solidFill>
            </p:spPr>
            <p:txBody>
              <a:bodyPr wrap="square" lIns="0" tIns="0" rIns="0" bIns="0" rtlCol="0"/>
              <a:lstStyle/>
              <a:p>
                <a:endParaRPr/>
              </a:p>
            </p:txBody>
          </p:sp>
          <p:sp>
            <p:nvSpPr>
              <p:cNvPr id="343" name="object 56"/>
              <p:cNvSpPr/>
              <p:nvPr/>
            </p:nvSpPr>
            <p:spPr>
              <a:xfrm>
                <a:off x="5133685" y="1057293"/>
                <a:ext cx="0" cy="161925"/>
              </a:xfrm>
              <a:custGeom>
                <a:avLst/>
                <a:gdLst/>
                <a:ahLst/>
                <a:cxnLst/>
                <a:rect l="l" t="t" r="r" b="b"/>
                <a:pathLst>
                  <a:path h="161925">
                    <a:moveTo>
                      <a:pt x="0" y="0"/>
                    </a:moveTo>
                    <a:lnTo>
                      <a:pt x="0" y="161544"/>
                    </a:lnTo>
                  </a:path>
                </a:pathLst>
              </a:custGeom>
              <a:ln w="16763">
                <a:solidFill>
                  <a:srgbClr val="000000"/>
                </a:solidFill>
              </a:ln>
            </p:spPr>
            <p:txBody>
              <a:bodyPr wrap="square" lIns="0" tIns="0" rIns="0" bIns="0" rtlCol="0"/>
              <a:lstStyle/>
              <a:p>
                <a:endParaRPr/>
              </a:p>
            </p:txBody>
          </p:sp>
          <p:sp>
            <p:nvSpPr>
              <p:cNvPr id="344" name="object 57"/>
              <p:cNvSpPr/>
              <p:nvPr/>
            </p:nvSpPr>
            <p:spPr>
              <a:xfrm>
                <a:off x="6109806" y="2028843"/>
                <a:ext cx="48895" cy="0"/>
              </a:xfrm>
              <a:custGeom>
                <a:avLst/>
                <a:gdLst/>
                <a:ahLst/>
                <a:cxnLst/>
                <a:rect l="l" t="t" r="r" b="b"/>
                <a:pathLst>
                  <a:path w="48895">
                    <a:moveTo>
                      <a:pt x="0" y="0"/>
                    </a:moveTo>
                    <a:lnTo>
                      <a:pt x="48767" y="0"/>
                    </a:lnTo>
                  </a:path>
                </a:pathLst>
              </a:custGeom>
              <a:ln w="16764">
                <a:solidFill>
                  <a:srgbClr val="0000FF"/>
                </a:solidFill>
              </a:ln>
            </p:spPr>
            <p:txBody>
              <a:bodyPr wrap="square" lIns="0" tIns="0" rIns="0" bIns="0" rtlCol="0"/>
              <a:lstStyle/>
              <a:p>
                <a:endParaRPr/>
              </a:p>
            </p:txBody>
          </p:sp>
          <p:sp>
            <p:nvSpPr>
              <p:cNvPr id="345" name="object 58"/>
              <p:cNvSpPr/>
              <p:nvPr/>
            </p:nvSpPr>
            <p:spPr>
              <a:xfrm>
                <a:off x="6157812" y="1947308"/>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346" name="object 59"/>
              <p:cNvSpPr/>
              <p:nvPr/>
            </p:nvSpPr>
            <p:spPr>
              <a:xfrm>
                <a:off x="6223344" y="1947308"/>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347" name="object 60"/>
              <p:cNvSpPr/>
              <p:nvPr/>
            </p:nvSpPr>
            <p:spPr>
              <a:xfrm>
                <a:off x="6224106" y="2028843"/>
                <a:ext cx="48895" cy="0"/>
              </a:xfrm>
              <a:custGeom>
                <a:avLst/>
                <a:gdLst/>
                <a:ahLst/>
                <a:cxnLst/>
                <a:rect l="l" t="t" r="r" b="b"/>
                <a:pathLst>
                  <a:path w="48895">
                    <a:moveTo>
                      <a:pt x="0" y="0"/>
                    </a:moveTo>
                    <a:lnTo>
                      <a:pt x="48767" y="0"/>
                    </a:lnTo>
                  </a:path>
                </a:pathLst>
              </a:custGeom>
              <a:ln w="16764">
                <a:solidFill>
                  <a:srgbClr val="0000FF"/>
                </a:solidFill>
              </a:ln>
            </p:spPr>
            <p:txBody>
              <a:bodyPr wrap="square" lIns="0" tIns="0" rIns="0" bIns="0" rtlCol="0"/>
              <a:lstStyle/>
              <a:p>
                <a:endParaRPr/>
              </a:p>
            </p:txBody>
          </p:sp>
          <p:sp>
            <p:nvSpPr>
              <p:cNvPr id="348" name="object 61"/>
              <p:cNvSpPr/>
              <p:nvPr/>
            </p:nvSpPr>
            <p:spPr>
              <a:xfrm>
                <a:off x="5946738" y="2028843"/>
                <a:ext cx="163195" cy="0"/>
              </a:xfrm>
              <a:custGeom>
                <a:avLst/>
                <a:gdLst/>
                <a:ahLst/>
                <a:cxnLst/>
                <a:rect l="l" t="t" r="r" b="b"/>
                <a:pathLst>
                  <a:path w="163195">
                    <a:moveTo>
                      <a:pt x="0" y="0"/>
                    </a:moveTo>
                    <a:lnTo>
                      <a:pt x="163067" y="0"/>
                    </a:lnTo>
                  </a:path>
                </a:pathLst>
              </a:custGeom>
              <a:ln w="16764">
                <a:solidFill>
                  <a:srgbClr val="0000FF"/>
                </a:solidFill>
              </a:ln>
            </p:spPr>
            <p:txBody>
              <a:bodyPr wrap="square" lIns="0" tIns="0" rIns="0" bIns="0" rtlCol="0"/>
              <a:lstStyle/>
              <a:p>
                <a:endParaRPr/>
              </a:p>
            </p:txBody>
          </p:sp>
          <p:sp>
            <p:nvSpPr>
              <p:cNvPr id="349" name="object 62"/>
              <p:cNvSpPr/>
              <p:nvPr/>
            </p:nvSpPr>
            <p:spPr>
              <a:xfrm>
                <a:off x="6272875" y="2027318"/>
                <a:ext cx="161925" cy="0"/>
              </a:xfrm>
              <a:custGeom>
                <a:avLst/>
                <a:gdLst/>
                <a:ahLst/>
                <a:cxnLst/>
                <a:rect l="l" t="t" r="r" b="b"/>
                <a:pathLst>
                  <a:path w="161925">
                    <a:moveTo>
                      <a:pt x="0" y="0"/>
                    </a:moveTo>
                    <a:lnTo>
                      <a:pt x="161544" y="0"/>
                    </a:lnTo>
                  </a:path>
                </a:pathLst>
              </a:custGeom>
              <a:ln w="16764">
                <a:solidFill>
                  <a:srgbClr val="0000FF"/>
                </a:solidFill>
              </a:ln>
            </p:spPr>
            <p:txBody>
              <a:bodyPr wrap="square" lIns="0" tIns="0" rIns="0" bIns="0" rtlCol="0"/>
              <a:lstStyle/>
              <a:p>
                <a:endParaRPr/>
              </a:p>
            </p:txBody>
          </p:sp>
          <p:sp>
            <p:nvSpPr>
              <p:cNvPr id="350" name="object 63"/>
              <p:cNvSpPr/>
              <p:nvPr/>
            </p:nvSpPr>
            <p:spPr>
              <a:xfrm>
                <a:off x="6847423" y="3419493"/>
                <a:ext cx="73660" cy="47625"/>
              </a:xfrm>
              <a:custGeom>
                <a:avLst/>
                <a:gdLst/>
                <a:ahLst/>
                <a:cxnLst/>
                <a:rect l="l" t="t" r="r" b="b"/>
                <a:pathLst>
                  <a:path w="73660" h="47625">
                    <a:moveTo>
                      <a:pt x="7620" y="0"/>
                    </a:moveTo>
                    <a:lnTo>
                      <a:pt x="0" y="15239"/>
                    </a:lnTo>
                    <a:lnTo>
                      <a:pt x="65532" y="47244"/>
                    </a:lnTo>
                    <a:lnTo>
                      <a:pt x="73151" y="32003"/>
                    </a:lnTo>
                    <a:lnTo>
                      <a:pt x="7620" y="0"/>
                    </a:lnTo>
                    <a:close/>
                  </a:path>
                </a:pathLst>
              </a:custGeom>
              <a:solidFill>
                <a:srgbClr val="0000FF"/>
              </a:solidFill>
            </p:spPr>
            <p:txBody>
              <a:bodyPr wrap="square" lIns="0" tIns="0" rIns="0" bIns="0" rtlCol="0"/>
              <a:lstStyle/>
              <a:p>
                <a:endParaRPr/>
              </a:p>
            </p:txBody>
          </p:sp>
          <p:sp>
            <p:nvSpPr>
              <p:cNvPr id="351" name="object 64"/>
              <p:cNvSpPr/>
              <p:nvPr/>
            </p:nvSpPr>
            <p:spPr>
              <a:xfrm>
                <a:off x="6847423" y="3370725"/>
                <a:ext cx="135890" cy="64135"/>
              </a:xfrm>
              <a:custGeom>
                <a:avLst/>
                <a:gdLst/>
                <a:ahLst/>
                <a:cxnLst/>
                <a:rect l="l" t="t" r="r" b="b"/>
                <a:pathLst>
                  <a:path w="135889" h="64135">
                    <a:moveTo>
                      <a:pt x="129539" y="0"/>
                    </a:moveTo>
                    <a:lnTo>
                      <a:pt x="0" y="48767"/>
                    </a:lnTo>
                    <a:lnTo>
                      <a:pt x="6096" y="64007"/>
                    </a:lnTo>
                    <a:lnTo>
                      <a:pt x="135636" y="15239"/>
                    </a:lnTo>
                    <a:lnTo>
                      <a:pt x="129539" y="0"/>
                    </a:lnTo>
                    <a:close/>
                  </a:path>
                </a:pathLst>
              </a:custGeom>
              <a:solidFill>
                <a:srgbClr val="0000FF"/>
              </a:solidFill>
            </p:spPr>
            <p:txBody>
              <a:bodyPr wrap="square" lIns="0" tIns="0" rIns="0" bIns="0" rtlCol="0"/>
              <a:lstStyle/>
              <a:p>
                <a:endParaRPr/>
              </a:p>
            </p:txBody>
          </p:sp>
          <p:sp>
            <p:nvSpPr>
              <p:cNvPr id="352" name="object 65"/>
              <p:cNvSpPr/>
              <p:nvPr/>
            </p:nvSpPr>
            <p:spPr>
              <a:xfrm>
                <a:off x="6847423" y="3321957"/>
                <a:ext cx="135890" cy="64135"/>
              </a:xfrm>
              <a:custGeom>
                <a:avLst/>
                <a:gdLst/>
                <a:ahLst/>
                <a:cxnLst/>
                <a:rect l="l" t="t" r="r" b="b"/>
                <a:pathLst>
                  <a:path w="135889" h="64135">
                    <a:moveTo>
                      <a:pt x="6096" y="0"/>
                    </a:moveTo>
                    <a:lnTo>
                      <a:pt x="0" y="15239"/>
                    </a:lnTo>
                    <a:lnTo>
                      <a:pt x="129539" y="64008"/>
                    </a:lnTo>
                    <a:lnTo>
                      <a:pt x="135636" y="48768"/>
                    </a:lnTo>
                    <a:lnTo>
                      <a:pt x="6096" y="0"/>
                    </a:lnTo>
                    <a:close/>
                  </a:path>
                </a:pathLst>
              </a:custGeom>
              <a:solidFill>
                <a:srgbClr val="0000FF"/>
              </a:solidFill>
            </p:spPr>
            <p:txBody>
              <a:bodyPr wrap="square" lIns="0" tIns="0" rIns="0" bIns="0" rtlCol="0"/>
              <a:lstStyle/>
              <a:p>
                <a:endParaRPr/>
              </a:p>
            </p:txBody>
          </p:sp>
          <p:sp>
            <p:nvSpPr>
              <p:cNvPr id="353" name="object 66"/>
              <p:cNvSpPr/>
              <p:nvPr/>
            </p:nvSpPr>
            <p:spPr>
              <a:xfrm>
                <a:off x="6847423" y="3273188"/>
                <a:ext cx="135890" cy="64135"/>
              </a:xfrm>
              <a:custGeom>
                <a:avLst/>
                <a:gdLst/>
                <a:ahLst/>
                <a:cxnLst/>
                <a:rect l="l" t="t" r="r" b="b"/>
                <a:pathLst>
                  <a:path w="135889" h="64135">
                    <a:moveTo>
                      <a:pt x="129539" y="0"/>
                    </a:moveTo>
                    <a:lnTo>
                      <a:pt x="0" y="48767"/>
                    </a:lnTo>
                    <a:lnTo>
                      <a:pt x="6096" y="64007"/>
                    </a:lnTo>
                    <a:lnTo>
                      <a:pt x="135636" y="15239"/>
                    </a:lnTo>
                    <a:lnTo>
                      <a:pt x="129539" y="0"/>
                    </a:lnTo>
                    <a:close/>
                  </a:path>
                </a:pathLst>
              </a:custGeom>
              <a:solidFill>
                <a:srgbClr val="0000FF"/>
              </a:solidFill>
            </p:spPr>
            <p:txBody>
              <a:bodyPr wrap="square" lIns="0" tIns="0" rIns="0" bIns="0" rtlCol="0"/>
              <a:lstStyle/>
              <a:p>
                <a:endParaRPr/>
              </a:p>
            </p:txBody>
          </p:sp>
          <p:sp>
            <p:nvSpPr>
              <p:cNvPr id="354" name="object 67"/>
              <p:cNvSpPr/>
              <p:nvPr/>
            </p:nvSpPr>
            <p:spPr>
              <a:xfrm>
                <a:off x="6847423" y="3225944"/>
                <a:ext cx="135890" cy="62865"/>
              </a:xfrm>
              <a:custGeom>
                <a:avLst/>
                <a:gdLst/>
                <a:ahLst/>
                <a:cxnLst/>
                <a:rect l="l" t="t" r="r" b="b"/>
                <a:pathLst>
                  <a:path w="135889" h="62864">
                    <a:moveTo>
                      <a:pt x="6096" y="0"/>
                    </a:moveTo>
                    <a:lnTo>
                      <a:pt x="0" y="15239"/>
                    </a:lnTo>
                    <a:lnTo>
                      <a:pt x="129539" y="62484"/>
                    </a:lnTo>
                    <a:lnTo>
                      <a:pt x="135636" y="47244"/>
                    </a:lnTo>
                    <a:lnTo>
                      <a:pt x="6096" y="0"/>
                    </a:lnTo>
                    <a:close/>
                  </a:path>
                </a:pathLst>
              </a:custGeom>
              <a:solidFill>
                <a:srgbClr val="0000FF"/>
              </a:solidFill>
            </p:spPr>
            <p:txBody>
              <a:bodyPr wrap="square" lIns="0" tIns="0" rIns="0" bIns="0" rtlCol="0"/>
              <a:lstStyle/>
              <a:p>
                <a:endParaRPr/>
              </a:p>
            </p:txBody>
          </p:sp>
          <p:sp>
            <p:nvSpPr>
              <p:cNvPr id="355" name="object 68"/>
              <p:cNvSpPr/>
              <p:nvPr/>
            </p:nvSpPr>
            <p:spPr>
              <a:xfrm>
                <a:off x="6847423" y="3175652"/>
                <a:ext cx="135890" cy="66040"/>
              </a:xfrm>
              <a:custGeom>
                <a:avLst/>
                <a:gdLst/>
                <a:ahLst/>
                <a:cxnLst/>
                <a:rect l="l" t="t" r="r" b="b"/>
                <a:pathLst>
                  <a:path w="135889" h="66039">
                    <a:moveTo>
                      <a:pt x="129539" y="0"/>
                    </a:moveTo>
                    <a:lnTo>
                      <a:pt x="0" y="50291"/>
                    </a:lnTo>
                    <a:lnTo>
                      <a:pt x="6096" y="65531"/>
                    </a:lnTo>
                    <a:lnTo>
                      <a:pt x="135636" y="15239"/>
                    </a:lnTo>
                    <a:lnTo>
                      <a:pt x="129539" y="0"/>
                    </a:lnTo>
                    <a:close/>
                  </a:path>
                </a:pathLst>
              </a:custGeom>
              <a:solidFill>
                <a:srgbClr val="0000FF"/>
              </a:solidFill>
            </p:spPr>
            <p:txBody>
              <a:bodyPr wrap="square" lIns="0" tIns="0" rIns="0" bIns="0" rtlCol="0"/>
              <a:lstStyle/>
              <a:p>
                <a:endParaRPr/>
              </a:p>
            </p:txBody>
          </p:sp>
          <p:sp>
            <p:nvSpPr>
              <p:cNvPr id="356" name="object 69"/>
              <p:cNvSpPr/>
              <p:nvPr/>
            </p:nvSpPr>
            <p:spPr>
              <a:xfrm>
                <a:off x="6912955" y="3143649"/>
                <a:ext cx="71755" cy="47625"/>
              </a:xfrm>
              <a:custGeom>
                <a:avLst/>
                <a:gdLst/>
                <a:ahLst/>
                <a:cxnLst/>
                <a:rect l="l" t="t" r="r" b="b"/>
                <a:pathLst>
                  <a:path w="71754" h="47625">
                    <a:moveTo>
                      <a:pt x="7619" y="0"/>
                    </a:moveTo>
                    <a:lnTo>
                      <a:pt x="0" y="15239"/>
                    </a:lnTo>
                    <a:lnTo>
                      <a:pt x="64007" y="47243"/>
                    </a:lnTo>
                    <a:lnTo>
                      <a:pt x="71627" y="32003"/>
                    </a:lnTo>
                    <a:lnTo>
                      <a:pt x="7619" y="0"/>
                    </a:lnTo>
                    <a:close/>
                  </a:path>
                </a:pathLst>
              </a:custGeom>
              <a:solidFill>
                <a:srgbClr val="0000FF"/>
              </a:solidFill>
            </p:spPr>
            <p:txBody>
              <a:bodyPr wrap="square" lIns="0" tIns="0" rIns="0" bIns="0" rtlCol="0"/>
              <a:lstStyle/>
              <a:p>
                <a:endParaRPr/>
              </a:p>
            </p:txBody>
          </p:sp>
          <p:sp>
            <p:nvSpPr>
              <p:cNvPr id="357" name="object 70"/>
              <p:cNvSpPr/>
              <p:nvPr/>
            </p:nvSpPr>
            <p:spPr>
              <a:xfrm>
                <a:off x="6915241" y="2032652"/>
                <a:ext cx="0" cy="1129665"/>
              </a:xfrm>
              <a:custGeom>
                <a:avLst/>
                <a:gdLst/>
                <a:ahLst/>
                <a:cxnLst/>
                <a:rect l="l" t="t" r="r" b="b"/>
                <a:pathLst>
                  <a:path h="1129664">
                    <a:moveTo>
                      <a:pt x="0" y="0"/>
                    </a:moveTo>
                    <a:lnTo>
                      <a:pt x="0" y="1129284"/>
                    </a:lnTo>
                  </a:path>
                </a:pathLst>
              </a:custGeom>
              <a:ln w="16763">
                <a:solidFill>
                  <a:srgbClr val="0000FF"/>
                </a:solidFill>
              </a:ln>
            </p:spPr>
            <p:txBody>
              <a:bodyPr wrap="square" lIns="0" tIns="0" rIns="0" bIns="0" rtlCol="0"/>
              <a:lstStyle/>
              <a:p>
                <a:endParaRPr/>
              </a:p>
            </p:txBody>
          </p:sp>
          <p:sp>
            <p:nvSpPr>
              <p:cNvPr id="358" name="object 71"/>
              <p:cNvSpPr/>
              <p:nvPr/>
            </p:nvSpPr>
            <p:spPr>
              <a:xfrm>
                <a:off x="3183726" y="2351931"/>
                <a:ext cx="48895" cy="0"/>
              </a:xfrm>
              <a:custGeom>
                <a:avLst/>
                <a:gdLst/>
                <a:ahLst/>
                <a:cxnLst/>
                <a:rect l="l" t="t" r="r" b="b"/>
                <a:pathLst>
                  <a:path w="48894">
                    <a:moveTo>
                      <a:pt x="0" y="0"/>
                    </a:moveTo>
                    <a:lnTo>
                      <a:pt x="48768" y="0"/>
                    </a:lnTo>
                  </a:path>
                </a:pathLst>
              </a:custGeom>
              <a:ln w="16764">
                <a:solidFill>
                  <a:srgbClr val="0000FF"/>
                </a:solidFill>
              </a:ln>
            </p:spPr>
            <p:txBody>
              <a:bodyPr wrap="square" lIns="0" tIns="0" rIns="0" bIns="0" rtlCol="0"/>
              <a:lstStyle/>
              <a:p>
                <a:endParaRPr/>
              </a:p>
            </p:txBody>
          </p:sp>
          <p:sp>
            <p:nvSpPr>
              <p:cNvPr id="359" name="object 72"/>
              <p:cNvSpPr/>
              <p:nvPr/>
            </p:nvSpPr>
            <p:spPr>
              <a:xfrm>
                <a:off x="3231732" y="2270396"/>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360" name="object 73"/>
              <p:cNvSpPr/>
              <p:nvPr/>
            </p:nvSpPr>
            <p:spPr>
              <a:xfrm>
                <a:off x="3297264" y="2270396"/>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361" name="object 74"/>
              <p:cNvSpPr/>
              <p:nvPr/>
            </p:nvSpPr>
            <p:spPr>
              <a:xfrm>
                <a:off x="3298026" y="2351931"/>
                <a:ext cx="48895" cy="0"/>
              </a:xfrm>
              <a:custGeom>
                <a:avLst/>
                <a:gdLst/>
                <a:ahLst/>
                <a:cxnLst/>
                <a:rect l="l" t="t" r="r" b="b"/>
                <a:pathLst>
                  <a:path w="48894">
                    <a:moveTo>
                      <a:pt x="0" y="0"/>
                    </a:moveTo>
                    <a:lnTo>
                      <a:pt x="48768" y="0"/>
                    </a:lnTo>
                  </a:path>
                </a:pathLst>
              </a:custGeom>
              <a:ln w="16764">
                <a:solidFill>
                  <a:srgbClr val="0000FF"/>
                </a:solidFill>
              </a:ln>
            </p:spPr>
            <p:txBody>
              <a:bodyPr wrap="square" lIns="0" tIns="0" rIns="0" bIns="0" rtlCol="0"/>
              <a:lstStyle/>
              <a:p>
                <a:endParaRPr/>
              </a:p>
            </p:txBody>
          </p:sp>
          <p:sp>
            <p:nvSpPr>
              <p:cNvPr id="362" name="object 75"/>
              <p:cNvSpPr/>
              <p:nvPr/>
            </p:nvSpPr>
            <p:spPr>
              <a:xfrm>
                <a:off x="3020658" y="2351931"/>
                <a:ext cx="163195" cy="0"/>
              </a:xfrm>
              <a:custGeom>
                <a:avLst/>
                <a:gdLst/>
                <a:ahLst/>
                <a:cxnLst/>
                <a:rect l="l" t="t" r="r" b="b"/>
                <a:pathLst>
                  <a:path w="163194">
                    <a:moveTo>
                      <a:pt x="0" y="0"/>
                    </a:moveTo>
                    <a:lnTo>
                      <a:pt x="163068" y="0"/>
                    </a:lnTo>
                  </a:path>
                </a:pathLst>
              </a:custGeom>
              <a:ln w="16764">
                <a:solidFill>
                  <a:srgbClr val="0000FF"/>
                </a:solidFill>
              </a:ln>
            </p:spPr>
            <p:txBody>
              <a:bodyPr wrap="square" lIns="0" tIns="0" rIns="0" bIns="0" rtlCol="0"/>
              <a:lstStyle/>
              <a:p>
                <a:endParaRPr/>
              </a:p>
            </p:txBody>
          </p:sp>
          <p:sp>
            <p:nvSpPr>
              <p:cNvPr id="363" name="object 76"/>
              <p:cNvSpPr/>
              <p:nvPr/>
            </p:nvSpPr>
            <p:spPr>
              <a:xfrm>
                <a:off x="3346795" y="2350407"/>
                <a:ext cx="161925" cy="0"/>
              </a:xfrm>
              <a:custGeom>
                <a:avLst/>
                <a:gdLst/>
                <a:ahLst/>
                <a:cxnLst/>
                <a:rect l="l" t="t" r="r" b="b"/>
                <a:pathLst>
                  <a:path w="161925">
                    <a:moveTo>
                      <a:pt x="0" y="0"/>
                    </a:moveTo>
                    <a:lnTo>
                      <a:pt x="161544" y="0"/>
                    </a:lnTo>
                  </a:path>
                </a:pathLst>
              </a:custGeom>
              <a:ln w="16764">
                <a:solidFill>
                  <a:srgbClr val="0000FF"/>
                </a:solidFill>
              </a:ln>
            </p:spPr>
            <p:txBody>
              <a:bodyPr wrap="square" lIns="0" tIns="0" rIns="0" bIns="0" rtlCol="0"/>
              <a:lstStyle/>
              <a:p>
                <a:endParaRPr/>
              </a:p>
            </p:txBody>
          </p:sp>
          <p:sp>
            <p:nvSpPr>
              <p:cNvPr id="364" name="object 77"/>
              <p:cNvSpPr/>
              <p:nvPr/>
            </p:nvSpPr>
            <p:spPr>
              <a:xfrm>
                <a:off x="2296758" y="2345834"/>
                <a:ext cx="15240" cy="0"/>
              </a:xfrm>
              <a:custGeom>
                <a:avLst/>
                <a:gdLst/>
                <a:ahLst/>
                <a:cxnLst/>
                <a:rect l="l" t="t" r="r" b="b"/>
                <a:pathLst>
                  <a:path w="15239">
                    <a:moveTo>
                      <a:pt x="0" y="0"/>
                    </a:moveTo>
                    <a:lnTo>
                      <a:pt x="15239" y="0"/>
                    </a:lnTo>
                  </a:path>
                </a:pathLst>
              </a:custGeom>
              <a:ln w="16764">
                <a:solidFill>
                  <a:srgbClr val="0000FF"/>
                </a:solidFill>
              </a:ln>
            </p:spPr>
            <p:txBody>
              <a:bodyPr wrap="square" lIns="0" tIns="0" rIns="0" bIns="0" rtlCol="0"/>
              <a:lstStyle/>
              <a:p>
                <a:endParaRPr/>
              </a:p>
            </p:txBody>
          </p:sp>
          <p:sp>
            <p:nvSpPr>
              <p:cNvPr id="365" name="object 78"/>
              <p:cNvSpPr/>
              <p:nvPr/>
            </p:nvSpPr>
            <p:spPr>
              <a:xfrm>
                <a:off x="2304379" y="2276493"/>
                <a:ext cx="48895" cy="73660"/>
              </a:xfrm>
              <a:custGeom>
                <a:avLst/>
                <a:gdLst/>
                <a:ahLst/>
                <a:cxnLst/>
                <a:rect l="l" t="t" r="r" b="b"/>
                <a:pathLst>
                  <a:path w="48894" h="73660">
                    <a:moveTo>
                      <a:pt x="33528" y="0"/>
                    </a:moveTo>
                    <a:lnTo>
                      <a:pt x="0" y="65531"/>
                    </a:lnTo>
                    <a:lnTo>
                      <a:pt x="15240" y="73151"/>
                    </a:lnTo>
                    <a:lnTo>
                      <a:pt x="48768" y="7619"/>
                    </a:lnTo>
                    <a:lnTo>
                      <a:pt x="33528" y="0"/>
                    </a:lnTo>
                    <a:close/>
                  </a:path>
                </a:pathLst>
              </a:custGeom>
              <a:solidFill>
                <a:srgbClr val="0000FF"/>
              </a:solidFill>
            </p:spPr>
            <p:txBody>
              <a:bodyPr wrap="square" lIns="0" tIns="0" rIns="0" bIns="0" rtlCol="0"/>
              <a:lstStyle/>
              <a:p>
                <a:endParaRPr/>
              </a:p>
            </p:txBody>
          </p:sp>
          <p:sp>
            <p:nvSpPr>
              <p:cNvPr id="366" name="object 79"/>
              <p:cNvSpPr/>
              <p:nvPr/>
            </p:nvSpPr>
            <p:spPr>
              <a:xfrm>
                <a:off x="2337907" y="2276493"/>
                <a:ext cx="64135" cy="135890"/>
              </a:xfrm>
              <a:custGeom>
                <a:avLst/>
                <a:gdLst/>
                <a:ahLst/>
                <a:cxnLst/>
                <a:rect l="l" t="t" r="r" b="b"/>
                <a:pathLst>
                  <a:path w="64135" h="135889">
                    <a:moveTo>
                      <a:pt x="15239" y="0"/>
                    </a:moveTo>
                    <a:lnTo>
                      <a:pt x="0" y="6095"/>
                    </a:lnTo>
                    <a:lnTo>
                      <a:pt x="48767" y="135635"/>
                    </a:lnTo>
                    <a:lnTo>
                      <a:pt x="64007" y="129539"/>
                    </a:lnTo>
                    <a:lnTo>
                      <a:pt x="15239" y="0"/>
                    </a:lnTo>
                    <a:close/>
                  </a:path>
                </a:pathLst>
              </a:custGeom>
              <a:solidFill>
                <a:srgbClr val="0000FF"/>
              </a:solidFill>
            </p:spPr>
            <p:txBody>
              <a:bodyPr wrap="square" lIns="0" tIns="0" rIns="0" bIns="0" rtlCol="0"/>
              <a:lstStyle/>
              <a:p>
                <a:endParaRPr/>
              </a:p>
            </p:txBody>
          </p:sp>
          <p:sp>
            <p:nvSpPr>
              <p:cNvPr id="367" name="object 80"/>
              <p:cNvSpPr/>
              <p:nvPr/>
            </p:nvSpPr>
            <p:spPr>
              <a:xfrm>
                <a:off x="2386674" y="2276493"/>
                <a:ext cx="64135" cy="135890"/>
              </a:xfrm>
              <a:custGeom>
                <a:avLst/>
                <a:gdLst/>
                <a:ahLst/>
                <a:cxnLst/>
                <a:rect l="l" t="t" r="r" b="b"/>
                <a:pathLst>
                  <a:path w="64135" h="135889">
                    <a:moveTo>
                      <a:pt x="48768" y="0"/>
                    </a:moveTo>
                    <a:lnTo>
                      <a:pt x="0" y="129539"/>
                    </a:lnTo>
                    <a:lnTo>
                      <a:pt x="15240" y="135635"/>
                    </a:lnTo>
                    <a:lnTo>
                      <a:pt x="64008" y="6095"/>
                    </a:lnTo>
                    <a:lnTo>
                      <a:pt x="48768" y="0"/>
                    </a:lnTo>
                    <a:close/>
                  </a:path>
                </a:pathLst>
              </a:custGeom>
              <a:solidFill>
                <a:srgbClr val="0000FF"/>
              </a:solidFill>
            </p:spPr>
            <p:txBody>
              <a:bodyPr wrap="square" lIns="0" tIns="0" rIns="0" bIns="0" rtlCol="0"/>
              <a:lstStyle/>
              <a:p>
                <a:endParaRPr/>
              </a:p>
            </p:txBody>
          </p:sp>
          <p:sp>
            <p:nvSpPr>
              <p:cNvPr id="368" name="object 81"/>
              <p:cNvSpPr/>
              <p:nvPr/>
            </p:nvSpPr>
            <p:spPr>
              <a:xfrm>
                <a:off x="2435442" y="2276493"/>
                <a:ext cx="64135" cy="135890"/>
              </a:xfrm>
              <a:custGeom>
                <a:avLst/>
                <a:gdLst/>
                <a:ahLst/>
                <a:cxnLst/>
                <a:rect l="l" t="t" r="r" b="b"/>
                <a:pathLst>
                  <a:path w="64135" h="135889">
                    <a:moveTo>
                      <a:pt x="15240" y="0"/>
                    </a:moveTo>
                    <a:lnTo>
                      <a:pt x="0" y="6095"/>
                    </a:lnTo>
                    <a:lnTo>
                      <a:pt x="48768" y="135635"/>
                    </a:lnTo>
                    <a:lnTo>
                      <a:pt x="64008" y="129539"/>
                    </a:lnTo>
                    <a:lnTo>
                      <a:pt x="15240" y="0"/>
                    </a:lnTo>
                    <a:close/>
                  </a:path>
                </a:pathLst>
              </a:custGeom>
              <a:solidFill>
                <a:srgbClr val="0000FF"/>
              </a:solidFill>
            </p:spPr>
            <p:txBody>
              <a:bodyPr wrap="square" lIns="0" tIns="0" rIns="0" bIns="0" rtlCol="0"/>
              <a:lstStyle/>
              <a:p>
                <a:endParaRPr/>
              </a:p>
            </p:txBody>
          </p:sp>
          <p:sp>
            <p:nvSpPr>
              <p:cNvPr id="369" name="object 82"/>
              <p:cNvSpPr/>
              <p:nvPr/>
            </p:nvSpPr>
            <p:spPr>
              <a:xfrm>
                <a:off x="2484211" y="2276493"/>
                <a:ext cx="64135" cy="135890"/>
              </a:xfrm>
              <a:custGeom>
                <a:avLst/>
                <a:gdLst/>
                <a:ahLst/>
                <a:cxnLst/>
                <a:rect l="l" t="t" r="r" b="b"/>
                <a:pathLst>
                  <a:path w="64135" h="135889">
                    <a:moveTo>
                      <a:pt x="48768" y="0"/>
                    </a:moveTo>
                    <a:lnTo>
                      <a:pt x="0" y="129539"/>
                    </a:lnTo>
                    <a:lnTo>
                      <a:pt x="15240" y="135635"/>
                    </a:lnTo>
                    <a:lnTo>
                      <a:pt x="64008" y="6095"/>
                    </a:lnTo>
                    <a:lnTo>
                      <a:pt x="48768" y="0"/>
                    </a:lnTo>
                    <a:close/>
                  </a:path>
                </a:pathLst>
              </a:custGeom>
              <a:solidFill>
                <a:srgbClr val="0000FF"/>
              </a:solidFill>
            </p:spPr>
            <p:txBody>
              <a:bodyPr wrap="square" lIns="0" tIns="0" rIns="0" bIns="0" rtlCol="0"/>
              <a:lstStyle/>
              <a:p>
                <a:endParaRPr/>
              </a:p>
            </p:txBody>
          </p:sp>
          <p:sp>
            <p:nvSpPr>
              <p:cNvPr id="370" name="object 83"/>
              <p:cNvSpPr/>
              <p:nvPr/>
            </p:nvSpPr>
            <p:spPr>
              <a:xfrm>
                <a:off x="2532979" y="2276493"/>
                <a:ext cx="64135" cy="135890"/>
              </a:xfrm>
              <a:custGeom>
                <a:avLst/>
                <a:gdLst/>
                <a:ahLst/>
                <a:cxnLst/>
                <a:rect l="l" t="t" r="r" b="b"/>
                <a:pathLst>
                  <a:path w="64135" h="135889">
                    <a:moveTo>
                      <a:pt x="15240" y="0"/>
                    </a:moveTo>
                    <a:lnTo>
                      <a:pt x="0" y="6095"/>
                    </a:lnTo>
                    <a:lnTo>
                      <a:pt x="48768" y="135635"/>
                    </a:lnTo>
                    <a:lnTo>
                      <a:pt x="64007" y="129539"/>
                    </a:lnTo>
                    <a:lnTo>
                      <a:pt x="15240" y="0"/>
                    </a:lnTo>
                    <a:close/>
                  </a:path>
                </a:pathLst>
              </a:custGeom>
              <a:solidFill>
                <a:srgbClr val="0000FF"/>
              </a:solidFill>
            </p:spPr>
            <p:txBody>
              <a:bodyPr wrap="square" lIns="0" tIns="0" rIns="0" bIns="0" rtlCol="0"/>
              <a:lstStyle/>
              <a:p>
                <a:endParaRPr/>
              </a:p>
            </p:txBody>
          </p:sp>
          <p:sp>
            <p:nvSpPr>
              <p:cNvPr id="371" name="object 84"/>
              <p:cNvSpPr/>
              <p:nvPr/>
            </p:nvSpPr>
            <p:spPr>
              <a:xfrm>
                <a:off x="2581747" y="2342025"/>
                <a:ext cx="47625" cy="71755"/>
              </a:xfrm>
              <a:custGeom>
                <a:avLst/>
                <a:gdLst/>
                <a:ahLst/>
                <a:cxnLst/>
                <a:rect l="l" t="t" r="r" b="b"/>
                <a:pathLst>
                  <a:path w="47625" h="71754">
                    <a:moveTo>
                      <a:pt x="32004" y="0"/>
                    </a:moveTo>
                    <a:lnTo>
                      <a:pt x="0" y="64007"/>
                    </a:lnTo>
                    <a:lnTo>
                      <a:pt x="15239" y="71627"/>
                    </a:lnTo>
                    <a:lnTo>
                      <a:pt x="47243" y="7620"/>
                    </a:lnTo>
                    <a:lnTo>
                      <a:pt x="32004" y="0"/>
                    </a:lnTo>
                    <a:close/>
                  </a:path>
                </a:pathLst>
              </a:custGeom>
              <a:solidFill>
                <a:srgbClr val="0000FF"/>
              </a:solidFill>
            </p:spPr>
            <p:txBody>
              <a:bodyPr wrap="square" lIns="0" tIns="0" rIns="0" bIns="0" rtlCol="0"/>
              <a:lstStyle/>
              <a:p>
                <a:endParaRPr/>
              </a:p>
            </p:txBody>
          </p:sp>
          <p:sp>
            <p:nvSpPr>
              <p:cNvPr id="372" name="object 85"/>
              <p:cNvSpPr/>
              <p:nvPr/>
            </p:nvSpPr>
            <p:spPr>
              <a:xfrm>
                <a:off x="5614506" y="1000905"/>
                <a:ext cx="113030" cy="113030"/>
              </a:xfrm>
              <a:custGeom>
                <a:avLst/>
                <a:gdLst/>
                <a:ahLst/>
                <a:cxnLst/>
                <a:rect l="l" t="t" r="r" b="b"/>
                <a:pathLst>
                  <a:path w="113029" h="113030">
                    <a:moveTo>
                      <a:pt x="88391" y="102107"/>
                    </a:moveTo>
                    <a:lnTo>
                      <a:pt x="24384" y="102107"/>
                    </a:lnTo>
                    <a:lnTo>
                      <a:pt x="25907" y="103631"/>
                    </a:lnTo>
                    <a:lnTo>
                      <a:pt x="35051" y="108203"/>
                    </a:lnTo>
                    <a:lnTo>
                      <a:pt x="36575" y="108203"/>
                    </a:lnTo>
                    <a:lnTo>
                      <a:pt x="45719" y="111251"/>
                    </a:lnTo>
                    <a:lnTo>
                      <a:pt x="54863" y="112775"/>
                    </a:lnTo>
                    <a:lnTo>
                      <a:pt x="57912" y="112775"/>
                    </a:lnTo>
                    <a:lnTo>
                      <a:pt x="67055" y="111251"/>
                    </a:lnTo>
                    <a:lnTo>
                      <a:pt x="76200" y="108203"/>
                    </a:lnTo>
                    <a:lnTo>
                      <a:pt x="77724" y="106679"/>
                    </a:lnTo>
                    <a:lnTo>
                      <a:pt x="80772" y="106679"/>
                    </a:lnTo>
                    <a:lnTo>
                      <a:pt x="86867" y="103631"/>
                    </a:lnTo>
                    <a:lnTo>
                      <a:pt x="88391" y="102107"/>
                    </a:lnTo>
                    <a:close/>
                  </a:path>
                  <a:path w="113029" h="113030">
                    <a:moveTo>
                      <a:pt x="80772" y="106679"/>
                    </a:moveTo>
                    <a:lnTo>
                      <a:pt x="77724" y="106679"/>
                    </a:lnTo>
                    <a:lnTo>
                      <a:pt x="77724" y="108203"/>
                    </a:lnTo>
                    <a:lnTo>
                      <a:pt x="80772" y="106679"/>
                    </a:lnTo>
                    <a:close/>
                  </a:path>
                  <a:path w="113029" h="113030">
                    <a:moveTo>
                      <a:pt x="16763" y="54864"/>
                    </a:moveTo>
                    <a:lnTo>
                      <a:pt x="0" y="57912"/>
                    </a:lnTo>
                    <a:lnTo>
                      <a:pt x="1524" y="67055"/>
                    </a:lnTo>
                    <a:lnTo>
                      <a:pt x="4572" y="76200"/>
                    </a:lnTo>
                    <a:lnTo>
                      <a:pt x="6095" y="77724"/>
                    </a:lnTo>
                    <a:lnTo>
                      <a:pt x="4572" y="77724"/>
                    </a:lnTo>
                    <a:lnTo>
                      <a:pt x="9143" y="86868"/>
                    </a:lnTo>
                    <a:lnTo>
                      <a:pt x="10667" y="88392"/>
                    </a:lnTo>
                    <a:lnTo>
                      <a:pt x="10667" y="89916"/>
                    </a:lnTo>
                    <a:lnTo>
                      <a:pt x="22860" y="102107"/>
                    </a:lnTo>
                    <a:lnTo>
                      <a:pt x="89915" y="102107"/>
                    </a:lnTo>
                    <a:lnTo>
                      <a:pt x="97535" y="94488"/>
                    </a:lnTo>
                    <a:lnTo>
                      <a:pt x="56387" y="94488"/>
                    </a:lnTo>
                    <a:lnTo>
                      <a:pt x="42672" y="92964"/>
                    </a:lnTo>
                    <a:lnTo>
                      <a:pt x="44195" y="92964"/>
                    </a:lnTo>
                    <a:lnTo>
                      <a:pt x="33527" y="88392"/>
                    </a:lnTo>
                    <a:lnTo>
                      <a:pt x="24384" y="79248"/>
                    </a:lnTo>
                    <a:lnTo>
                      <a:pt x="19812" y="70103"/>
                    </a:lnTo>
                    <a:lnTo>
                      <a:pt x="18287" y="70103"/>
                    </a:lnTo>
                    <a:lnTo>
                      <a:pt x="16763" y="54864"/>
                    </a:lnTo>
                    <a:close/>
                  </a:path>
                  <a:path w="113029" h="113030">
                    <a:moveTo>
                      <a:pt x="68579" y="93133"/>
                    </a:moveTo>
                    <a:lnTo>
                      <a:pt x="56387" y="94488"/>
                    </a:lnTo>
                    <a:lnTo>
                      <a:pt x="65531" y="94488"/>
                    </a:lnTo>
                    <a:lnTo>
                      <a:pt x="68579" y="93133"/>
                    </a:lnTo>
                    <a:close/>
                  </a:path>
                  <a:path w="113029" h="113030">
                    <a:moveTo>
                      <a:pt x="70103" y="92964"/>
                    </a:moveTo>
                    <a:lnTo>
                      <a:pt x="68579" y="93133"/>
                    </a:lnTo>
                    <a:lnTo>
                      <a:pt x="65531" y="94488"/>
                    </a:lnTo>
                    <a:lnTo>
                      <a:pt x="70103" y="92964"/>
                    </a:lnTo>
                    <a:close/>
                  </a:path>
                  <a:path w="113029" h="113030">
                    <a:moveTo>
                      <a:pt x="99059" y="92964"/>
                    </a:moveTo>
                    <a:lnTo>
                      <a:pt x="70103" y="92964"/>
                    </a:lnTo>
                    <a:lnTo>
                      <a:pt x="65531" y="94488"/>
                    </a:lnTo>
                    <a:lnTo>
                      <a:pt x="97535" y="94488"/>
                    </a:lnTo>
                    <a:lnTo>
                      <a:pt x="99059" y="92964"/>
                    </a:lnTo>
                    <a:close/>
                  </a:path>
                  <a:path w="113029" h="113030">
                    <a:moveTo>
                      <a:pt x="111251" y="67055"/>
                    </a:moveTo>
                    <a:lnTo>
                      <a:pt x="94487" y="67055"/>
                    </a:lnTo>
                    <a:lnTo>
                      <a:pt x="88391" y="79248"/>
                    </a:lnTo>
                    <a:lnTo>
                      <a:pt x="79248" y="88392"/>
                    </a:lnTo>
                    <a:lnTo>
                      <a:pt x="68579" y="93133"/>
                    </a:lnTo>
                    <a:lnTo>
                      <a:pt x="70103" y="92964"/>
                    </a:lnTo>
                    <a:lnTo>
                      <a:pt x="99059" y="92964"/>
                    </a:lnTo>
                    <a:lnTo>
                      <a:pt x="102107" y="89916"/>
                    </a:lnTo>
                    <a:lnTo>
                      <a:pt x="102107" y="88392"/>
                    </a:lnTo>
                    <a:lnTo>
                      <a:pt x="103631" y="86868"/>
                    </a:lnTo>
                    <a:lnTo>
                      <a:pt x="108203" y="77724"/>
                    </a:lnTo>
                    <a:lnTo>
                      <a:pt x="108203" y="76200"/>
                    </a:lnTo>
                    <a:lnTo>
                      <a:pt x="111251" y="67055"/>
                    </a:lnTo>
                    <a:close/>
                  </a:path>
                  <a:path w="113029" h="113030">
                    <a:moveTo>
                      <a:pt x="18287" y="67055"/>
                    </a:moveTo>
                    <a:lnTo>
                      <a:pt x="18287" y="70103"/>
                    </a:lnTo>
                    <a:lnTo>
                      <a:pt x="19812" y="70103"/>
                    </a:lnTo>
                    <a:lnTo>
                      <a:pt x="18287" y="67055"/>
                    </a:lnTo>
                    <a:close/>
                  </a:path>
                  <a:path w="113029" h="113030">
                    <a:moveTo>
                      <a:pt x="92963" y="42672"/>
                    </a:moveTo>
                    <a:lnTo>
                      <a:pt x="94487" y="56388"/>
                    </a:lnTo>
                    <a:lnTo>
                      <a:pt x="92963" y="70103"/>
                    </a:lnTo>
                    <a:lnTo>
                      <a:pt x="94487" y="67055"/>
                    </a:lnTo>
                    <a:lnTo>
                      <a:pt x="111251" y="67055"/>
                    </a:lnTo>
                    <a:lnTo>
                      <a:pt x="112775" y="57912"/>
                    </a:lnTo>
                    <a:lnTo>
                      <a:pt x="112775" y="54864"/>
                    </a:lnTo>
                    <a:lnTo>
                      <a:pt x="111251" y="45720"/>
                    </a:lnTo>
                    <a:lnTo>
                      <a:pt x="94487" y="45720"/>
                    </a:lnTo>
                    <a:lnTo>
                      <a:pt x="92963" y="42672"/>
                    </a:lnTo>
                    <a:close/>
                  </a:path>
                  <a:path w="113029" h="113030">
                    <a:moveTo>
                      <a:pt x="89915" y="10668"/>
                    </a:moveTo>
                    <a:lnTo>
                      <a:pt x="22860" y="10668"/>
                    </a:lnTo>
                    <a:lnTo>
                      <a:pt x="10667" y="22859"/>
                    </a:lnTo>
                    <a:lnTo>
                      <a:pt x="10667" y="24383"/>
                    </a:lnTo>
                    <a:lnTo>
                      <a:pt x="9143" y="25907"/>
                    </a:lnTo>
                    <a:lnTo>
                      <a:pt x="4572" y="35051"/>
                    </a:lnTo>
                    <a:lnTo>
                      <a:pt x="4572" y="36575"/>
                    </a:lnTo>
                    <a:lnTo>
                      <a:pt x="1524" y="45720"/>
                    </a:lnTo>
                    <a:lnTo>
                      <a:pt x="16763" y="50292"/>
                    </a:lnTo>
                    <a:lnTo>
                      <a:pt x="18287" y="45720"/>
                    </a:lnTo>
                    <a:lnTo>
                      <a:pt x="24384" y="33527"/>
                    </a:lnTo>
                    <a:lnTo>
                      <a:pt x="33527" y="24383"/>
                    </a:lnTo>
                    <a:lnTo>
                      <a:pt x="43281" y="18288"/>
                    </a:lnTo>
                    <a:lnTo>
                      <a:pt x="41148" y="18288"/>
                    </a:lnTo>
                    <a:lnTo>
                      <a:pt x="45719" y="16764"/>
                    </a:lnTo>
                    <a:lnTo>
                      <a:pt x="96012" y="16764"/>
                    </a:lnTo>
                    <a:lnTo>
                      <a:pt x="89915" y="10668"/>
                    </a:lnTo>
                    <a:close/>
                  </a:path>
                  <a:path w="113029" h="113030">
                    <a:moveTo>
                      <a:pt x="96012" y="16764"/>
                    </a:moveTo>
                    <a:lnTo>
                      <a:pt x="54863" y="16764"/>
                    </a:lnTo>
                    <a:lnTo>
                      <a:pt x="70103" y="18288"/>
                    </a:lnTo>
                    <a:lnTo>
                      <a:pt x="67055" y="18288"/>
                    </a:lnTo>
                    <a:lnTo>
                      <a:pt x="79248" y="24383"/>
                    </a:lnTo>
                    <a:lnTo>
                      <a:pt x="88391" y="33527"/>
                    </a:lnTo>
                    <a:lnTo>
                      <a:pt x="94487" y="45720"/>
                    </a:lnTo>
                    <a:lnTo>
                      <a:pt x="111251" y="45720"/>
                    </a:lnTo>
                    <a:lnTo>
                      <a:pt x="108203" y="36575"/>
                    </a:lnTo>
                    <a:lnTo>
                      <a:pt x="106679" y="35051"/>
                    </a:lnTo>
                    <a:lnTo>
                      <a:pt x="108203" y="35051"/>
                    </a:lnTo>
                    <a:lnTo>
                      <a:pt x="103631" y="25907"/>
                    </a:lnTo>
                    <a:lnTo>
                      <a:pt x="102107" y="24383"/>
                    </a:lnTo>
                    <a:lnTo>
                      <a:pt x="102107" y="22859"/>
                    </a:lnTo>
                    <a:lnTo>
                      <a:pt x="96012" y="16764"/>
                    </a:lnTo>
                    <a:close/>
                  </a:path>
                  <a:path w="113029" h="113030">
                    <a:moveTo>
                      <a:pt x="45719" y="16764"/>
                    </a:moveTo>
                    <a:lnTo>
                      <a:pt x="41148" y="18288"/>
                    </a:lnTo>
                    <a:lnTo>
                      <a:pt x="43742" y="17999"/>
                    </a:lnTo>
                    <a:lnTo>
                      <a:pt x="45719" y="16764"/>
                    </a:lnTo>
                    <a:close/>
                  </a:path>
                  <a:path w="113029" h="113030">
                    <a:moveTo>
                      <a:pt x="43742" y="17999"/>
                    </a:moveTo>
                    <a:lnTo>
                      <a:pt x="41148" y="18288"/>
                    </a:lnTo>
                    <a:lnTo>
                      <a:pt x="43281" y="18288"/>
                    </a:lnTo>
                    <a:lnTo>
                      <a:pt x="43742" y="17999"/>
                    </a:lnTo>
                    <a:close/>
                  </a:path>
                  <a:path w="113029" h="113030">
                    <a:moveTo>
                      <a:pt x="54863" y="16764"/>
                    </a:moveTo>
                    <a:lnTo>
                      <a:pt x="45719" y="16764"/>
                    </a:lnTo>
                    <a:lnTo>
                      <a:pt x="43742" y="17999"/>
                    </a:lnTo>
                    <a:lnTo>
                      <a:pt x="54863" y="16764"/>
                    </a:lnTo>
                    <a:close/>
                  </a:path>
                  <a:path w="113029" h="113030">
                    <a:moveTo>
                      <a:pt x="35051" y="4572"/>
                    </a:moveTo>
                    <a:lnTo>
                      <a:pt x="25907" y="9144"/>
                    </a:lnTo>
                    <a:lnTo>
                      <a:pt x="24384" y="10668"/>
                    </a:lnTo>
                    <a:lnTo>
                      <a:pt x="88391" y="10668"/>
                    </a:lnTo>
                    <a:lnTo>
                      <a:pt x="86867" y="9144"/>
                    </a:lnTo>
                    <a:lnTo>
                      <a:pt x="80772" y="6096"/>
                    </a:lnTo>
                    <a:lnTo>
                      <a:pt x="35051" y="6096"/>
                    </a:lnTo>
                    <a:lnTo>
                      <a:pt x="35051" y="4572"/>
                    </a:lnTo>
                    <a:close/>
                  </a:path>
                  <a:path w="113029" h="113030">
                    <a:moveTo>
                      <a:pt x="57912" y="0"/>
                    </a:moveTo>
                    <a:lnTo>
                      <a:pt x="54863" y="0"/>
                    </a:lnTo>
                    <a:lnTo>
                      <a:pt x="45719" y="1524"/>
                    </a:lnTo>
                    <a:lnTo>
                      <a:pt x="36575" y="4572"/>
                    </a:lnTo>
                    <a:lnTo>
                      <a:pt x="35051" y="6096"/>
                    </a:lnTo>
                    <a:lnTo>
                      <a:pt x="80772" y="6096"/>
                    </a:lnTo>
                    <a:lnTo>
                      <a:pt x="77724" y="4572"/>
                    </a:lnTo>
                    <a:lnTo>
                      <a:pt x="76200" y="4572"/>
                    </a:lnTo>
                    <a:lnTo>
                      <a:pt x="67055" y="1524"/>
                    </a:lnTo>
                    <a:lnTo>
                      <a:pt x="57912" y="0"/>
                    </a:lnTo>
                    <a:close/>
                  </a:path>
                </a:pathLst>
              </a:custGeom>
              <a:solidFill>
                <a:srgbClr val="000000"/>
              </a:solidFill>
            </p:spPr>
            <p:txBody>
              <a:bodyPr wrap="square" lIns="0" tIns="0" rIns="0" bIns="0" rtlCol="0"/>
              <a:lstStyle/>
              <a:p>
                <a:endParaRPr/>
              </a:p>
            </p:txBody>
          </p:sp>
          <p:sp>
            <p:nvSpPr>
              <p:cNvPr id="373" name="object 86"/>
              <p:cNvSpPr/>
              <p:nvPr/>
            </p:nvSpPr>
            <p:spPr>
              <a:xfrm>
                <a:off x="5614506" y="1046624"/>
                <a:ext cx="18415" cy="12700"/>
              </a:xfrm>
              <a:custGeom>
                <a:avLst/>
                <a:gdLst/>
                <a:ahLst/>
                <a:cxnLst/>
                <a:rect l="l" t="t" r="r" b="b"/>
                <a:pathLst>
                  <a:path w="18414" h="12700">
                    <a:moveTo>
                      <a:pt x="1524" y="0"/>
                    </a:moveTo>
                    <a:lnTo>
                      <a:pt x="0" y="9144"/>
                    </a:lnTo>
                    <a:lnTo>
                      <a:pt x="0" y="12192"/>
                    </a:lnTo>
                    <a:lnTo>
                      <a:pt x="16763" y="12192"/>
                    </a:lnTo>
                    <a:lnTo>
                      <a:pt x="18287" y="3048"/>
                    </a:lnTo>
                    <a:lnTo>
                      <a:pt x="1524" y="0"/>
                    </a:lnTo>
                    <a:close/>
                  </a:path>
                </a:pathLst>
              </a:custGeom>
              <a:solidFill>
                <a:srgbClr val="000000"/>
              </a:solidFill>
            </p:spPr>
            <p:txBody>
              <a:bodyPr wrap="square" lIns="0" tIns="0" rIns="0" bIns="0" rtlCol="0"/>
              <a:lstStyle/>
              <a:p>
                <a:endParaRPr/>
              </a:p>
            </p:txBody>
          </p:sp>
          <p:sp>
            <p:nvSpPr>
              <p:cNvPr id="374" name="object 87"/>
              <p:cNvSpPr/>
              <p:nvPr/>
            </p:nvSpPr>
            <p:spPr>
              <a:xfrm>
                <a:off x="2619847" y="2350407"/>
                <a:ext cx="337185" cy="0"/>
              </a:xfrm>
              <a:custGeom>
                <a:avLst/>
                <a:gdLst/>
                <a:ahLst/>
                <a:cxnLst/>
                <a:rect l="l" t="t" r="r" b="b"/>
                <a:pathLst>
                  <a:path w="337185">
                    <a:moveTo>
                      <a:pt x="0" y="0"/>
                    </a:moveTo>
                    <a:lnTo>
                      <a:pt x="336804" y="0"/>
                    </a:lnTo>
                  </a:path>
                </a:pathLst>
              </a:custGeom>
              <a:ln w="16764">
                <a:solidFill>
                  <a:srgbClr val="0000FF"/>
                </a:solidFill>
              </a:ln>
            </p:spPr>
            <p:txBody>
              <a:bodyPr wrap="square" lIns="0" tIns="0" rIns="0" bIns="0" rtlCol="0"/>
              <a:lstStyle/>
              <a:p>
                <a:endParaRPr/>
              </a:p>
            </p:txBody>
          </p:sp>
          <p:sp>
            <p:nvSpPr>
              <p:cNvPr id="375" name="object 88"/>
              <p:cNvSpPr/>
              <p:nvPr/>
            </p:nvSpPr>
            <p:spPr>
              <a:xfrm>
                <a:off x="2133691" y="2345834"/>
                <a:ext cx="163195" cy="0"/>
              </a:xfrm>
              <a:custGeom>
                <a:avLst/>
                <a:gdLst/>
                <a:ahLst/>
                <a:cxnLst/>
                <a:rect l="l" t="t" r="r" b="b"/>
                <a:pathLst>
                  <a:path w="163194">
                    <a:moveTo>
                      <a:pt x="0" y="0"/>
                    </a:moveTo>
                    <a:lnTo>
                      <a:pt x="163068" y="0"/>
                    </a:lnTo>
                  </a:path>
                </a:pathLst>
              </a:custGeom>
              <a:ln w="16764">
                <a:solidFill>
                  <a:srgbClr val="0000FF"/>
                </a:solidFill>
              </a:ln>
            </p:spPr>
            <p:txBody>
              <a:bodyPr wrap="square" lIns="0" tIns="0" rIns="0" bIns="0" rtlCol="0"/>
              <a:lstStyle/>
              <a:p>
                <a:endParaRPr/>
              </a:p>
            </p:txBody>
          </p:sp>
          <p:sp>
            <p:nvSpPr>
              <p:cNvPr id="376" name="object 89"/>
              <p:cNvSpPr/>
              <p:nvPr/>
            </p:nvSpPr>
            <p:spPr>
              <a:xfrm>
                <a:off x="3590635" y="3968894"/>
                <a:ext cx="161925" cy="0"/>
              </a:xfrm>
              <a:custGeom>
                <a:avLst/>
                <a:gdLst/>
                <a:ahLst/>
                <a:cxnLst/>
                <a:rect l="l" t="t" r="r" b="b"/>
                <a:pathLst>
                  <a:path w="161925">
                    <a:moveTo>
                      <a:pt x="0" y="0"/>
                    </a:moveTo>
                    <a:lnTo>
                      <a:pt x="161544" y="0"/>
                    </a:lnTo>
                  </a:path>
                </a:pathLst>
              </a:custGeom>
              <a:ln w="16763">
                <a:solidFill>
                  <a:srgbClr val="000000"/>
                </a:solidFill>
              </a:ln>
            </p:spPr>
            <p:txBody>
              <a:bodyPr wrap="square" lIns="0" tIns="0" rIns="0" bIns="0" rtlCol="0"/>
              <a:lstStyle/>
              <a:p>
                <a:endParaRPr/>
              </a:p>
            </p:txBody>
          </p:sp>
          <p:sp>
            <p:nvSpPr>
              <p:cNvPr id="377" name="object 90"/>
              <p:cNvSpPr/>
              <p:nvPr/>
            </p:nvSpPr>
            <p:spPr>
              <a:xfrm>
                <a:off x="3622639" y="4002423"/>
                <a:ext cx="97790" cy="0"/>
              </a:xfrm>
              <a:custGeom>
                <a:avLst/>
                <a:gdLst/>
                <a:ahLst/>
                <a:cxnLst/>
                <a:rect l="l" t="t" r="r" b="b"/>
                <a:pathLst>
                  <a:path w="97789">
                    <a:moveTo>
                      <a:pt x="0" y="0"/>
                    </a:moveTo>
                    <a:lnTo>
                      <a:pt x="97536" y="0"/>
                    </a:lnTo>
                  </a:path>
                </a:pathLst>
              </a:custGeom>
              <a:ln w="16763">
                <a:solidFill>
                  <a:srgbClr val="000000"/>
                </a:solidFill>
              </a:ln>
            </p:spPr>
            <p:txBody>
              <a:bodyPr wrap="square" lIns="0" tIns="0" rIns="0" bIns="0" rtlCol="0"/>
              <a:lstStyle/>
              <a:p>
                <a:endParaRPr/>
              </a:p>
            </p:txBody>
          </p:sp>
          <p:sp>
            <p:nvSpPr>
              <p:cNvPr id="378" name="object 91"/>
              <p:cNvSpPr/>
              <p:nvPr/>
            </p:nvSpPr>
            <p:spPr>
              <a:xfrm>
                <a:off x="3654642" y="4034426"/>
                <a:ext cx="33655" cy="0"/>
              </a:xfrm>
              <a:custGeom>
                <a:avLst/>
                <a:gdLst/>
                <a:ahLst/>
                <a:cxnLst/>
                <a:rect l="l" t="t" r="r" b="b"/>
                <a:pathLst>
                  <a:path w="33655">
                    <a:moveTo>
                      <a:pt x="0" y="0"/>
                    </a:moveTo>
                    <a:lnTo>
                      <a:pt x="33527" y="0"/>
                    </a:lnTo>
                  </a:path>
                </a:pathLst>
              </a:custGeom>
              <a:ln w="16763">
                <a:solidFill>
                  <a:srgbClr val="000000"/>
                </a:solidFill>
              </a:ln>
            </p:spPr>
            <p:txBody>
              <a:bodyPr wrap="square" lIns="0" tIns="0" rIns="0" bIns="0" rtlCol="0"/>
              <a:lstStyle/>
              <a:p>
                <a:endParaRPr/>
              </a:p>
            </p:txBody>
          </p:sp>
          <p:sp>
            <p:nvSpPr>
              <p:cNvPr id="379" name="object 92"/>
              <p:cNvSpPr/>
              <p:nvPr/>
            </p:nvSpPr>
            <p:spPr>
              <a:xfrm>
                <a:off x="3670645" y="3629805"/>
                <a:ext cx="0" cy="338455"/>
              </a:xfrm>
              <a:custGeom>
                <a:avLst/>
                <a:gdLst/>
                <a:ahLst/>
                <a:cxnLst/>
                <a:rect l="l" t="t" r="r" b="b"/>
                <a:pathLst>
                  <a:path h="338454">
                    <a:moveTo>
                      <a:pt x="0" y="0"/>
                    </a:moveTo>
                    <a:lnTo>
                      <a:pt x="0" y="338327"/>
                    </a:lnTo>
                  </a:path>
                </a:pathLst>
              </a:custGeom>
              <a:ln w="16763">
                <a:solidFill>
                  <a:srgbClr val="000000"/>
                </a:solidFill>
              </a:ln>
            </p:spPr>
            <p:txBody>
              <a:bodyPr wrap="square" lIns="0" tIns="0" rIns="0" bIns="0" rtlCol="0"/>
              <a:lstStyle/>
              <a:p>
                <a:endParaRPr/>
              </a:p>
            </p:txBody>
          </p:sp>
          <p:sp>
            <p:nvSpPr>
              <p:cNvPr id="380" name="object 93"/>
              <p:cNvSpPr/>
              <p:nvPr/>
            </p:nvSpPr>
            <p:spPr>
              <a:xfrm>
                <a:off x="5053675" y="3968894"/>
                <a:ext cx="161925" cy="0"/>
              </a:xfrm>
              <a:custGeom>
                <a:avLst/>
                <a:gdLst/>
                <a:ahLst/>
                <a:cxnLst/>
                <a:rect l="l" t="t" r="r" b="b"/>
                <a:pathLst>
                  <a:path w="161925">
                    <a:moveTo>
                      <a:pt x="0" y="0"/>
                    </a:moveTo>
                    <a:lnTo>
                      <a:pt x="161544" y="0"/>
                    </a:lnTo>
                  </a:path>
                </a:pathLst>
              </a:custGeom>
              <a:ln w="16763">
                <a:solidFill>
                  <a:srgbClr val="000000"/>
                </a:solidFill>
              </a:ln>
            </p:spPr>
            <p:txBody>
              <a:bodyPr wrap="square" lIns="0" tIns="0" rIns="0" bIns="0" rtlCol="0"/>
              <a:lstStyle/>
              <a:p>
                <a:endParaRPr/>
              </a:p>
            </p:txBody>
          </p:sp>
          <p:sp>
            <p:nvSpPr>
              <p:cNvPr id="381" name="object 94"/>
              <p:cNvSpPr/>
              <p:nvPr/>
            </p:nvSpPr>
            <p:spPr>
              <a:xfrm>
                <a:off x="5085679" y="4002423"/>
                <a:ext cx="97790" cy="0"/>
              </a:xfrm>
              <a:custGeom>
                <a:avLst/>
                <a:gdLst/>
                <a:ahLst/>
                <a:cxnLst/>
                <a:rect l="l" t="t" r="r" b="b"/>
                <a:pathLst>
                  <a:path w="97789">
                    <a:moveTo>
                      <a:pt x="0" y="0"/>
                    </a:moveTo>
                    <a:lnTo>
                      <a:pt x="97536" y="0"/>
                    </a:lnTo>
                  </a:path>
                </a:pathLst>
              </a:custGeom>
              <a:ln w="16763">
                <a:solidFill>
                  <a:srgbClr val="000000"/>
                </a:solidFill>
              </a:ln>
            </p:spPr>
            <p:txBody>
              <a:bodyPr wrap="square" lIns="0" tIns="0" rIns="0" bIns="0" rtlCol="0"/>
              <a:lstStyle/>
              <a:p>
                <a:endParaRPr/>
              </a:p>
            </p:txBody>
          </p:sp>
          <p:sp>
            <p:nvSpPr>
              <p:cNvPr id="382" name="object 95"/>
              <p:cNvSpPr/>
              <p:nvPr/>
            </p:nvSpPr>
            <p:spPr>
              <a:xfrm>
                <a:off x="5117682" y="4034426"/>
                <a:ext cx="33655" cy="0"/>
              </a:xfrm>
              <a:custGeom>
                <a:avLst/>
                <a:gdLst/>
                <a:ahLst/>
                <a:cxnLst/>
                <a:rect l="l" t="t" r="r" b="b"/>
                <a:pathLst>
                  <a:path w="33654">
                    <a:moveTo>
                      <a:pt x="0" y="0"/>
                    </a:moveTo>
                    <a:lnTo>
                      <a:pt x="33527" y="0"/>
                    </a:lnTo>
                  </a:path>
                </a:pathLst>
              </a:custGeom>
              <a:ln w="16763">
                <a:solidFill>
                  <a:srgbClr val="000000"/>
                </a:solidFill>
              </a:ln>
            </p:spPr>
            <p:txBody>
              <a:bodyPr wrap="square" lIns="0" tIns="0" rIns="0" bIns="0" rtlCol="0"/>
              <a:lstStyle/>
              <a:p>
                <a:endParaRPr/>
              </a:p>
            </p:txBody>
          </p:sp>
          <p:sp>
            <p:nvSpPr>
              <p:cNvPr id="383" name="object 96"/>
              <p:cNvSpPr/>
              <p:nvPr/>
            </p:nvSpPr>
            <p:spPr>
              <a:xfrm>
                <a:off x="5133685" y="3629805"/>
                <a:ext cx="0" cy="338455"/>
              </a:xfrm>
              <a:custGeom>
                <a:avLst/>
                <a:gdLst/>
                <a:ahLst/>
                <a:cxnLst/>
                <a:rect l="l" t="t" r="r" b="b"/>
                <a:pathLst>
                  <a:path h="338454">
                    <a:moveTo>
                      <a:pt x="0" y="0"/>
                    </a:moveTo>
                    <a:lnTo>
                      <a:pt x="0" y="338327"/>
                    </a:lnTo>
                  </a:path>
                </a:pathLst>
              </a:custGeom>
              <a:ln w="16763">
                <a:solidFill>
                  <a:srgbClr val="000000"/>
                </a:solidFill>
              </a:ln>
            </p:spPr>
            <p:txBody>
              <a:bodyPr wrap="square" lIns="0" tIns="0" rIns="0" bIns="0" rtlCol="0"/>
              <a:lstStyle/>
              <a:p>
                <a:endParaRPr/>
              </a:p>
            </p:txBody>
          </p:sp>
          <p:sp>
            <p:nvSpPr>
              <p:cNvPr id="384" name="object 97"/>
              <p:cNvSpPr/>
              <p:nvPr/>
            </p:nvSpPr>
            <p:spPr>
              <a:xfrm>
                <a:off x="2052919" y="3965846"/>
                <a:ext cx="161925" cy="0"/>
              </a:xfrm>
              <a:custGeom>
                <a:avLst/>
                <a:gdLst/>
                <a:ahLst/>
                <a:cxnLst/>
                <a:rect l="l" t="t" r="r" b="b"/>
                <a:pathLst>
                  <a:path w="161925">
                    <a:moveTo>
                      <a:pt x="0" y="0"/>
                    </a:moveTo>
                    <a:lnTo>
                      <a:pt x="161544" y="0"/>
                    </a:lnTo>
                  </a:path>
                </a:pathLst>
              </a:custGeom>
              <a:ln w="16763">
                <a:solidFill>
                  <a:srgbClr val="0000FF"/>
                </a:solidFill>
              </a:ln>
            </p:spPr>
            <p:txBody>
              <a:bodyPr wrap="square" lIns="0" tIns="0" rIns="0" bIns="0" rtlCol="0"/>
              <a:lstStyle/>
              <a:p>
                <a:endParaRPr/>
              </a:p>
            </p:txBody>
          </p:sp>
          <p:sp>
            <p:nvSpPr>
              <p:cNvPr id="385" name="object 98"/>
              <p:cNvSpPr/>
              <p:nvPr/>
            </p:nvSpPr>
            <p:spPr>
              <a:xfrm>
                <a:off x="2084922" y="3999375"/>
                <a:ext cx="97790" cy="0"/>
              </a:xfrm>
              <a:custGeom>
                <a:avLst/>
                <a:gdLst/>
                <a:ahLst/>
                <a:cxnLst/>
                <a:rect l="l" t="t" r="r" b="b"/>
                <a:pathLst>
                  <a:path w="97790">
                    <a:moveTo>
                      <a:pt x="0" y="0"/>
                    </a:moveTo>
                    <a:lnTo>
                      <a:pt x="97536" y="0"/>
                    </a:lnTo>
                  </a:path>
                </a:pathLst>
              </a:custGeom>
              <a:ln w="16763">
                <a:solidFill>
                  <a:srgbClr val="0000FF"/>
                </a:solidFill>
              </a:ln>
            </p:spPr>
            <p:txBody>
              <a:bodyPr wrap="square" lIns="0" tIns="0" rIns="0" bIns="0" rtlCol="0"/>
              <a:lstStyle/>
              <a:p>
                <a:endParaRPr/>
              </a:p>
            </p:txBody>
          </p:sp>
          <p:sp>
            <p:nvSpPr>
              <p:cNvPr id="386" name="object 99"/>
              <p:cNvSpPr/>
              <p:nvPr/>
            </p:nvSpPr>
            <p:spPr>
              <a:xfrm>
                <a:off x="2116927" y="4031379"/>
                <a:ext cx="33655" cy="0"/>
              </a:xfrm>
              <a:custGeom>
                <a:avLst/>
                <a:gdLst/>
                <a:ahLst/>
                <a:cxnLst/>
                <a:rect l="l" t="t" r="r" b="b"/>
                <a:pathLst>
                  <a:path w="33655">
                    <a:moveTo>
                      <a:pt x="0" y="0"/>
                    </a:moveTo>
                    <a:lnTo>
                      <a:pt x="33528" y="0"/>
                    </a:lnTo>
                  </a:path>
                </a:pathLst>
              </a:custGeom>
              <a:ln w="16763">
                <a:solidFill>
                  <a:srgbClr val="0000FF"/>
                </a:solidFill>
              </a:ln>
            </p:spPr>
            <p:txBody>
              <a:bodyPr wrap="square" lIns="0" tIns="0" rIns="0" bIns="0" rtlCol="0"/>
              <a:lstStyle/>
              <a:p>
                <a:endParaRPr/>
              </a:p>
            </p:txBody>
          </p:sp>
          <p:sp>
            <p:nvSpPr>
              <p:cNvPr id="387" name="object 100"/>
              <p:cNvSpPr/>
              <p:nvPr/>
            </p:nvSpPr>
            <p:spPr>
              <a:xfrm>
                <a:off x="2132929" y="3611517"/>
                <a:ext cx="0" cy="338455"/>
              </a:xfrm>
              <a:custGeom>
                <a:avLst/>
                <a:gdLst/>
                <a:ahLst/>
                <a:cxnLst/>
                <a:rect l="l" t="t" r="r" b="b"/>
                <a:pathLst>
                  <a:path h="338454">
                    <a:moveTo>
                      <a:pt x="0" y="0"/>
                    </a:moveTo>
                    <a:lnTo>
                      <a:pt x="0" y="338327"/>
                    </a:lnTo>
                  </a:path>
                </a:pathLst>
              </a:custGeom>
              <a:ln w="16763">
                <a:solidFill>
                  <a:srgbClr val="0000FF"/>
                </a:solidFill>
              </a:ln>
            </p:spPr>
            <p:txBody>
              <a:bodyPr wrap="square" lIns="0" tIns="0" rIns="0" bIns="0" rtlCol="0"/>
              <a:lstStyle/>
              <a:p>
                <a:endParaRPr/>
              </a:p>
            </p:txBody>
          </p:sp>
          <p:sp>
            <p:nvSpPr>
              <p:cNvPr id="388" name="object 101"/>
              <p:cNvSpPr/>
              <p:nvPr/>
            </p:nvSpPr>
            <p:spPr>
              <a:xfrm>
                <a:off x="5459058" y="1058055"/>
                <a:ext cx="163195" cy="0"/>
              </a:xfrm>
              <a:custGeom>
                <a:avLst/>
                <a:gdLst/>
                <a:ahLst/>
                <a:cxnLst/>
                <a:rect l="l" t="t" r="r" b="b"/>
                <a:pathLst>
                  <a:path w="163195">
                    <a:moveTo>
                      <a:pt x="0" y="0"/>
                    </a:moveTo>
                    <a:lnTo>
                      <a:pt x="163067" y="0"/>
                    </a:lnTo>
                  </a:path>
                </a:pathLst>
              </a:custGeom>
              <a:ln w="16764">
                <a:solidFill>
                  <a:srgbClr val="000000"/>
                </a:solidFill>
              </a:ln>
            </p:spPr>
            <p:txBody>
              <a:bodyPr wrap="square" lIns="0" tIns="0" rIns="0" bIns="0" rtlCol="0"/>
              <a:lstStyle/>
              <a:p>
                <a:endParaRPr/>
              </a:p>
            </p:txBody>
          </p:sp>
          <p:sp>
            <p:nvSpPr>
              <p:cNvPr id="389" name="object 102"/>
              <p:cNvSpPr/>
              <p:nvPr/>
            </p:nvSpPr>
            <p:spPr>
              <a:xfrm>
                <a:off x="6833706" y="3961275"/>
                <a:ext cx="163195" cy="0"/>
              </a:xfrm>
              <a:custGeom>
                <a:avLst/>
                <a:gdLst/>
                <a:ahLst/>
                <a:cxnLst/>
                <a:rect l="l" t="t" r="r" b="b"/>
                <a:pathLst>
                  <a:path w="163195">
                    <a:moveTo>
                      <a:pt x="0" y="0"/>
                    </a:moveTo>
                    <a:lnTo>
                      <a:pt x="163067" y="0"/>
                    </a:lnTo>
                  </a:path>
                </a:pathLst>
              </a:custGeom>
              <a:ln w="16763">
                <a:solidFill>
                  <a:srgbClr val="0000FF"/>
                </a:solidFill>
              </a:ln>
            </p:spPr>
            <p:txBody>
              <a:bodyPr wrap="square" lIns="0" tIns="0" rIns="0" bIns="0" rtlCol="0"/>
              <a:lstStyle/>
              <a:p>
                <a:endParaRPr/>
              </a:p>
            </p:txBody>
          </p:sp>
          <p:sp>
            <p:nvSpPr>
              <p:cNvPr id="390" name="object 103"/>
              <p:cNvSpPr/>
              <p:nvPr/>
            </p:nvSpPr>
            <p:spPr>
              <a:xfrm>
                <a:off x="6867235" y="3993279"/>
                <a:ext cx="97790" cy="0"/>
              </a:xfrm>
              <a:custGeom>
                <a:avLst/>
                <a:gdLst/>
                <a:ahLst/>
                <a:cxnLst/>
                <a:rect l="l" t="t" r="r" b="b"/>
                <a:pathLst>
                  <a:path w="97789">
                    <a:moveTo>
                      <a:pt x="0" y="0"/>
                    </a:moveTo>
                    <a:lnTo>
                      <a:pt x="97536" y="0"/>
                    </a:lnTo>
                  </a:path>
                </a:pathLst>
              </a:custGeom>
              <a:ln w="16763">
                <a:solidFill>
                  <a:srgbClr val="0000FF"/>
                </a:solidFill>
              </a:ln>
            </p:spPr>
            <p:txBody>
              <a:bodyPr wrap="square" lIns="0" tIns="0" rIns="0" bIns="0" rtlCol="0"/>
              <a:lstStyle/>
              <a:p>
                <a:endParaRPr/>
              </a:p>
            </p:txBody>
          </p:sp>
          <p:sp>
            <p:nvSpPr>
              <p:cNvPr id="391" name="object 104"/>
              <p:cNvSpPr/>
              <p:nvPr/>
            </p:nvSpPr>
            <p:spPr>
              <a:xfrm>
                <a:off x="6899238" y="4025282"/>
                <a:ext cx="32384" cy="0"/>
              </a:xfrm>
              <a:custGeom>
                <a:avLst/>
                <a:gdLst/>
                <a:ahLst/>
                <a:cxnLst/>
                <a:rect l="l" t="t" r="r" b="b"/>
                <a:pathLst>
                  <a:path w="32385">
                    <a:moveTo>
                      <a:pt x="0" y="0"/>
                    </a:moveTo>
                    <a:lnTo>
                      <a:pt x="32003" y="0"/>
                    </a:lnTo>
                  </a:path>
                </a:pathLst>
              </a:custGeom>
              <a:ln w="16763">
                <a:solidFill>
                  <a:srgbClr val="0000FF"/>
                </a:solidFill>
              </a:ln>
            </p:spPr>
            <p:txBody>
              <a:bodyPr wrap="square" lIns="0" tIns="0" rIns="0" bIns="0" rtlCol="0"/>
              <a:lstStyle/>
              <a:p>
                <a:endParaRPr/>
              </a:p>
            </p:txBody>
          </p:sp>
          <p:sp>
            <p:nvSpPr>
              <p:cNvPr id="392" name="object 105"/>
              <p:cNvSpPr/>
              <p:nvPr/>
            </p:nvSpPr>
            <p:spPr>
              <a:xfrm>
                <a:off x="6915241" y="3459117"/>
                <a:ext cx="0" cy="501650"/>
              </a:xfrm>
              <a:custGeom>
                <a:avLst/>
                <a:gdLst/>
                <a:ahLst/>
                <a:cxnLst/>
                <a:rect l="l" t="t" r="r" b="b"/>
                <a:pathLst>
                  <a:path h="501650">
                    <a:moveTo>
                      <a:pt x="0" y="0"/>
                    </a:moveTo>
                    <a:lnTo>
                      <a:pt x="0" y="501396"/>
                    </a:lnTo>
                  </a:path>
                </a:pathLst>
              </a:custGeom>
              <a:ln w="16763">
                <a:solidFill>
                  <a:srgbClr val="0000FF"/>
                </a:solidFill>
              </a:ln>
            </p:spPr>
            <p:txBody>
              <a:bodyPr wrap="square" lIns="0" tIns="0" rIns="0" bIns="0" rtlCol="0"/>
              <a:lstStyle/>
              <a:p>
                <a:endParaRPr/>
              </a:p>
            </p:txBody>
          </p:sp>
          <p:sp>
            <p:nvSpPr>
              <p:cNvPr id="393" name="object 106"/>
              <p:cNvSpPr/>
              <p:nvPr/>
            </p:nvSpPr>
            <p:spPr>
              <a:xfrm>
                <a:off x="3647023" y="2514237"/>
                <a:ext cx="45720" cy="24765"/>
              </a:xfrm>
              <a:custGeom>
                <a:avLst/>
                <a:gdLst/>
                <a:ahLst/>
                <a:cxnLst/>
                <a:rect l="l" t="t" r="r" b="b"/>
                <a:pathLst>
                  <a:path w="45719" h="24764">
                    <a:moveTo>
                      <a:pt x="36575" y="21336"/>
                    </a:moveTo>
                    <a:lnTo>
                      <a:pt x="12192" y="21336"/>
                    </a:lnTo>
                    <a:lnTo>
                      <a:pt x="18287" y="24384"/>
                    </a:lnTo>
                    <a:lnTo>
                      <a:pt x="32004" y="24384"/>
                    </a:lnTo>
                    <a:lnTo>
                      <a:pt x="33528" y="22860"/>
                    </a:lnTo>
                    <a:lnTo>
                      <a:pt x="36575" y="21336"/>
                    </a:lnTo>
                    <a:close/>
                  </a:path>
                  <a:path w="45719" h="24764">
                    <a:moveTo>
                      <a:pt x="16763" y="0"/>
                    </a:moveTo>
                    <a:lnTo>
                      <a:pt x="0" y="3048"/>
                    </a:lnTo>
                    <a:lnTo>
                      <a:pt x="0" y="6096"/>
                    </a:lnTo>
                    <a:lnTo>
                      <a:pt x="1524" y="7620"/>
                    </a:lnTo>
                    <a:lnTo>
                      <a:pt x="4572" y="13716"/>
                    </a:lnTo>
                    <a:lnTo>
                      <a:pt x="4572" y="15240"/>
                    </a:lnTo>
                    <a:lnTo>
                      <a:pt x="6096" y="15240"/>
                    </a:lnTo>
                    <a:lnTo>
                      <a:pt x="10668" y="19812"/>
                    </a:lnTo>
                    <a:lnTo>
                      <a:pt x="10668" y="21336"/>
                    </a:lnTo>
                    <a:lnTo>
                      <a:pt x="38100" y="21336"/>
                    </a:lnTo>
                    <a:lnTo>
                      <a:pt x="38100" y="19812"/>
                    </a:lnTo>
                    <a:lnTo>
                      <a:pt x="45719" y="12192"/>
                    </a:lnTo>
                    <a:lnTo>
                      <a:pt x="41148" y="7620"/>
                    </a:lnTo>
                    <a:lnTo>
                      <a:pt x="22860" y="7620"/>
                    </a:lnTo>
                    <a:lnTo>
                      <a:pt x="18287" y="3048"/>
                    </a:lnTo>
                    <a:lnTo>
                      <a:pt x="16763" y="0"/>
                    </a:lnTo>
                    <a:close/>
                  </a:path>
                  <a:path w="45719" h="24764">
                    <a:moveTo>
                      <a:pt x="33528" y="0"/>
                    </a:moveTo>
                    <a:lnTo>
                      <a:pt x="25907" y="7620"/>
                    </a:lnTo>
                    <a:lnTo>
                      <a:pt x="41148" y="7620"/>
                    </a:lnTo>
                    <a:lnTo>
                      <a:pt x="33528" y="0"/>
                    </a:lnTo>
                    <a:close/>
                  </a:path>
                </a:pathLst>
              </a:custGeom>
              <a:solidFill>
                <a:srgbClr val="000000"/>
              </a:solidFill>
            </p:spPr>
            <p:txBody>
              <a:bodyPr wrap="square" lIns="0" tIns="0" rIns="0" bIns="0" rtlCol="0"/>
              <a:lstStyle/>
              <a:p>
                <a:endParaRPr/>
              </a:p>
            </p:txBody>
          </p:sp>
          <p:sp>
            <p:nvSpPr>
              <p:cNvPr id="394" name="object 107"/>
              <p:cNvSpPr/>
              <p:nvPr/>
            </p:nvSpPr>
            <p:spPr>
              <a:xfrm>
                <a:off x="3679026" y="2506617"/>
                <a:ext cx="18415" cy="20320"/>
              </a:xfrm>
              <a:custGeom>
                <a:avLst/>
                <a:gdLst/>
                <a:ahLst/>
                <a:cxnLst/>
                <a:rect l="l" t="t" r="r" b="b"/>
                <a:pathLst>
                  <a:path w="18414" h="20320">
                    <a:moveTo>
                      <a:pt x="16763" y="0"/>
                    </a:moveTo>
                    <a:lnTo>
                      <a:pt x="0" y="0"/>
                    </a:lnTo>
                    <a:lnTo>
                      <a:pt x="0" y="13715"/>
                    </a:lnTo>
                    <a:lnTo>
                      <a:pt x="13715" y="19811"/>
                    </a:lnTo>
                    <a:lnTo>
                      <a:pt x="16763" y="13715"/>
                    </a:lnTo>
                    <a:lnTo>
                      <a:pt x="16763" y="12191"/>
                    </a:lnTo>
                    <a:lnTo>
                      <a:pt x="18287" y="9143"/>
                    </a:lnTo>
                    <a:lnTo>
                      <a:pt x="16763" y="4571"/>
                    </a:lnTo>
                    <a:lnTo>
                      <a:pt x="16763" y="0"/>
                    </a:lnTo>
                    <a:close/>
                  </a:path>
                </a:pathLst>
              </a:custGeom>
              <a:solidFill>
                <a:srgbClr val="000000"/>
              </a:solidFill>
            </p:spPr>
            <p:txBody>
              <a:bodyPr wrap="square" lIns="0" tIns="0" rIns="0" bIns="0" rtlCol="0"/>
              <a:lstStyle/>
              <a:p>
                <a:endParaRPr/>
              </a:p>
            </p:txBody>
          </p:sp>
          <p:sp>
            <p:nvSpPr>
              <p:cNvPr id="395" name="object 108"/>
              <p:cNvSpPr/>
              <p:nvPr/>
            </p:nvSpPr>
            <p:spPr>
              <a:xfrm>
                <a:off x="3647023" y="2488329"/>
                <a:ext cx="48895" cy="26034"/>
              </a:xfrm>
              <a:custGeom>
                <a:avLst/>
                <a:gdLst/>
                <a:ahLst/>
                <a:cxnLst/>
                <a:rect l="l" t="t" r="r" b="b"/>
                <a:pathLst>
                  <a:path w="48894" h="26035">
                    <a:moveTo>
                      <a:pt x="30480" y="0"/>
                    </a:moveTo>
                    <a:lnTo>
                      <a:pt x="18287" y="0"/>
                    </a:lnTo>
                    <a:lnTo>
                      <a:pt x="12192" y="3048"/>
                    </a:lnTo>
                    <a:lnTo>
                      <a:pt x="10668" y="3048"/>
                    </a:lnTo>
                    <a:lnTo>
                      <a:pt x="10668" y="4572"/>
                    </a:lnTo>
                    <a:lnTo>
                      <a:pt x="6096" y="9144"/>
                    </a:lnTo>
                    <a:lnTo>
                      <a:pt x="4572" y="9144"/>
                    </a:lnTo>
                    <a:lnTo>
                      <a:pt x="4572" y="10668"/>
                    </a:lnTo>
                    <a:lnTo>
                      <a:pt x="0" y="19811"/>
                    </a:lnTo>
                    <a:lnTo>
                      <a:pt x="0" y="25907"/>
                    </a:lnTo>
                    <a:lnTo>
                      <a:pt x="16763" y="25907"/>
                    </a:lnTo>
                    <a:lnTo>
                      <a:pt x="16763" y="24383"/>
                    </a:lnTo>
                    <a:lnTo>
                      <a:pt x="18287" y="21335"/>
                    </a:lnTo>
                    <a:lnTo>
                      <a:pt x="22860" y="16764"/>
                    </a:lnTo>
                    <a:lnTo>
                      <a:pt x="27431" y="16764"/>
                    </a:lnTo>
                    <a:lnTo>
                      <a:pt x="25907" y="15240"/>
                    </a:lnTo>
                    <a:lnTo>
                      <a:pt x="48768" y="15240"/>
                    </a:lnTo>
                    <a:lnTo>
                      <a:pt x="42672" y="9144"/>
                    </a:lnTo>
                    <a:lnTo>
                      <a:pt x="41148" y="6096"/>
                    </a:lnTo>
                    <a:lnTo>
                      <a:pt x="39624" y="4572"/>
                    </a:lnTo>
                    <a:lnTo>
                      <a:pt x="36575" y="3048"/>
                    </a:lnTo>
                    <a:lnTo>
                      <a:pt x="32004" y="1524"/>
                    </a:lnTo>
                    <a:lnTo>
                      <a:pt x="30480" y="0"/>
                    </a:lnTo>
                    <a:close/>
                  </a:path>
                  <a:path w="48894" h="26035">
                    <a:moveTo>
                      <a:pt x="25907" y="15240"/>
                    </a:moveTo>
                    <a:lnTo>
                      <a:pt x="28956" y="18288"/>
                    </a:lnTo>
                    <a:lnTo>
                      <a:pt x="28956" y="19811"/>
                    </a:lnTo>
                    <a:lnTo>
                      <a:pt x="33528" y="24383"/>
                    </a:lnTo>
                    <a:lnTo>
                      <a:pt x="48768" y="18288"/>
                    </a:lnTo>
                    <a:lnTo>
                      <a:pt x="48768" y="16764"/>
                    </a:lnTo>
                    <a:lnTo>
                      <a:pt x="28956" y="16764"/>
                    </a:lnTo>
                    <a:lnTo>
                      <a:pt x="25907" y="15240"/>
                    </a:lnTo>
                    <a:close/>
                  </a:path>
                  <a:path w="48894" h="26035">
                    <a:moveTo>
                      <a:pt x="48768" y="15240"/>
                    </a:moveTo>
                    <a:lnTo>
                      <a:pt x="25907" y="15240"/>
                    </a:lnTo>
                    <a:lnTo>
                      <a:pt x="28956" y="16764"/>
                    </a:lnTo>
                    <a:lnTo>
                      <a:pt x="48768" y="16764"/>
                    </a:lnTo>
                    <a:lnTo>
                      <a:pt x="48768" y="15240"/>
                    </a:lnTo>
                    <a:close/>
                  </a:path>
                </a:pathLst>
              </a:custGeom>
              <a:solidFill>
                <a:srgbClr val="000000"/>
              </a:solidFill>
            </p:spPr>
            <p:txBody>
              <a:bodyPr wrap="square" lIns="0" tIns="0" rIns="0" bIns="0" rtlCol="0"/>
              <a:lstStyle/>
              <a:p>
                <a:endParaRPr/>
              </a:p>
            </p:txBody>
          </p:sp>
          <p:sp>
            <p:nvSpPr>
              <p:cNvPr id="396" name="object 109"/>
              <p:cNvSpPr/>
              <p:nvPr/>
            </p:nvSpPr>
            <p:spPr>
              <a:xfrm>
                <a:off x="3647023" y="2515761"/>
                <a:ext cx="17145" cy="0"/>
              </a:xfrm>
              <a:custGeom>
                <a:avLst/>
                <a:gdLst/>
                <a:ahLst/>
                <a:cxnLst/>
                <a:rect l="l" t="t" r="r" b="b"/>
                <a:pathLst>
                  <a:path w="17144">
                    <a:moveTo>
                      <a:pt x="0" y="0"/>
                    </a:moveTo>
                    <a:lnTo>
                      <a:pt x="16763" y="0"/>
                    </a:lnTo>
                  </a:path>
                </a:pathLst>
              </a:custGeom>
              <a:ln w="3175">
                <a:solidFill>
                  <a:srgbClr val="000000"/>
                </a:solidFill>
              </a:ln>
            </p:spPr>
            <p:txBody>
              <a:bodyPr wrap="square" lIns="0" tIns="0" rIns="0" bIns="0" rtlCol="0"/>
              <a:lstStyle/>
              <a:p>
                <a:endParaRPr/>
              </a:p>
            </p:txBody>
          </p:sp>
          <p:sp>
            <p:nvSpPr>
              <p:cNvPr id="397" name="object 110"/>
              <p:cNvSpPr/>
              <p:nvPr/>
            </p:nvSpPr>
            <p:spPr>
              <a:xfrm>
                <a:off x="5108538" y="2002173"/>
                <a:ext cx="52069" cy="52069"/>
              </a:xfrm>
              <a:custGeom>
                <a:avLst/>
                <a:gdLst/>
                <a:ahLst/>
                <a:cxnLst/>
                <a:rect l="l" t="t" r="r" b="b"/>
                <a:pathLst>
                  <a:path w="52070" h="52069">
                    <a:moveTo>
                      <a:pt x="16763" y="27431"/>
                    </a:moveTo>
                    <a:lnTo>
                      <a:pt x="0" y="28955"/>
                    </a:lnTo>
                    <a:lnTo>
                      <a:pt x="0" y="30479"/>
                    </a:lnTo>
                    <a:lnTo>
                      <a:pt x="1524" y="32003"/>
                    </a:lnTo>
                    <a:lnTo>
                      <a:pt x="3048" y="36575"/>
                    </a:lnTo>
                    <a:lnTo>
                      <a:pt x="3048" y="38100"/>
                    </a:lnTo>
                    <a:lnTo>
                      <a:pt x="4572" y="41148"/>
                    </a:lnTo>
                    <a:lnTo>
                      <a:pt x="7620" y="44196"/>
                    </a:lnTo>
                    <a:lnTo>
                      <a:pt x="10668" y="45720"/>
                    </a:lnTo>
                    <a:lnTo>
                      <a:pt x="12192" y="47244"/>
                    </a:lnTo>
                    <a:lnTo>
                      <a:pt x="13716" y="47244"/>
                    </a:lnTo>
                    <a:lnTo>
                      <a:pt x="22860" y="51815"/>
                    </a:lnTo>
                    <a:lnTo>
                      <a:pt x="30480" y="51815"/>
                    </a:lnTo>
                    <a:lnTo>
                      <a:pt x="32004" y="50291"/>
                    </a:lnTo>
                    <a:lnTo>
                      <a:pt x="44196" y="44196"/>
                    </a:lnTo>
                    <a:lnTo>
                      <a:pt x="47244" y="41148"/>
                    </a:lnTo>
                    <a:lnTo>
                      <a:pt x="48768" y="38100"/>
                    </a:lnTo>
                    <a:lnTo>
                      <a:pt x="50292" y="36575"/>
                    </a:lnTo>
                    <a:lnTo>
                      <a:pt x="50292" y="35051"/>
                    </a:lnTo>
                    <a:lnTo>
                      <a:pt x="24384" y="35051"/>
                    </a:lnTo>
                    <a:lnTo>
                      <a:pt x="25908" y="34290"/>
                    </a:lnTo>
                    <a:lnTo>
                      <a:pt x="24384" y="33527"/>
                    </a:lnTo>
                    <a:lnTo>
                      <a:pt x="22860" y="33527"/>
                    </a:lnTo>
                    <a:lnTo>
                      <a:pt x="21336" y="32003"/>
                    </a:lnTo>
                    <a:lnTo>
                      <a:pt x="19812" y="32003"/>
                    </a:lnTo>
                    <a:lnTo>
                      <a:pt x="18287" y="30479"/>
                    </a:lnTo>
                    <a:lnTo>
                      <a:pt x="16763" y="27431"/>
                    </a:lnTo>
                    <a:close/>
                  </a:path>
                  <a:path w="52070" h="52069">
                    <a:moveTo>
                      <a:pt x="25908" y="34290"/>
                    </a:moveTo>
                    <a:lnTo>
                      <a:pt x="24384" y="35051"/>
                    </a:lnTo>
                    <a:lnTo>
                      <a:pt x="27432" y="35051"/>
                    </a:lnTo>
                    <a:lnTo>
                      <a:pt x="25908" y="34290"/>
                    </a:lnTo>
                    <a:close/>
                  </a:path>
                  <a:path w="52070" h="52069">
                    <a:moveTo>
                      <a:pt x="49530" y="16763"/>
                    </a:moveTo>
                    <a:lnTo>
                      <a:pt x="27432" y="16763"/>
                    </a:lnTo>
                    <a:lnTo>
                      <a:pt x="25908" y="17525"/>
                    </a:lnTo>
                    <a:lnTo>
                      <a:pt x="30480" y="19811"/>
                    </a:lnTo>
                    <a:lnTo>
                      <a:pt x="33528" y="22859"/>
                    </a:lnTo>
                    <a:lnTo>
                      <a:pt x="33528" y="30479"/>
                    </a:lnTo>
                    <a:lnTo>
                      <a:pt x="25908" y="34290"/>
                    </a:lnTo>
                    <a:lnTo>
                      <a:pt x="27432" y="35051"/>
                    </a:lnTo>
                    <a:lnTo>
                      <a:pt x="50292" y="35051"/>
                    </a:lnTo>
                    <a:lnTo>
                      <a:pt x="50292" y="30479"/>
                    </a:lnTo>
                    <a:lnTo>
                      <a:pt x="51816" y="25907"/>
                    </a:lnTo>
                    <a:lnTo>
                      <a:pt x="50292" y="21335"/>
                    </a:lnTo>
                    <a:lnTo>
                      <a:pt x="50292" y="18287"/>
                    </a:lnTo>
                    <a:lnTo>
                      <a:pt x="49530" y="16763"/>
                    </a:lnTo>
                    <a:close/>
                  </a:path>
                  <a:path w="52070" h="52069">
                    <a:moveTo>
                      <a:pt x="47244" y="10667"/>
                    </a:moveTo>
                    <a:lnTo>
                      <a:pt x="4572" y="10667"/>
                    </a:lnTo>
                    <a:lnTo>
                      <a:pt x="4572" y="12191"/>
                    </a:lnTo>
                    <a:lnTo>
                      <a:pt x="0" y="21335"/>
                    </a:lnTo>
                    <a:lnTo>
                      <a:pt x="0" y="25907"/>
                    </a:lnTo>
                    <a:lnTo>
                      <a:pt x="16763" y="25907"/>
                    </a:lnTo>
                    <a:lnTo>
                      <a:pt x="18287" y="22859"/>
                    </a:lnTo>
                    <a:lnTo>
                      <a:pt x="24384" y="16763"/>
                    </a:lnTo>
                    <a:lnTo>
                      <a:pt x="49530" y="16763"/>
                    </a:lnTo>
                    <a:lnTo>
                      <a:pt x="47244" y="12191"/>
                    </a:lnTo>
                    <a:lnTo>
                      <a:pt x="47244" y="10667"/>
                    </a:lnTo>
                    <a:close/>
                  </a:path>
                  <a:path w="52070" h="52069">
                    <a:moveTo>
                      <a:pt x="24384" y="16763"/>
                    </a:moveTo>
                    <a:lnTo>
                      <a:pt x="24384" y="18287"/>
                    </a:lnTo>
                    <a:lnTo>
                      <a:pt x="25908" y="17525"/>
                    </a:lnTo>
                    <a:lnTo>
                      <a:pt x="24384" y="16763"/>
                    </a:lnTo>
                    <a:close/>
                  </a:path>
                  <a:path w="52070" h="52069">
                    <a:moveTo>
                      <a:pt x="27432" y="16763"/>
                    </a:moveTo>
                    <a:lnTo>
                      <a:pt x="24384" y="16763"/>
                    </a:lnTo>
                    <a:lnTo>
                      <a:pt x="25908" y="17525"/>
                    </a:lnTo>
                    <a:lnTo>
                      <a:pt x="27432" y="16763"/>
                    </a:lnTo>
                    <a:close/>
                  </a:path>
                  <a:path w="52070" h="52069">
                    <a:moveTo>
                      <a:pt x="30480" y="0"/>
                    </a:moveTo>
                    <a:lnTo>
                      <a:pt x="22860" y="0"/>
                    </a:lnTo>
                    <a:lnTo>
                      <a:pt x="19812" y="1524"/>
                    </a:lnTo>
                    <a:lnTo>
                      <a:pt x="12192" y="4572"/>
                    </a:lnTo>
                    <a:lnTo>
                      <a:pt x="6096" y="10667"/>
                    </a:lnTo>
                    <a:lnTo>
                      <a:pt x="45720" y="10667"/>
                    </a:lnTo>
                    <a:lnTo>
                      <a:pt x="42672" y="7620"/>
                    </a:lnTo>
                    <a:lnTo>
                      <a:pt x="42672" y="6096"/>
                    </a:lnTo>
                    <a:lnTo>
                      <a:pt x="41148" y="6096"/>
                    </a:lnTo>
                    <a:lnTo>
                      <a:pt x="32004" y="1524"/>
                    </a:lnTo>
                    <a:lnTo>
                      <a:pt x="30480" y="0"/>
                    </a:lnTo>
                    <a:close/>
                  </a:path>
                </a:pathLst>
              </a:custGeom>
              <a:solidFill>
                <a:srgbClr val="000000"/>
              </a:solidFill>
            </p:spPr>
            <p:txBody>
              <a:bodyPr wrap="square" lIns="0" tIns="0" rIns="0" bIns="0" rtlCol="0"/>
              <a:lstStyle/>
              <a:p>
                <a:endParaRPr/>
              </a:p>
            </p:txBody>
          </p:sp>
          <p:sp>
            <p:nvSpPr>
              <p:cNvPr id="398" name="object 111"/>
              <p:cNvSpPr/>
              <p:nvPr/>
            </p:nvSpPr>
            <p:spPr>
              <a:xfrm>
                <a:off x="5108538" y="2029605"/>
                <a:ext cx="17145" cy="0"/>
              </a:xfrm>
              <a:custGeom>
                <a:avLst/>
                <a:gdLst/>
                <a:ahLst/>
                <a:cxnLst/>
                <a:rect l="l" t="t" r="r" b="b"/>
                <a:pathLst>
                  <a:path w="17145">
                    <a:moveTo>
                      <a:pt x="0" y="0"/>
                    </a:moveTo>
                    <a:lnTo>
                      <a:pt x="16763" y="0"/>
                    </a:lnTo>
                  </a:path>
                </a:pathLst>
              </a:custGeom>
              <a:ln w="3175">
                <a:solidFill>
                  <a:srgbClr val="000000"/>
                </a:solidFill>
              </a:ln>
            </p:spPr>
            <p:txBody>
              <a:bodyPr wrap="square" lIns="0" tIns="0" rIns="0" bIns="0" rtlCol="0"/>
              <a:lstStyle/>
              <a:p>
                <a:endParaRPr/>
              </a:p>
            </p:txBody>
          </p:sp>
          <p:sp>
            <p:nvSpPr>
              <p:cNvPr id="399" name="object 112"/>
              <p:cNvSpPr/>
              <p:nvPr/>
            </p:nvSpPr>
            <p:spPr>
              <a:xfrm>
                <a:off x="5108538" y="1032908"/>
                <a:ext cx="52069" cy="50800"/>
              </a:xfrm>
              <a:custGeom>
                <a:avLst/>
                <a:gdLst/>
                <a:ahLst/>
                <a:cxnLst/>
                <a:rect l="l" t="t" r="r" b="b"/>
                <a:pathLst>
                  <a:path w="52070" h="50800">
                    <a:moveTo>
                      <a:pt x="45720" y="39624"/>
                    </a:moveTo>
                    <a:lnTo>
                      <a:pt x="6096" y="39624"/>
                    </a:lnTo>
                    <a:lnTo>
                      <a:pt x="12192" y="45720"/>
                    </a:lnTo>
                    <a:lnTo>
                      <a:pt x="13716" y="45720"/>
                    </a:lnTo>
                    <a:lnTo>
                      <a:pt x="22860" y="50292"/>
                    </a:lnTo>
                    <a:lnTo>
                      <a:pt x="30480" y="50292"/>
                    </a:lnTo>
                    <a:lnTo>
                      <a:pt x="32004" y="48768"/>
                    </a:lnTo>
                    <a:lnTo>
                      <a:pt x="41148" y="44196"/>
                    </a:lnTo>
                    <a:lnTo>
                      <a:pt x="42672" y="44196"/>
                    </a:lnTo>
                    <a:lnTo>
                      <a:pt x="42672" y="42672"/>
                    </a:lnTo>
                    <a:lnTo>
                      <a:pt x="45720" y="39624"/>
                    </a:lnTo>
                    <a:close/>
                  </a:path>
                  <a:path w="52070" h="50800">
                    <a:moveTo>
                      <a:pt x="16763" y="24384"/>
                    </a:moveTo>
                    <a:lnTo>
                      <a:pt x="0" y="27431"/>
                    </a:lnTo>
                    <a:lnTo>
                      <a:pt x="0" y="30479"/>
                    </a:lnTo>
                    <a:lnTo>
                      <a:pt x="1524" y="32003"/>
                    </a:lnTo>
                    <a:lnTo>
                      <a:pt x="4572" y="38100"/>
                    </a:lnTo>
                    <a:lnTo>
                      <a:pt x="4572" y="39624"/>
                    </a:lnTo>
                    <a:lnTo>
                      <a:pt x="47244" y="39624"/>
                    </a:lnTo>
                    <a:lnTo>
                      <a:pt x="47244" y="38100"/>
                    </a:lnTo>
                    <a:lnTo>
                      <a:pt x="48768" y="35051"/>
                    </a:lnTo>
                    <a:lnTo>
                      <a:pt x="50292" y="33527"/>
                    </a:lnTo>
                    <a:lnTo>
                      <a:pt x="24384" y="33527"/>
                    </a:lnTo>
                    <a:lnTo>
                      <a:pt x="25908" y="32766"/>
                    </a:lnTo>
                    <a:lnTo>
                      <a:pt x="24384" y="32003"/>
                    </a:lnTo>
                    <a:lnTo>
                      <a:pt x="22860" y="32003"/>
                    </a:lnTo>
                    <a:lnTo>
                      <a:pt x="18287" y="27431"/>
                    </a:lnTo>
                    <a:lnTo>
                      <a:pt x="16763" y="24384"/>
                    </a:lnTo>
                    <a:close/>
                  </a:path>
                  <a:path w="52070" h="50800">
                    <a:moveTo>
                      <a:pt x="25908" y="32766"/>
                    </a:moveTo>
                    <a:lnTo>
                      <a:pt x="24384" y="33527"/>
                    </a:lnTo>
                    <a:lnTo>
                      <a:pt x="27432" y="33527"/>
                    </a:lnTo>
                    <a:lnTo>
                      <a:pt x="25908" y="32766"/>
                    </a:lnTo>
                    <a:close/>
                  </a:path>
                  <a:path w="52070" h="50800">
                    <a:moveTo>
                      <a:pt x="50292" y="16764"/>
                    </a:moveTo>
                    <a:lnTo>
                      <a:pt x="27432" y="16764"/>
                    </a:lnTo>
                    <a:lnTo>
                      <a:pt x="30480" y="19812"/>
                    </a:lnTo>
                    <a:lnTo>
                      <a:pt x="32004" y="19812"/>
                    </a:lnTo>
                    <a:lnTo>
                      <a:pt x="33528" y="21336"/>
                    </a:lnTo>
                    <a:lnTo>
                      <a:pt x="33528" y="27431"/>
                    </a:lnTo>
                    <a:lnTo>
                      <a:pt x="30480" y="30479"/>
                    </a:lnTo>
                    <a:lnTo>
                      <a:pt x="25908" y="32766"/>
                    </a:lnTo>
                    <a:lnTo>
                      <a:pt x="27432" y="33527"/>
                    </a:lnTo>
                    <a:lnTo>
                      <a:pt x="50292" y="33527"/>
                    </a:lnTo>
                    <a:lnTo>
                      <a:pt x="50292" y="28955"/>
                    </a:lnTo>
                    <a:lnTo>
                      <a:pt x="51816" y="24384"/>
                    </a:lnTo>
                    <a:lnTo>
                      <a:pt x="50292" y="19812"/>
                    </a:lnTo>
                    <a:lnTo>
                      <a:pt x="50292" y="16764"/>
                    </a:lnTo>
                    <a:close/>
                  </a:path>
                  <a:path w="52070" h="50800">
                    <a:moveTo>
                      <a:pt x="33528" y="0"/>
                    </a:moveTo>
                    <a:lnTo>
                      <a:pt x="19812" y="0"/>
                    </a:lnTo>
                    <a:lnTo>
                      <a:pt x="18287" y="1524"/>
                    </a:lnTo>
                    <a:lnTo>
                      <a:pt x="13716" y="3048"/>
                    </a:lnTo>
                    <a:lnTo>
                      <a:pt x="12192" y="4572"/>
                    </a:lnTo>
                    <a:lnTo>
                      <a:pt x="9144" y="6096"/>
                    </a:lnTo>
                    <a:lnTo>
                      <a:pt x="7620" y="6096"/>
                    </a:lnTo>
                    <a:lnTo>
                      <a:pt x="7620" y="7620"/>
                    </a:lnTo>
                    <a:lnTo>
                      <a:pt x="4572" y="10668"/>
                    </a:lnTo>
                    <a:lnTo>
                      <a:pt x="0" y="19812"/>
                    </a:lnTo>
                    <a:lnTo>
                      <a:pt x="0" y="24384"/>
                    </a:lnTo>
                    <a:lnTo>
                      <a:pt x="16763" y="24384"/>
                    </a:lnTo>
                    <a:lnTo>
                      <a:pt x="18287" y="21336"/>
                    </a:lnTo>
                    <a:lnTo>
                      <a:pt x="21336" y="19812"/>
                    </a:lnTo>
                    <a:lnTo>
                      <a:pt x="22860" y="16764"/>
                    </a:lnTo>
                    <a:lnTo>
                      <a:pt x="50292" y="16764"/>
                    </a:lnTo>
                    <a:lnTo>
                      <a:pt x="47244" y="10668"/>
                    </a:lnTo>
                    <a:lnTo>
                      <a:pt x="44196" y="7620"/>
                    </a:lnTo>
                    <a:lnTo>
                      <a:pt x="41148" y="6096"/>
                    </a:lnTo>
                    <a:lnTo>
                      <a:pt x="39624" y="4572"/>
                    </a:lnTo>
                    <a:lnTo>
                      <a:pt x="39624" y="3048"/>
                    </a:lnTo>
                    <a:lnTo>
                      <a:pt x="38100" y="3048"/>
                    </a:lnTo>
                    <a:lnTo>
                      <a:pt x="35052" y="1524"/>
                    </a:lnTo>
                    <a:lnTo>
                      <a:pt x="33528" y="0"/>
                    </a:lnTo>
                    <a:close/>
                  </a:path>
                </a:pathLst>
              </a:custGeom>
              <a:solidFill>
                <a:srgbClr val="000000"/>
              </a:solidFill>
            </p:spPr>
            <p:txBody>
              <a:bodyPr wrap="square" lIns="0" tIns="0" rIns="0" bIns="0" rtlCol="0"/>
              <a:lstStyle/>
              <a:p>
                <a:endParaRPr/>
              </a:p>
            </p:txBody>
          </p:sp>
          <p:sp>
            <p:nvSpPr>
              <p:cNvPr id="400" name="object 113"/>
              <p:cNvSpPr/>
              <p:nvPr/>
            </p:nvSpPr>
            <p:spPr>
              <a:xfrm>
                <a:off x="5108538" y="1058817"/>
                <a:ext cx="17145" cy="0"/>
              </a:xfrm>
              <a:custGeom>
                <a:avLst/>
                <a:gdLst/>
                <a:ahLst/>
                <a:cxnLst/>
                <a:rect l="l" t="t" r="r" b="b"/>
                <a:pathLst>
                  <a:path w="17145">
                    <a:moveTo>
                      <a:pt x="0" y="0"/>
                    </a:moveTo>
                    <a:lnTo>
                      <a:pt x="16763" y="0"/>
                    </a:lnTo>
                  </a:path>
                </a:pathLst>
              </a:custGeom>
              <a:ln w="3175">
                <a:solidFill>
                  <a:srgbClr val="000000"/>
                </a:solidFill>
              </a:ln>
            </p:spPr>
            <p:txBody>
              <a:bodyPr wrap="square" lIns="0" tIns="0" rIns="0" bIns="0" rtlCol="0"/>
              <a:lstStyle/>
              <a:p>
                <a:endParaRPr/>
              </a:p>
            </p:txBody>
          </p:sp>
          <p:sp>
            <p:nvSpPr>
              <p:cNvPr id="401" name="object 114"/>
              <p:cNvSpPr/>
              <p:nvPr/>
            </p:nvSpPr>
            <p:spPr>
              <a:xfrm>
                <a:off x="3647023" y="2352693"/>
                <a:ext cx="45720" cy="24765"/>
              </a:xfrm>
              <a:custGeom>
                <a:avLst/>
                <a:gdLst/>
                <a:ahLst/>
                <a:cxnLst/>
                <a:rect l="l" t="t" r="r" b="b"/>
                <a:pathLst>
                  <a:path w="45719" h="24764">
                    <a:moveTo>
                      <a:pt x="36575" y="21335"/>
                    </a:moveTo>
                    <a:lnTo>
                      <a:pt x="12192" y="21335"/>
                    </a:lnTo>
                    <a:lnTo>
                      <a:pt x="18287" y="24383"/>
                    </a:lnTo>
                    <a:lnTo>
                      <a:pt x="32004" y="24383"/>
                    </a:lnTo>
                    <a:lnTo>
                      <a:pt x="33528" y="22859"/>
                    </a:lnTo>
                    <a:lnTo>
                      <a:pt x="36575" y="21335"/>
                    </a:lnTo>
                    <a:close/>
                  </a:path>
                  <a:path w="45719" h="24764">
                    <a:moveTo>
                      <a:pt x="16763" y="0"/>
                    </a:moveTo>
                    <a:lnTo>
                      <a:pt x="0" y="3047"/>
                    </a:lnTo>
                    <a:lnTo>
                      <a:pt x="0" y="6095"/>
                    </a:lnTo>
                    <a:lnTo>
                      <a:pt x="1524" y="7619"/>
                    </a:lnTo>
                    <a:lnTo>
                      <a:pt x="4572" y="13715"/>
                    </a:lnTo>
                    <a:lnTo>
                      <a:pt x="4572" y="15239"/>
                    </a:lnTo>
                    <a:lnTo>
                      <a:pt x="6096" y="15239"/>
                    </a:lnTo>
                    <a:lnTo>
                      <a:pt x="10668" y="19811"/>
                    </a:lnTo>
                    <a:lnTo>
                      <a:pt x="10668" y="21335"/>
                    </a:lnTo>
                    <a:lnTo>
                      <a:pt x="38100" y="21335"/>
                    </a:lnTo>
                    <a:lnTo>
                      <a:pt x="38100" y="19811"/>
                    </a:lnTo>
                    <a:lnTo>
                      <a:pt x="45719" y="12191"/>
                    </a:lnTo>
                    <a:lnTo>
                      <a:pt x="41147" y="7619"/>
                    </a:lnTo>
                    <a:lnTo>
                      <a:pt x="22860" y="7619"/>
                    </a:lnTo>
                    <a:lnTo>
                      <a:pt x="18287" y="3047"/>
                    </a:lnTo>
                    <a:lnTo>
                      <a:pt x="16763" y="0"/>
                    </a:lnTo>
                    <a:close/>
                  </a:path>
                  <a:path w="45719" h="24764">
                    <a:moveTo>
                      <a:pt x="33528" y="0"/>
                    </a:moveTo>
                    <a:lnTo>
                      <a:pt x="25907" y="7619"/>
                    </a:lnTo>
                    <a:lnTo>
                      <a:pt x="41147" y="7619"/>
                    </a:lnTo>
                    <a:lnTo>
                      <a:pt x="33528" y="0"/>
                    </a:lnTo>
                    <a:close/>
                  </a:path>
                </a:pathLst>
              </a:custGeom>
              <a:solidFill>
                <a:srgbClr val="000000"/>
              </a:solidFill>
            </p:spPr>
            <p:txBody>
              <a:bodyPr wrap="square" lIns="0" tIns="0" rIns="0" bIns="0" rtlCol="0"/>
              <a:lstStyle/>
              <a:p>
                <a:endParaRPr/>
              </a:p>
            </p:txBody>
          </p:sp>
          <p:sp>
            <p:nvSpPr>
              <p:cNvPr id="402" name="object 115"/>
              <p:cNvSpPr/>
              <p:nvPr/>
            </p:nvSpPr>
            <p:spPr>
              <a:xfrm>
                <a:off x="3679026" y="2345073"/>
                <a:ext cx="18415" cy="20320"/>
              </a:xfrm>
              <a:custGeom>
                <a:avLst/>
                <a:gdLst/>
                <a:ahLst/>
                <a:cxnLst/>
                <a:rect l="l" t="t" r="r" b="b"/>
                <a:pathLst>
                  <a:path w="18414" h="20320">
                    <a:moveTo>
                      <a:pt x="16763" y="0"/>
                    </a:moveTo>
                    <a:lnTo>
                      <a:pt x="0" y="0"/>
                    </a:lnTo>
                    <a:lnTo>
                      <a:pt x="0" y="13715"/>
                    </a:lnTo>
                    <a:lnTo>
                      <a:pt x="13715" y="19811"/>
                    </a:lnTo>
                    <a:lnTo>
                      <a:pt x="16763" y="13715"/>
                    </a:lnTo>
                    <a:lnTo>
                      <a:pt x="16763" y="9144"/>
                    </a:lnTo>
                    <a:lnTo>
                      <a:pt x="18287" y="6096"/>
                    </a:lnTo>
                    <a:lnTo>
                      <a:pt x="16763" y="1524"/>
                    </a:lnTo>
                    <a:lnTo>
                      <a:pt x="16763" y="0"/>
                    </a:lnTo>
                    <a:close/>
                  </a:path>
                </a:pathLst>
              </a:custGeom>
              <a:solidFill>
                <a:srgbClr val="000000"/>
              </a:solidFill>
            </p:spPr>
            <p:txBody>
              <a:bodyPr wrap="square" lIns="0" tIns="0" rIns="0" bIns="0" rtlCol="0"/>
              <a:lstStyle/>
              <a:p>
                <a:endParaRPr/>
              </a:p>
            </p:txBody>
          </p:sp>
          <p:sp>
            <p:nvSpPr>
              <p:cNvPr id="403" name="object 116"/>
              <p:cNvSpPr/>
              <p:nvPr/>
            </p:nvSpPr>
            <p:spPr>
              <a:xfrm>
                <a:off x="3647023" y="2326784"/>
                <a:ext cx="48895" cy="24765"/>
              </a:xfrm>
              <a:custGeom>
                <a:avLst/>
                <a:gdLst/>
                <a:ahLst/>
                <a:cxnLst/>
                <a:rect l="l" t="t" r="r" b="b"/>
                <a:pathLst>
                  <a:path w="48894" h="24764">
                    <a:moveTo>
                      <a:pt x="30480" y="0"/>
                    </a:moveTo>
                    <a:lnTo>
                      <a:pt x="18287" y="0"/>
                    </a:lnTo>
                    <a:lnTo>
                      <a:pt x="12192" y="3048"/>
                    </a:lnTo>
                    <a:lnTo>
                      <a:pt x="10668" y="3048"/>
                    </a:lnTo>
                    <a:lnTo>
                      <a:pt x="10668" y="4572"/>
                    </a:lnTo>
                    <a:lnTo>
                      <a:pt x="6096" y="9144"/>
                    </a:lnTo>
                    <a:lnTo>
                      <a:pt x="4572" y="9144"/>
                    </a:lnTo>
                    <a:lnTo>
                      <a:pt x="4572" y="10668"/>
                    </a:lnTo>
                    <a:lnTo>
                      <a:pt x="0" y="19812"/>
                    </a:lnTo>
                    <a:lnTo>
                      <a:pt x="0" y="24384"/>
                    </a:lnTo>
                    <a:lnTo>
                      <a:pt x="16763" y="24384"/>
                    </a:lnTo>
                    <a:lnTo>
                      <a:pt x="18287" y="21336"/>
                    </a:lnTo>
                    <a:lnTo>
                      <a:pt x="22860" y="16764"/>
                    </a:lnTo>
                    <a:lnTo>
                      <a:pt x="27431" y="16764"/>
                    </a:lnTo>
                    <a:lnTo>
                      <a:pt x="25907" y="15240"/>
                    </a:lnTo>
                    <a:lnTo>
                      <a:pt x="48768" y="15240"/>
                    </a:lnTo>
                    <a:lnTo>
                      <a:pt x="42672" y="9144"/>
                    </a:lnTo>
                    <a:lnTo>
                      <a:pt x="41148" y="6096"/>
                    </a:lnTo>
                    <a:lnTo>
                      <a:pt x="39624" y="4572"/>
                    </a:lnTo>
                    <a:lnTo>
                      <a:pt x="36575" y="3048"/>
                    </a:lnTo>
                    <a:lnTo>
                      <a:pt x="32004" y="1524"/>
                    </a:lnTo>
                    <a:lnTo>
                      <a:pt x="30480" y="0"/>
                    </a:lnTo>
                    <a:close/>
                  </a:path>
                  <a:path w="48894" h="24764">
                    <a:moveTo>
                      <a:pt x="25907" y="15240"/>
                    </a:moveTo>
                    <a:lnTo>
                      <a:pt x="28956" y="18288"/>
                    </a:lnTo>
                    <a:lnTo>
                      <a:pt x="28956" y="19812"/>
                    </a:lnTo>
                    <a:lnTo>
                      <a:pt x="33528" y="24384"/>
                    </a:lnTo>
                    <a:lnTo>
                      <a:pt x="48768" y="18288"/>
                    </a:lnTo>
                    <a:lnTo>
                      <a:pt x="48768" y="16764"/>
                    </a:lnTo>
                    <a:lnTo>
                      <a:pt x="28956" y="16764"/>
                    </a:lnTo>
                    <a:lnTo>
                      <a:pt x="25907" y="15240"/>
                    </a:lnTo>
                    <a:close/>
                  </a:path>
                  <a:path w="48894" h="24764">
                    <a:moveTo>
                      <a:pt x="48768" y="15240"/>
                    </a:moveTo>
                    <a:lnTo>
                      <a:pt x="25907" y="15240"/>
                    </a:lnTo>
                    <a:lnTo>
                      <a:pt x="28956" y="16764"/>
                    </a:lnTo>
                    <a:lnTo>
                      <a:pt x="48768" y="16764"/>
                    </a:lnTo>
                    <a:lnTo>
                      <a:pt x="48768" y="15240"/>
                    </a:lnTo>
                    <a:close/>
                  </a:path>
                </a:pathLst>
              </a:custGeom>
              <a:solidFill>
                <a:srgbClr val="000000"/>
              </a:solidFill>
            </p:spPr>
            <p:txBody>
              <a:bodyPr wrap="square" lIns="0" tIns="0" rIns="0" bIns="0" rtlCol="0"/>
              <a:lstStyle/>
              <a:p>
                <a:endParaRPr/>
              </a:p>
            </p:txBody>
          </p:sp>
          <p:sp>
            <p:nvSpPr>
              <p:cNvPr id="404" name="object 117"/>
              <p:cNvSpPr/>
              <p:nvPr/>
            </p:nvSpPr>
            <p:spPr>
              <a:xfrm>
                <a:off x="3647023" y="2353455"/>
                <a:ext cx="17145" cy="0"/>
              </a:xfrm>
              <a:custGeom>
                <a:avLst/>
                <a:gdLst/>
                <a:ahLst/>
                <a:cxnLst/>
                <a:rect l="l" t="t" r="r" b="b"/>
                <a:pathLst>
                  <a:path w="17144">
                    <a:moveTo>
                      <a:pt x="0" y="0"/>
                    </a:moveTo>
                    <a:lnTo>
                      <a:pt x="16763" y="0"/>
                    </a:lnTo>
                  </a:path>
                </a:pathLst>
              </a:custGeom>
              <a:ln w="4572">
                <a:solidFill>
                  <a:srgbClr val="000000"/>
                </a:solidFill>
              </a:ln>
            </p:spPr>
            <p:txBody>
              <a:bodyPr wrap="square" lIns="0" tIns="0" rIns="0" bIns="0" rtlCol="0"/>
              <a:lstStyle/>
              <a:p>
                <a:endParaRPr/>
              </a:p>
            </p:txBody>
          </p:sp>
          <p:sp>
            <p:nvSpPr>
              <p:cNvPr id="405" name="object 118"/>
              <p:cNvSpPr/>
              <p:nvPr/>
            </p:nvSpPr>
            <p:spPr>
              <a:xfrm>
                <a:off x="2134452" y="3314337"/>
                <a:ext cx="0" cy="325120"/>
              </a:xfrm>
              <a:custGeom>
                <a:avLst/>
                <a:gdLst/>
                <a:ahLst/>
                <a:cxnLst/>
                <a:rect l="l" t="t" r="r" b="b"/>
                <a:pathLst>
                  <a:path h="325120">
                    <a:moveTo>
                      <a:pt x="0" y="0"/>
                    </a:moveTo>
                    <a:lnTo>
                      <a:pt x="0" y="324612"/>
                    </a:lnTo>
                  </a:path>
                </a:pathLst>
              </a:custGeom>
              <a:ln w="16763">
                <a:solidFill>
                  <a:srgbClr val="0000FF"/>
                </a:solidFill>
              </a:ln>
            </p:spPr>
            <p:txBody>
              <a:bodyPr wrap="square" lIns="0" tIns="0" rIns="0" bIns="0" rtlCol="0"/>
              <a:lstStyle/>
              <a:p>
                <a:endParaRPr/>
              </a:p>
            </p:txBody>
          </p:sp>
          <p:sp>
            <p:nvSpPr>
              <p:cNvPr id="406" name="object 119"/>
              <p:cNvSpPr/>
              <p:nvPr/>
            </p:nvSpPr>
            <p:spPr>
              <a:xfrm>
                <a:off x="5133685" y="2835800"/>
                <a:ext cx="0" cy="325120"/>
              </a:xfrm>
              <a:custGeom>
                <a:avLst/>
                <a:gdLst/>
                <a:ahLst/>
                <a:cxnLst/>
                <a:rect l="l" t="t" r="r" b="b"/>
                <a:pathLst>
                  <a:path h="325120">
                    <a:moveTo>
                      <a:pt x="0" y="0"/>
                    </a:moveTo>
                    <a:lnTo>
                      <a:pt x="0" y="324612"/>
                    </a:lnTo>
                  </a:path>
                </a:pathLst>
              </a:custGeom>
              <a:ln w="16763">
                <a:solidFill>
                  <a:srgbClr val="000000"/>
                </a:solidFill>
              </a:ln>
            </p:spPr>
            <p:txBody>
              <a:bodyPr wrap="square" lIns="0" tIns="0" rIns="0" bIns="0" rtlCol="0"/>
              <a:lstStyle/>
              <a:p>
                <a:endParaRPr/>
              </a:p>
            </p:txBody>
          </p:sp>
          <p:sp>
            <p:nvSpPr>
              <p:cNvPr id="407" name="object 120"/>
              <p:cNvSpPr/>
              <p:nvPr/>
            </p:nvSpPr>
            <p:spPr>
              <a:xfrm>
                <a:off x="3671407" y="1058055"/>
                <a:ext cx="1788160" cy="0"/>
              </a:xfrm>
              <a:custGeom>
                <a:avLst/>
                <a:gdLst/>
                <a:ahLst/>
                <a:cxnLst/>
                <a:rect l="l" t="t" r="r" b="b"/>
                <a:pathLst>
                  <a:path w="1788160">
                    <a:moveTo>
                      <a:pt x="0" y="0"/>
                    </a:moveTo>
                    <a:lnTo>
                      <a:pt x="1787652" y="0"/>
                    </a:lnTo>
                  </a:path>
                </a:pathLst>
              </a:custGeom>
              <a:ln w="16764">
                <a:solidFill>
                  <a:srgbClr val="000000"/>
                </a:solidFill>
              </a:ln>
            </p:spPr>
            <p:txBody>
              <a:bodyPr wrap="square" lIns="0" tIns="0" rIns="0" bIns="0" rtlCol="0"/>
              <a:lstStyle/>
              <a:p>
                <a:endParaRPr/>
              </a:p>
            </p:txBody>
          </p:sp>
          <p:sp>
            <p:nvSpPr>
              <p:cNvPr id="408" name="object 121"/>
              <p:cNvSpPr/>
              <p:nvPr/>
            </p:nvSpPr>
            <p:spPr>
              <a:xfrm>
                <a:off x="5134447" y="2028843"/>
                <a:ext cx="812800" cy="0"/>
              </a:xfrm>
              <a:custGeom>
                <a:avLst/>
                <a:gdLst/>
                <a:ahLst/>
                <a:cxnLst/>
                <a:rect l="l" t="t" r="r" b="b"/>
                <a:pathLst>
                  <a:path w="812800">
                    <a:moveTo>
                      <a:pt x="0" y="0"/>
                    </a:moveTo>
                    <a:lnTo>
                      <a:pt x="812291" y="0"/>
                    </a:lnTo>
                  </a:path>
                </a:pathLst>
              </a:custGeom>
              <a:ln w="16764">
                <a:solidFill>
                  <a:srgbClr val="0000FF"/>
                </a:solidFill>
              </a:ln>
            </p:spPr>
            <p:txBody>
              <a:bodyPr wrap="square" lIns="0" tIns="0" rIns="0" bIns="0" rtlCol="0"/>
              <a:lstStyle/>
              <a:p>
                <a:endParaRPr/>
              </a:p>
            </p:txBody>
          </p:sp>
          <p:sp>
            <p:nvSpPr>
              <p:cNvPr id="409" name="object 122"/>
              <p:cNvSpPr/>
              <p:nvPr/>
            </p:nvSpPr>
            <p:spPr>
              <a:xfrm>
                <a:off x="6434418" y="2028843"/>
                <a:ext cx="487680" cy="0"/>
              </a:xfrm>
              <a:custGeom>
                <a:avLst/>
                <a:gdLst/>
                <a:ahLst/>
                <a:cxnLst/>
                <a:rect l="l" t="t" r="r" b="b"/>
                <a:pathLst>
                  <a:path w="487679">
                    <a:moveTo>
                      <a:pt x="0" y="0"/>
                    </a:moveTo>
                    <a:lnTo>
                      <a:pt x="487679" y="0"/>
                    </a:lnTo>
                  </a:path>
                </a:pathLst>
              </a:custGeom>
              <a:ln w="16764">
                <a:solidFill>
                  <a:srgbClr val="0000FF"/>
                </a:solidFill>
              </a:ln>
            </p:spPr>
            <p:txBody>
              <a:bodyPr wrap="square" lIns="0" tIns="0" rIns="0" bIns="0" rtlCol="0"/>
              <a:lstStyle/>
              <a:p>
                <a:endParaRPr/>
              </a:p>
            </p:txBody>
          </p:sp>
          <p:sp>
            <p:nvSpPr>
              <p:cNvPr id="410" name="object 123"/>
              <p:cNvSpPr/>
              <p:nvPr/>
            </p:nvSpPr>
            <p:spPr>
              <a:xfrm>
                <a:off x="2134452" y="2345073"/>
                <a:ext cx="0" cy="323215"/>
              </a:xfrm>
              <a:custGeom>
                <a:avLst/>
                <a:gdLst/>
                <a:ahLst/>
                <a:cxnLst/>
                <a:rect l="l" t="t" r="r" b="b"/>
                <a:pathLst>
                  <a:path h="323214">
                    <a:moveTo>
                      <a:pt x="0" y="0"/>
                    </a:moveTo>
                    <a:lnTo>
                      <a:pt x="0" y="323088"/>
                    </a:lnTo>
                  </a:path>
                </a:pathLst>
              </a:custGeom>
              <a:ln w="16763">
                <a:solidFill>
                  <a:srgbClr val="0000FF"/>
                </a:solidFill>
              </a:ln>
            </p:spPr>
            <p:txBody>
              <a:bodyPr wrap="square" lIns="0" tIns="0" rIns="0" bIns="0" rtlCol="0"/>
              <a:lstStyle/>
              <a:p>
                <a:endParaRPr/>
              </a:p>
            </p:txBody>
          </p:sp>
          <p:sp>
            <p:nvSpPr>
              <p:cNvPr id="411" name="object 124"/>
              <p:cNvSpPr/>
              <p:nvPr/>
            </p:nvSpPr>
            <p:spPr>
              <a:xfrm>
                <a:off x="3671407" y="2513475"/>
                <a:ext cx="1138555" cy="0"/>
              </a:xfrm>
              <a:custGeom>
                <a:avLst/>
                <a:gdLst/>
                <a:ahLst/>
                <a:cxnLst/>
                <a:rect l="l" t="t" r="r" b="b"/>
                <a:pathLst>
                  <a:path w="1138554">
                    <a:moveTo>
                      <a:pt x="0" y="0"/>
                    </a:moveTo>
                    <a:lnTo>
                      <a:pt x="1138427" y="0"/>
                    </a:lnTo>
                  </a:path>
                </a:pathLst>
              </a:custGeom>
              <a:ln w="16764">
                <a:solidFill>
                  <a:srgbClr val="000000"/>
                </a:solidFill>
              </a:ln>
            </p:spPr>
            <p:txBody>
              <a:bodyPr wrap="square" lIns="0" tIns="0" rIns="0" bIns="0" rtlCol="0"/>
              <a:lstStyle/>
              <a:p>
                <a:endParaRPr/>
              </a:p>
            </p:txBody>
          </p:sp>
          <p:sp>
            <p:nvSpPr>
              <p:cNvPr id="412" name="object 125"/>
              <p:cNvSpPr/>
              <p:nvPr/>
            </p:nvSpPr>
            <p:spPr>
              <a:xfrm>
                <a:off x="3508339" y="2351931"/>
                <a:ext cx="163195" cy="0"/>
              </a:xfrm>
              <a:custGeom>
                <a:avLst/>
                <a:gdLst/>
                <a:ahLst/>
                <a:cxnLst/>
                <a:rect l="l" t="t" r="r" b="b"/>
                <a:pathLst>
                  <a:path w="163194">
                    <a:moveTo>
                      <a:pt x="0" y="0"/>
                    </a:moveTo>
                    <a:lnTo>
                      <a:pt x="163068" y="0"/>
                    </a:lnTo>
                  </a:path>
                </a:pathLst>
              </a:custGeom>
              <a:ln w="16764">
                <a:solidFill>
                  <a:srgbClr val="0000FF"/>
                </a:solidFill>
              </a:ln>
            </p:spPr>
            <p:txBody>
              <a:bodyPr wrap="square" lIns="0" tIns="0" rIns="0" bIns="0" rtlCol="0"/>
              <a:lstStyle/>
              <a:p>
                <a:endParaRPr/>
              </a:p>
            </p:txBody>
          </p:sp>
          <p:sp>
            <p:nvSpPr>
              <p:cNvPr id="413" name="object 126"/>
              <p:cNvSpPr txBox="1"/>
              <p:nvPr/>
            </p:nvSpPr>
            <p:spPr>
              <a:xfrm>
                <a:off x="2275043" y="1929456"/>
                <a:ext cx="482472" cy="303283"/>
              </a:xfrm>
              <a:prstGeom prst="rect">
                <a:avLst/>
              </a:prstGeom>
            </p:spPr>
            <p:txBody>
              <a:bodyPr vert="horz" wrap="square" lIns="0" tIns="0" rIns="0" bIns="0" rtlCol="0">
                <a:spAutoFit/>
              </a:bodyPr>
              <a:lstStyle/>
              <a:p>
                <a:pPr marL="12700">
                  <a:lnSpc>
                    <a:spcPct val="100000"/>
                  </a:lnSpc>
                </a:pPr>
                <a:r>
                  <a:rPr sz="1750" i="1" spc="25" dirty="0">
                    <a:solidFill>
                      <a:srgbClr val="0000FF"/>
                    </a:solidFill>
                    <a:latin typeface="Arial"/>
                    <a:cs typeface="Arial"/>
                  </a:rPr>
                  <a:t>R</a:t>
                </a:r>
                <a:r>
                  <a:rPr sz="1575" i="1" spc="15" baseline="-21164" dirty="0">
                    <a:solidFill>
                      <a:srgbClr val="0000FF"/>
                    </a:solidFill>
                    <a:latin typeface="Arial"/>
                    <a:cs typeface="Arial"/>
                  </a:rPr>
                  <a:t>S</a:t>
                </a:r>
                <a:endParaRPr sz="1575" baseline="-21164" dirty="0">
                  <a:latin typeface="Arial"/>
                  <a:cs typeface="Arial"/>
                </a:endParaRPr>
              </a:p>
            </p:txBody>
          </p:sp>
          <p:sp>
            <p:nvSpPr>
              <p:cNvPr id="414" name="object 127"/>
              <p:cNvSpPr txBox="1"/>
              <p:nvPr/>
            </p:nvSpPr>
            <p:spPr>
              <a:xfrm>
                <a:off x="3222409" y="1238610"/>
                <a:ext cx="429771" cy="303284"/>
              </a:xfrm>
              <a:prstGeom prst="rect">
                <a:avLst/>
              </a:prstGeom>
            </p:spPr>
            <p:txBody>
              <a:bodyPr vert="horz" wrap="square" lIns="0" tIns="0" rIns="0" bIns="0" rtlCol="0">
                <a:spAutoFit/>
              </a:bodyPr>
              <a:lstStyle/>
              <a:p>
                <a:pPr marL="12700">
                  <a:lnSpc>
                    <a:spcPct val="100000"/>
                  </a:lnSpc>
                </a:pPr>
                <a:r>
                  <a:rPr sz="1750" i="1" spc="25" dirty="0">
                    <a:latin typeface="Arial"/>
                    <a:cs typeface="Arial"/>
                  </a:rPr>
                  <a:t>R</a:t>
                </a:r>
                <a:r>
                  <a:rPr sz="1575" i="1" spc="7" baseline="-21164" dirty="0">
                    <a:latin typeface="Arial"/>
                    <a:cs typeface="Arial"/>
                  </a:rPr>
                  <a:t>1</a:t>
                </a:r>
                <a:endParaRPr sz="1575" baseline="-21164" dirty="0">
                  <a:latin typeface="Arial"/>
                  <a:cs typeface="Arial"/>
                </a:endParaRPr>
              </a:p>
            </p:txBody>
          </p:sp>
          <p:sp>
            <p:nvSpPr>
              <p:cNvPr id="415" name="object 128"/>
              <p:cNvSpPr txBox="1"/>
              <p:nvPr/>
            </p:nvSpPr>
            <p:spPr>
              <a:xfrm>
                <a:off x="4699853" y="1227594"/>
                <a:ext cx="501903" cy="303284"/>
              </a:xfrm>
              <a:prstGeom prst="rect">
                <a:avLst/>
              </a:prstGeom>
            </p:spPr>
            <p:txBody>
              <a:bodyPr vert="horz" wrap="square" lIns="0" tIns="0" rIns="0" bIns="0" rtlCol="0">
                <a:spAutoFit/>
              </a:bodyPr>
              <a:lstStyle/>
              <a:p>
                <a:pPr marL="12700">
                  <a:lnSpc>
                    <a:spcPct val="100000"/>
                  </a:lnSpc>
                </a:pPr>
                <a:r>
                  <a:rPr sz="1750" i="1" spc="40" dirty="0">
                    <a:latin typeface="Arial"/>
                    <a:cs typeface="Arial"/>
                  </a:rPr>
                  <a:t>R</a:t>
                </a:r>
                <a:r>
                  <a:rPr sz="1575" i="1" spc="15" baseline="-21164" dirty="0">
                    <a:latin typeface="Arial"/>
                    <a:cs typeface="Arial"/>
                  </a:rPr>
                  <a:t>C</a:t>
                </a:r>
                <a:endParaRPr sz="1575" baseline="-21164" dirty="0">
                  <a:latin typeface="Arial"/>
                  <a:cs typeface="Arial"/>
                </a:endParaRPr>
              </a:p>
            </p:txBody>
          </p:sp>
          <p:sp>
            <p:nvSpPr>
              <p:cNvPr id="416" name="object 129"/>
              <p:cNvSpPr txBox="1"/>
              <p:nvPr/>
            </p:nvSpPr>
            <p:spPr>
              <a:xfrm>
                <a:off x="3250150" y="3331103"/>
                <a:ext cx="372489" cy="303283"/>
              </a:xfrm>
              <a:prstGeom prst="rect">
                <a:avLst/>
              </a:prstGeom>
            </p:spPr>
            <p:txBody>
              <a:bodyPr vert="horz" wrap="square" lIns="0" tIns="0" rIns="0" bIns="0" rtlCol="0">
                <a:spAutoFit/>
              </a:bodyPr>
              <a:lstStyle/>
              <a:p>
                <a:pPr marL="12700">
                  <a:lnSpc>
                    <a:spcPct val="100000"/>
                  </a:lnSpc>
                  <a:tabLst>
                    <a:tab pos="1458595" algn="l"/>
                  </a:tabLst>
                </a:pPr>
                <a:r>
                  <a:rPr sz="1750" i="1" spc="25" dirty="0">
                    <a:latin typeface="Arial"/>
                    <a:cs typeface="Arial"/>
                  </a:rPr>
                  <a:t>R</a:t>
                </a:r>
                <a:r>
                  <a:rPr sz="1575" i="1" spc="7" baseline="-21164" dirty="0">
                    <a:latin typeface="Arial"/>
                    <a:cs typeface="Arial"/>
                  </a:rPr>
                  <a:t>2</a:t>
                </a:r>
                <a:endParaRPr sz="1575" baseline="-21164" dirty="0">
                  <a:latin typeface="Arial"/>
                  <a:cs typeface="Arial"/>
                </a:endParaRPr>
              </a:p>
            </p:txBody>
          </p:sp>
          <p:sp>
            <p:nvSpPr>
              <p:cNvPr id="417" name="object 130"/>
              <p:cNvSpPr txBox="1"/>
              <p:nvPr/>
            </p:nvSpPr>
            <p:spPr>
              <a:xfrm>
                <a:off x="3101877" y="1929457"/>
                <a:ext cx="488758" cy="303283"/>
              </a:xfrm>
              <a:prstGeom prst="rect">
                <a:avLst/>
              </a:prstGeom>
            </p:spPr>
            <p:txBody>
              <a:bodyPr vert="horz" wrap="square" lIns="0" tIns="0" rIns="0" bIns="0" rtlCol="0">
                <a:spAutoFit/>
              </a:bodyPr>
              <a:lstStyle/>
              <a:p>
                <a:pPr marL="12700">
                  <a:lnSpc>
                    <a:spcPts val="2075"/>
                  </a:lnSpc>
                </a:pPr>
                <a:r>
                  <a:rPr sz="2625" i="1" spc="37" baseline="12698" dirty="0">
                    <a:solidFill>
                      <a:srgbClr val="0000FF"/>
                    </a:solidFill>
                    <a:latin typeface="Arial"/>
                    <a:cs typeface="Arial"/>
                  </a:rPr>
                  <a:t>C</a:t>
                </a:r>
                <a:r>
                  <a:rPr sz="1050" i="1" spc="5" dirty="0">
                    <a:solidFill>
                      <a:srgbClr val="0000FF"/>
                    </a:solidFill>
                    <a:latin typeface="Arial"/>
                    <a:cs typeface="Arial"/>
                  </a:rPr>
                  <a:t>in</a:t>
                </a:r>
                <a:endParaRPr sz="1050" dirty="0">
                  <a:latin typeface="Arial"/>
                  <a:cs typeface="Arial"/>
                </a:endParaRPr>
              </a:p>
            </p:txBody>
          </p:sp>
          <p:sp>
            <p:nvSpPr>
              <p:cNvPr id="418" name="object 131"/>
              <p:cNvSpPr txBox="1"/>
              <p:nvPr/>
            </p:nvSpPr>
            <p:spPr>
              <a:xfrm>
                <a:off x="5993536" y="1614529"/>
                <a:ext cx="510032" cy="303283"/>
              </a:xfrm>
              <a:prstGeom prst="rect">
                <a:avLst/>
              </a:prstGeom>
            </p:spPr>
            <p:txBody>
              <a:bodyPr vert="horz" wrap="square" lIns="0" tIns="0" rIns="0" bIns="0" rtlCol="0">
                <a:spAutoFit/>
              </a:bodyPr>
              <a:lstStyle/>
              <a:p>
                <a:pPr marL="12700">
                  <a:lnSpc>
                    <a:spcPts val="2075"/>
                  </a:lnSpc>
                </a:pPr>
                <a:r>
                  <a:rPr sz="2625" i="1" spc="37" baseline="12698" dirty="0">
                    <a:solidFill>
                      <a:srgbClr val="0000FF"/>
                    </a:solidFill>
                    <a:latin typeface="Arial"/>
                    <a:cs typeface="Arial"/>
                  </a:rPr>
                  <a:t>C</a:t>
                </a:r>
                <a:r>
                  <a:rPr sz="1050" i="1" spc="10" dirty="0">
                    <a:solidFill>
                      <a:srgbClr val="0000FF"/>
                    </a:solidFill>
                    <a:latin typeface="Arial"/>
                    <a:cs typeface="Arial"/>
                  </a:rPr>
                  <a:t>out</a:t>
                </a:r>
                <a:endParaRPr sz="1050" dirty="0">
                  <a:latin typeface="Arial"/>
                  <a:cs typeface="Arial"/>
                </a:endParaRPr>
              </a:p>
            </p:txBody>
          </p:sp>
          <p:sp>
            <p:nvSpPr>
              <p:cNvPr id="419" name="object 132"/>
              <p:cNvSpPr txBox="1"/>
              <p:nvPr/>
            </p:nvSpPr>
            <p:spPr>
              <a:xfrm>
                <a:off x="1621754" y="2496614"/>
                <a:ext cx="374650" cy="1025386"/>
              </a:xfrm>
              <a:prstGeom prst="rect">
                <a:avLst/>
              </a:prstGeom>
            </p:spPr>
            <p:txBody>
              <a:bodyPr vert="horz" wrap="square" lIns="0" tIns="0" rIns="0" bIns="0" rtlCol="0">
                <a:spAutoFit/>
              </a:bodyPr>
              <a:lstStyle/>
              <a:p>
                <a:pPr marL="26034">
                  <a:lnSpc>
                    <a:spcPct val="100000"/>
                  </a:lnSpc>
                </a:pPr>
                <a:r>
                  <a:rPr sz="1750" spc="15" dirty="0">
                    <a:solidFill>
                      <a:srgbClr val="0000FF"/>
                    </a:solidFill>
                    <a:latin typeface="Arial"/>
                    <a:cs typeface="Arial"/>
                  </a:rPr>
                  <a:t>+</a:t>
                </a:r>
                <a:endParaRPr sz="1750" dirty="0">
                  <a:latin typeface="Arial"/>
                  <a:cs typeface="Arial"/>
                </a:endParaRPr>
              </a:p>
              <a:p>
                <a:pPr marL="12700">
                  <a:lnSpc>
                    <a:spcPct val="100000"/>
                  </a:lnSpc>
                  <a:spcBef>
                    <a:spcPts val="345"/>
                  </a:spcBef>
                </a:pPr>
                <a:r>
                  <a:rPr sz="1750" i="1" spc="20" dirty="0">
                    <a:solidFill>
                      <a:srgbClr val="0000FF"/>
                    </a:solidFill>
                    <a:latin typeface="Arial"/>
                    <a:cs typeface="Arial"/>
                  </a:rPr>
                  <a:t>v</a:t>
                </a:r>
                <a:r>
                  <a:rPr sz="1575" i="1" spc="7" baseline="-21164" dirty="0">
                    <a:solidFill>
                      <a:srgbClr val="0000FF"/>
                    </a:solidFill>
                    <a:latin typeface="Arial"/>
                    <a:cs typeface="Arial"/>
                  </a:rPr>
                  <a:t>s</a:t>
                </a:r>
                <a:endParaRPr sz="1575" baseline="-21164" dirty="0">
                  <a:latin typeface="Arial"/>
                  <a:cs typeface="Arial"/>
                </a:endParaRPr>
              </a:p>
              <a:p>
                <a:pPr marL="26034">
                  <a:lnSpc>
                    <a:spcPct val="100000"/>
                  </a:lnSpc>
                  <a:spcBef>
                    <a:spcPts val="500"/>
                  </a:spcBef>
                </a:pPr>
                <a:r>
                  <a:rPr sz="1750" spc="5" dirty="0">
                    <a:solidFill>
                      <a:srgbClr val="0000FF"/>
                    </a:solidFill>
                    <a:latin typeface="Arial"/>
                    <a:cs typeface="Arial"/>
                  </a:rPr>
                  <a:t>-</a:t>
                </a:r>
                <a:endParaRPr sz="1750" dirty="0">
                  <a:latin typeface="Arial"/>
                  <a:cs typeface="Arial"/>
                </a:endParaRPr>
              </a:p>
            </p:txBody>
          </p:sp>
          <p:sp>
            <p:nvSpPr>
              <p:cNvPr id="420" name="object 133"/>
              <p:cNvSpPr txBox="1"/>
              <p:nvPr/>
            </p:nvSpPr>
            <p:spPr>
              <a:xfrm>
                <a:off x="6651333" y="2822133"/>
                <a:ext cx="1262632" cy="1140922"/>
              </a:xfrm>
              <a:prstGeom prst="rect">
                <a:avLst/>
              </a:prstGeom>
            </p:spPr>
            <p:txBody>
              <a:bodyPr vert="horz" wrap="square" lIns="0" tIns="0" rIns="0" bIns="0" rtlCol="0">
                <a:spAutoFit/>
              </a:bodyPr>
              <a:lstStyle/>
              <a:p>
                <a:pPr marR="35560" algn="r">
                  <a:lnSpc>
                    <a:spcPct val="100000"/>
                  </a:lnSpc>
                </a:pPr>
                <a:r>
                  <a:rPr sz="1750" spc="15" dirty="0">
                    <a:solidFill>
                      <a:srgbClr val="0000FF"/>
                    </a:solidFill>
                    <a:latin typeface="Arial"/>
                    <a:cs typeface="Arial"/>
                  </a:rPr>
                  <a:t>+</a:t>
                </a:r>
                <a:endParaRPr sz="1750" dirty="0">
                  <a:latin typeface="Arial"/>
                  <a:cs typeface="Arial"/>
                </a:endParaRPr>
              </a:p>
              <a:p>
                <a:pPr marR="5080" algn="r">
                  <a:lnSpc>
                    <a:spcPct val="100000"/>
                  </a:lnSpc>
                  <a:spcBef>
                    <a:spcPts val="575"/>
                  </a:spcBef>
                  <a:tabLst>
                    <a:tab pos="485775" algn="l"/>
                  </a:tabLst>
                </a:pPr>
                <a:r>
                  <a:rPr sz="2625" i="1" spc="60" baseline="1587" dirty="0">
                    <a:solidFill>
                      <a:srgbClr val="0000FF"/>
                    </a:solidFill>
                    <a:latin typeface="Arial"/>
                    <a:cs typeface="Arial"/>
                  </a:rPr>
                  <a:t>R</a:t>
                </a:r>
                <a:r>
                  <a:rPr sz="1575" i="1" spc="7" baseline="-18518" dirty="0">
                    <a:solidFill>
                      <a:srgbClr val="0000FF"/>
                    </a:solidFill>
                    <a:latin typeface="Arial"/>
                    <a:cs typeface="Arial"/>
                  </a:rPr>
                  <a:t>L</a:t>
                </a:r>
                <a:r>
                  <a:rPr sz="1575" i="1" baseline="-18518" dirty="0">
                    <a:solidFill>
                      <a:srgbClr val="0000FF"/>
                    </a:solidFill>
                    <a:latin typeface="Arial"/>
                    <a:cs typeface="Arial"/>
                  </a:rPr>
                  <a:t>	</a:t>
                </a:r>
                <a:r>
                  <a:rPr sz="1750" i="1" spc="20" dirty="0">
                    <a:solidFill>
                      <a:srgbClr val="0000FF"/>
                    </a:solidFill>
                    <a:latin typeface="Arial"/>
                    <a:cs typeface="Arial"/>
                  </a:rPr>
                  <a:t>v</a:t>
                </a:r>
                <a:r>
                  <a:rPr sz="1575" i="1" spc="7" baseline="-21164" dirty="0">
                    <a:solidFill>
                      <a:srgbClr val="0000FF"/>
                    </a:solidFill>
                    <a:latin typeface="Arial"/>
                    <a:cs typeface="Arial"/>
                  </a:rPr>
                  <a:t>o</a:t>
                </a:r>
                <a:endParaRPr sz="1575" baseline="-21164" dirty="0">
                  <a:latin typeface="Arial"/>
                  <a:cs typeface="Arial"/>
                </a:endParaRPr>
              </a:p>
              <a:p>
                <a:pPr marR="84455" algn="r">
                  <a:lnSpc>
                    <a:spcPct val="100000"/>
                  </a:lnSpc>
                  <a:spcBef>
                    <a:spcPts val="1040"/>
                  </a:spcBef>
                </a:pPr>
                <a:r>
                  <a:rPr sz="1750" spc="5" dirty="0">
                    <a:solidFill>
                      <a:srgbClr val="0000FF"/>
                    </a:solidFill>
                    <a:latin typeface="Arial"/>
                    <a:cs typeface="Arial"/>
                  </a:rPr>
                  <a:t>-</a:t>
                </a:r>
                <a:endParaRPr sz="1750" dirty="0">
                  <a:latin typeface="Arial"/>
                  <a:cs typeface="Arial"/>
                </a:endParaRPr>
              </a:p>
            </p:txBody>
          </p:sp>
          <p:sp>
            <p:nvSpPr>
              <p:cNvPr id="421" name="object 134"/>
              <p:cNvSpPr txBox="1"/>
              <p:nvPr/>
            </p:nvSpPr>
            <p:spPr>
              <a:xfrm>
                <a:off x="5216235" y="2358750"/>
                <a:ext cx="279400" cy="316865"/>
              </a:xfrm>
              <a:prstGeom prst="rect">
                <a:avLst/>
              </a:prstGeom>
            </p:spPr>
            <p:txBody>
              <a:bodyPr vert="horz" wrap="square" lIns="0" tIns="0" rIns="0" bIns="0" rtlCol="0">
                <a:spAutoFit/>
              </a:bodyPr>
              <a:lstStyle/>
              <a:p>
                <a:pPr marL="12700">
                  <a:lnSpc>
                    <a:spcPct val="100000"/>
                  </a:lnSpc>
                </a:pPr>
                <a:r>
                  <a:rPr sz="1750" i="1" spc="35" dirty="0">
                    <a:latin typeface="Arial"/>
                    <a:cs typeface="Arial"/>
                  </a:rPr>
                  <a:t>Q</a:t>
                </a:r>
                <a:r>
                  <a:rPr sz="1575" i="1" spc="7" baseline="-21164" dirty="0">
                    <a:latin typeface="Arial"/>
                    <a:cs typeface="Arial"/>
                  </a:rPr>
                  <a:t>1</a:t>
                </a:r>
                <a:endParaRPr sz="1575" baseline="-21164">
                  <a:latin typeface="Arial"/>
                  <a:cs typeface="Arial"/>
                </a:endParaRPr>
              </a:p>
            </p:txBody>
          </p:sp>
          <p:sp>
            <p:nvSpPr>
              <p:cNvPr id="422" name="object 135"/>
              <p:cNvSpPr/>
              <p:nvPr/>
            </p:nvSpPr>
            <p:spPr>
              <a:xfrm>
                <a:off x="2939886" y="2299352"/>
                <a:ext cx="96520" cy="96520"/>
              </a:xfrm>
              <a:custGeom>
                <a:avLst/>
                <a:gdLst/>
                <a:ahLst/>
                <a:cxnLst/>
                <a:rect l="l" t="t" r="r" b="b"/>
                <a:pathLst>
                  <a:path w="96519" h="96520">
                    <a:moveTo>
                      <a:pt x="12192" y="47244"/>
                    </a:moveTo>
                    <a:lnTo>
                      <a:pt x="0" y="50292"/>
                    </a:lnTo>
                    <a:lnTo>
                      <a:pt x="3048" y="65531"/>
                    </a:lnTo>
                    <a:lnTo>
                      <a:pt x="13716" y="80772"/>
                    </a:lnTo>
                    <a:lnTo>
                      <a:pt x="28956" y="91440"/>
                    </a:lnTo>
                    <a:lnTo>
                      <a:pt x="39624" y="94487"/>
                    </a:lnTo>
                    <a:lnTo>
                      <a:pt x="45720" y="96011"/>
                    </a:lnTo>
                    <a:lnTo>
                      <a:pt x="57912" y="94487"/>
                    </a:lnTo>
                    <a:lnTo>
                      <a:pt x="64008" y="92964"/>
                    </a:lnTo>
                    <a:lnTo>
                      <a:pt x="71628" y="86868"/>
                    </a:lnTo>
                    <a:lnTo>
                      <a:pt x="78486" y="82296"/>
                    </a:lnTo>
                    <a:lnTo>
                      <a:pt x="41148" y="82296"/>
                    </a:lnTo>
                    <a:lnTo>
                      <a:pt x="33528" y="80772"/>
                    </a:lnTo>
                    <a:lnTo>
                      <a:pt x="22860" y="73151"/>
                    </a:lnTo>
                    <a:lnTo>
                      <a:pt x="13716" y="60959"/>
                    </a:lnTo>
                    <a:lnTo>
                      <a:pt x="13716" y="56387"/>
                    </a:lnTo>
                    <a:lnTo>
                      <a:pt x="12192" y="47244"/>
                    </a:lnTo>
                    <a:close/>
                  </a:path>
                  <a:path w="96519" h="96520">
                    <a:moveTo>
                      <a:pt x="78232" y="13716"/>
                    </a:moveTo>
                    <a:lnTo>
                      <a:pt x="47243" y="13716"/>
                    </a:lnTo>
                    <a:lnTo>
                      <a:pt x="56387" y="15240"/>
                    </a:lnTo>
                    <a:lnTo>
                      <a:pt x="60960" y="15240"/>
                    </a:lnTo>
                    <a:lnTo>
                      <a:pt x="68580" y="22859"/>
                    </a:lnTo>
                    <a:lnTo>
                      <a:pt x="73152" y="24383"/>
                    </a:lnTo>
                    <a:lnTo>
                      <a:pt x="80772" y="35051"/>
                    </a:lnTo>
                    <a:lnTo>
                      <a:pt x="82296" y="42672"/>
                    </a:lnTo>
                    <a:lnTo>
                      <a:pt x="82296" y="56387"/>
                    </a:lnTo>
                    <a:lnTo>
                      <a:pt x="80772" y="60959"/>
                    </a:lnTo>
                    <a:lnTo>
                      <a:pt x="73152" y="71627"/>
                    </a:lnTo>
                    <a:lnTo>
                      <a:pt x="68580" y="74675"/>
                    </a:lnTo>
                    <a:lnTo>
                      <a:pt x="60960" y="80772"/>
                    </a:lnTo>
                    <a:lnTo>
                      <a:pt x="56387" y="82296"/>
                    </a:lnTo>
                    <a:lnTo>
                      <a:pt x="78486" y="82296"/>
                    </a:lnTo>
                    <a:lnTo>
                      <a:pt x="80772" y="80772"/>
                    </a:lnTo>
                    <a:lnTo>
                      <a:pt x="91440" y="65531"/>
                    </a:lnTo>
                    <a:lnTo>
                      <a:pt x="94487" y="57911"/>
                    </a:lnTo>
                    <a:lnTo>
                      <a:pt x="96012" y="48768"/>
                    </a:lnTo>
                    <a:lnTo>
                      <a:pt x="94487" y="41148"/>
                    </a:lnTo>
                    <a:lnTo>
                      <a:pt x="91440" y="30479"/>
                    </a:lnTo>
                    <a:lnTo>
                      <a:pt x="80772" y="15240"/>
                    </a:lnTo>
                    <a:lnTo>
                      <a:pt x="78232" y="13716"/>
                    </a:lnTo>
                    <a:close/>
                  </a:path>
                  <a:path w="96519" h="96520">
                    <a:moveTo>
                      <a:pt x="45720" y="0"/>
                    </a:moveTo>
                    <a:lnTo>
                      <a:pt x="39624" y="3048"/>
                    </a:lnTo>
                    <a:lnTo>
                      <a:pt x="28956" y="4572"/>
                    </a:lnTo>
                    <a:lnTo>
                      <a:pt x="13716" y="15240"/>
                    </a:lnTo>
                    <a:lnTo>
                      <a:pt x="3048" y="30479"/>
                    </a:lnTo>
                    <a:lnTo>
                      <a:pt x="1524" y="41148"/>
                    </a:lnTo>
                    <a:lnTo>
                      <a:pt x="13716" y="42672"/>
                    </a:lnTo>
                    <a:lnTo>
                      <a:pt x="13716" y="35051"/>
                    </a:lnTo>
                    <a:lnTo>
                      <a:pt x="21336" y="24383"/>
                    </a:lnTo>
                    <a:lnTo>
                      <a:pt x="33528" y="15240"/>
                    </a:lnTo>
                    <a:lnTo>
                      <a:pt x="41148" y="15240"/>
                    </a:lnTo>
                    <a:lnTo>
                      <a:pt x="47243" y="13716"/>
                    </a:lnTo>
                    <a:lnTo>
                      <a:pt x="78232" y="13716"/>
                    </a:lnTo>
                    <a:lnTo>
                      <a:pt x="73152" y="10668"/>
                    </a:lnTo>
                    <a:lnTo>
                      <a:pt x="64008" y="3048"/>
                    </a:lnTo>
                    <a:lnTo>
                      <a:pt x="57912" y="3048"/>
                    </a:lnTo>
                    <a:lnTo>
                      <a:pt x="45720" y="0"/>
                    </a:lnTo>
                    <a:close/>
                  </a:path>
                </a:pathLst>
              </a:custGeom>
              <a:solidFill>
                <a:srgbClr val="0000FF"/>
              </a:solidFill>
            </p:spPr>
            <p:txBody>
              <a:bodyPr wrap="square" lIns="0" tIns="0" rIns="0" bIns="0" rtlCol="0"/>
              <a:lstStyle/>
              <a:p>
                <a:endParaRPr/>
              </a:p>
            </p:txBody>
          </p:sp>
          <p:sp>
            <p:nvSpPr>
              <p:cNvPr id="423" name="object 136"/>
              <p:cNvSpPr/>
              <p:nvPr/>
            </p:nvSpPr>
            <p:spPr>
              <a:xfrm>
                <a:off x="2938363" y="2338976"/>
                <a:ext cx="15240" cy="10795"/>
              </a:xfrm>
              <a:custGeom>
                <a:avLst/>
                <a:gdLst/>
                <a:ahLst/>
                <a:cxnLst/>
                <a:rect l="l" t="t" r="r" b="b"/>
                <a:pathLst>
                  <a:path w="15239" h="10795">
                    <a:moveTo>
                      <a:pt x="3047" y="0"/>
                    </a:moveTo>
                    <a:lnTo>
                      <a:pt x="0" y="9144"/>
                    </a:lnTo>
                    <a:lnTo>
                      <a:pt x="1523" y="10668"/>
                    </a:lnTo>
                    <a:lnTo>
                      <a:pt x="13715" y="10668"/>
                    </a:lnTo>
                    <a:lnTo>
                      <a:pt x="15239" y="3048"/>
                    </a:lnTo>
                    <a:lnTo>
                      <a:pt x="3047" y="0"/>
                    </a:lnTo>
                    <a:close/>
                  </a:path>
                </a:pathLst>
              </a:custGeom>
              <a:solidFill>
                <a:srgbClr val="0000FF"/>
              </a:solidFill>
            </p:spPr>
            <p:txBody>
              <a:bodyPr wrap="square" lIns="0" tIns="0" rIns="0" bIns="0" rtlCol="0"/>
              <a:lstStyle/>
              <a:p>
                <a:endParaRPr/>
              </a:p>
            </p:txBody>
          </p:sp>
          <p:sp>
            <p:nvSpPr>
              <p:cNvPr id="424" name="object 137"/>
              <p:cNvSpPr txBox="1"/>
              <p:nvPr/>
            </p:nvSpPr>
            <p:spPr>
              <a:xfrm>
                <a:off x="2844891" y="3044802"/>
                <a:ext cx="387730" cy="303283"/>
              </a:xfrm>
              <a:prstGeom prst="rect">
                <a:avLst/>
              </a:prstGeom>
            </p:spPr>
            <p:txBody>
              <a:bodyPr vert="horz" wrap="square" lIns="0" tIns="0" rIns="0" bIns="0" rtlCol="0">
                <a:spAutoFit/>
              </a:bodyPr>
              <a:lstStyle/>
              <a:p>
                <a:pPr marL="12700">
                  <a:lnSpc>
                    <a:spcPts val="2075"/>
                  </a:lnSpc>
                </a:pPr>
                <a:r>
                  <a:rPr sz="2625" i="1" spc="30" baseline="12698" dirty="0">
                    <a:solidFill>
                      <a:srgbClr val="0000FF"/>
                    </a:solidFill>
                    <a:latin typeface="Arial"/>
                    <a:cs typeface="Arial"/>
                  </a:rPr>
                  <a:t>v</a:t>
                </a:r>
                <a:r>
                  <a:rPr sz="1050" i="1" spc="5" dirty="0">
                    <a:solidFill>
                      <a:srgbClr val="0000FF"/>
                    </a:solidFill>
                    <a:latin typeface="Arial"/>
                    <a:cs typeface="Arial"/>
                  </a:rPr>
                  <a:t>in</a:t>
                </a:r>
                <a:endParaRPr sz="1050" dirty="0">
                  <a:latin typeface="Arial"/>
                  <a:cs typeface="Arial"/>
                </a:endParaRPr>
              </a:p>
            </p:txBody>
          </p:sp>
          <p:sp>
            <p:nvSpPr>
              <p:cNvPr id="425" name="object 138"/>
              <p:cNvSpPr txBox="1"/>
              <p:nvPr/>
            </p:nvSpPr>
            <p:spPr>
              <a:xfrm>
                <a:off x="2895182" y="2466891"/>
                <a:ext cx="157480" cy="283210"/>
              </a:xfrm>
              <a:prstGeom prst="rect">
                <a:avLst/>
              </a:prstGeom>
            </p:spPr>
            <p:txBody>
              <a:bodyPr vert="horz" wrap="square" lIns="0" tIns="0" rIns="0" bIns="0" rtlCol="0">
                <a:spAutoFit/>
              </a:bodyPr>
              <a:lstStyle/>
              <a:p>
                <a:pPr marL="12700">
                  <a:lnSpc>
                    <a:spcPct val="100000"/>
                  </a:lnSpc>
                </a:pPr>
                <a:r>
                  <a:rPr sz="1750" spc="15" dirty="0">
                    <a:solidFill>
                      <a:srgbClr val="0000FF"/>
                    </a:solidFill>
                    <a:latin typeface="Arial"/>
                    <a:cs typeface="Arial"/>
                  </a:rPr>
                  <a:t>+</a:t>
                </a:r>
                <a:endParaRPr sz="1750">
                  <a:latin typeface="Arial"/>
                  <a:cs typeface="Arial"/>
                </a:endParaRPr>
              </a:p>
            </p:txBody>
          </p:sp>
          <p:sp>
            <p:nvSpPr>
              <p:cNvPr id="426" name="object 139"/>
              <p:cNvSpPr txBox="1"/>
              <p:nvPr/>
            </p:nvSpPr>
            <p:spPr>
              <a:xfrm>
                <a:off x="2881467" y="3617524"/>
                <a:ext cx="100965" cy="283210"/>
              </a:xfrm>
              <a:prstGeom prst="rect">
                <a:avLst/>
              </a:prstGeom>
            </p:spPr>
            <p:txBody>
              <a:bodyPr vert="horz" wrap="square" lIns="0" tIns="0" rIns="0" bIns="0" rtlCol="0">
                <a:spAutoFit/>
              </a:bodyPr>
              <a:lstStyle/>
              <a:p>
                <a:pPr marL="12700">
                  <a:lnSpc>
                    <a:spcPct val="100000"/>
                  </a:lnSpc>
                </a:pPr>
                <a:r>
                  <a:rPr sz="1750" spc="5" dirty="0">
                    <a:solidFill>
                      <a:srgbClr val="0000FF"/>
                    </a:solidFill>
                    <a:latin typeface="Arial"/>
                    <a:cs typeface="Arial"/>
                  </a:rPr>
                  <a:t>-</a:t>
                </a:r>
                <a:endParaRPr sz="1750">
                  <a:latin typeface="Arial"/>
                  <a:cs typeface="Arial"/>
                </a:endParaRPr>
              </a:p>
            </p:txBody>
          </p:sp>
          <p:sp>
            <p:nvSpPr>
              <p:cNvPr id="427" name="object 140"/>
              <p:cNvSpPr/>
              <p:nvPr/>
            </p:nvSpPr>
            <p:spPr>
              <a:xfrm>
                <a:off x="5791291" y="3443876"/>
                <a:ext cx="163195" cy="21590"/>
              </a:xfrm>
              <a:custGeom>
                <a:avLst/>
                <a:gdLst/>
                <a:ahLst/>
                <a:cxnLst/>
                <a:rect l="l" t="t" r="r" b="b"/>
                <a:pathLst>
                  <a:path w="163195" h="21589">
                    <a:moveTo>
                      <a:pt x="163067" y="0"/>
                    </a:moveTo>
                    <a:lnTo>
                      <a:pt x="0" y="4572"/>
                    </a:lnTo>
                    <a:lnTo>
                      <a:pt x="0" y="21336"/>
                    </a:lnTo>
                    <a:lnTo>
                      <a:pt x="163067" y="16763"/>
                    </a:lnTo>
                    <a:lnTo>
                      <a:pt x="163067" y="0"/>
                    </a:lnTo>
                    <a:close/>
                  </a:path>
                </a:pathLst>
              </a:custGeom>
              <a:solidFill>
                <a:srgbClr val="0000FF"/>
              </a:solidFill>
            </p:spPr>
            <p:txBody>
              <a:bodyPr wrap="square" lIns="0" tIns="0" rIns="0" bIns="0" rtlCol="0"/>
              <a:lstStyle/>
              <a:p>
                <a:endParaRPr/>
              </a:p>
            </p:txBody>
          </p:sp>
          <p:sp>
            <p:nvSpPr>
              <p:cNvPr id="428" name="object 141"/>
              <p:cNvSpPr/>
              <p:nvPr/>
            </p:nvSpPr>
            <p:spPr>
              <a:xfrm>
                <a:off x="5789767" y="3379869"/>
                <a:ext cx="163195" cy="20320"/>
              </a:xfrm>
              <a:custGeom>
                <a:avLst/>
                <a:gdLst/>
                <a:ahLst/>
                <a:cxnLst/>
                <a:rect l="l" t="t" r="r" b="b"/>
                <a:pathLst>
                  <a:path w="163195" h="20320">
                    <a:moveTo>
                      <a:pt x="163067" y="0"/>
                    </a:moveTo>
                    <a:lnTo>
                      <a:pt x="0" y="3048"/>
                    </a:lnTo>
                    <a:lnTo>
                      <a:pt x="0" y="19812"/>
                    </a:lnTo>
                    <a:lnTo>
                      <a:pt x="163067" y="16763"/>
                    </a:lnTo>
                    <a:lnTo>
                      <a:pt x="163067" y="0"/>
                    </a:lnTo>
                    <a:close/>
                  </a:path>
                </a:pathLst>
              </a:custGeom>
              <a:solidFill>
                <a:srgbClr val="0000FF"/>
              </a:solidFill>
            </p:spPr>
            <p:txBody>
              <a:bodyPr wrap="square" lIns="0" tIns="0" rIns="0" bIns="0" rtlCol="0"/>
              <a:lstStyle/>
              <a:p>
                <a:endParaRPr/>
              </a:p>
            </p:txBody>
          </p:sp>
          <p:sp>
            <p:nvSpPr>
              <p:cNvPr id="429" name="object 142"/>
              <p:cNvSpPr/>
              <p:nvPr/>
            </p:nvSpPr>
            <p:spPr>
              <a:xfrm>
                <a:off x="5862918" y="3340244"/>
                <a:ext cx="18415" cy="48895"/>
              </a:xfrm>
              <a:custGeom>
                <a:avLst/>
                <a:gdLst/>
                <a:ahLst/>
                <a:cxnLst/>
                <a:rect l="l" t="t" r="r" b="b"/>
                <a:pathLst>
                  <a:path w="18414" h="48895">
                    <a:moveTo>
                      <a:pt x="16763" y="0"/>
                    </a:moveTo>
                    <a:lnTo>
                      <a:pt x="0" y="0"/>
                    </a:lnTo>
                    <a:lnTo>
                      <a:pt x="1524" y="48768"/>
                    </a:lnTo>
                    <a:lnTo>
                      <a:pt x="18287" y="48768"/>
                    </a:lnTo>
                    <a:lnTo>
                      <a:pt x="16763" y="0"/>
                    </a:lnTo>
                    <a:close/>
                  </a:path>
                </a:pathLst>
              </a:custGeom>
              <a:solidFill>
                <a:srgbClr val="0000FF"/>
              </a:solidFill>
            </p:spPr>
            <p:txBody>
              <a:bodyPr wrap="square" lIns="0" tIns="0" rIns="0" bIns="0" rtlCol="0"/>
              <a:lstStyle/>
              <a:p>
                <a:endParaRPr/>
              </a:p>
            </p:txBody>
          </p:sp>
          <p:sp>
            <p:nvSpPr>
              <p:cNvPr id="430" name="object 143"/>
              <p:cNvSpPr/>
              <p:nvPr/>
            </p:nvSpPr>
            <p:spPr>
              <a:xfrm>
                <a:off x="5868252" y="2959244"/>
                <a:ext cx="0" cy="384175"/>
              </a:xfrm>
              <a:custGeom>
                <a:avLst/>
                <a:gdLst/>
                <a:ahLst/>
                <a:cxnLst/>
                <a:rect l="l" t="t" r="r" b="b"/>
                <a:pathLst>
                  <a:path h="384175">
                    <a:moveTo>
                      <a:pt x="0" y="0"/>
                    </a:moveTo>
                    <a:lnTo>
                      <a:pt x="0" y="384048"/>
                    </a:lnTo>
                  </a:path>
                </a:pathLst>
              </a:custGeom>
              <a:ln w="19812">
                <a:solidFill>
                  <a:srgbClr val="0000FF"/>
                </a:solidFill>
              </a:ln>
            </p:spPr>
            <p:txBody>
              <a:bodyPr wrap="square" lIns="0" tIns="0" rIns="0" bIns="0" rtlCol="0"/>
              <a:lstStyle/>
              <a:p>
                <a:endParaRPr/>
              </a:p>
            </p:txBody>
          </p:sp>
          <p:sp>
            <p:nvSpPr>
              <p:cNvPr id="431" name="object 144"/>
              <p:cNvSpPr/>
              <p:nvPr/>
            </p:nvSpPr>
            <p:spPr>
              <a:xfrm>
                <a:off x="5870538" y="3437781"/>
                <a:ext cx="0" cy="532130"/>
              </a:xfrm>
              <a:custGeom>
                <a:avLst/>
                <a:gdLst/>
                <a:ahLst/>
                <a:cxnLst/>
                <a:rect l="l" t="t" r="r" b="b"/>
                <a:pathLst>
                  <a:path h="532129">
                    <a:moveTo>
                      <a:pt x="0" y="0"/>
                    </a:moveTo>
                    <a:lnTo>
                      <a:pt x="0" y="531876"/>
                    </a:lnTo>
                  </a:path>
                </a:pathLst>
              </a:custGeom>
              <a:ln w="12191">
                <a:solidFill>
                  <a:srgbClr val="0000FF"/>
                </a:solidFill>
              </a:ln>
            </p:spPr>
            <p:txBody>
              <a:bodyPr wrap="square" lIns="0" tIns="0" rIns="0" bIns="0" rtlCol="0"/>
              <a:lstStyle/>
              <a:p>
                <a:endParaRPr/>
              </a:p>
            </p:txBody>
          </p:sp>
          <p:sp>
            <p:nvSpPr>
              <p:cNvPr id="432" name="object 145"/>
              <p:cNvSpPr/>
              <p:nvPr/>
            </p:nvSpPr>
            <p:spPr>
              <a:xfrm>
                <a:off x="5795862" y="3970419"/>
                <a:ext cx="163195" cy="0"/>
              </a:xfrm>
              <a:custGeom>
                <a:avLst/>
                <a:gdLst/>
                <a:ahLst/>
                <a:cxnLst/>
                <a:rect l="l" t="t" r="r" b="b"/>
                <a:pathLst>
                  <a:path w="163195">
                    <a:moveTo>
                      <a:pt x="0" y="0"/>
                    </a:moveTo>
                    <a:lnTo>
                      <a:pt x="163067" y="0"/>
                    </a:lnTo>
                  </a:path>
                </a:pathLst>
              </a:custGeom>
              <a:ln w="16763">
                <a:solidFill>
                  <a:srgbClr val="0000FF"/>
                </a:solidFill>
              </a:ln>
            </p:spPr>
            <p:txBody>
              <a:bodyPr wrap="square" lIns="0" tIns="0" rIns="0" bIns="0" rtlCol="0"/>
              <a:lstStyle/>
              <a:p>
                <a:endParaRPr/>
              </a:p>
            </p:txBody>
          </p:sp>
          <p:sp>
            <p:nvSpPr>
              <p:cNvPr id="433" name="object 146"/>
              <p:cNvSpPr/>
              <p:nvPr/>
            </p:nvSpPr>
            <p:spPr>
              <a:xfrm>
                <a:off x="5827867" y="4002423"/>
                <a:ext cx="97790" cy="0"/>
              </a:xfrm>
              <a:custGeom>
                <a:avLst/>
                <a:gdLst/>
                <a:ahLst/>
                <a:cxnLst/>
                <a:rect l="l" t="t" r="r" b="b"/>
                <a:pathLst>
                  <a:path w="97789">
                    <a:moveTo>
                      <a:pt x="0" y="0"/>
                    </a:moveTo>
                    <a:lnTo>
                      <a:pt x="97536" y="0"/>
                    </a:lnTo>
                  </a:path>
                </a:pathLst>
              </a:custGeom>
              <a:ln w="16763">
                <a:solidFill>
                  <a:srgbClr val="0000FF"/>
                </a:solidFill>
              </a:ln>
            </p:spPr>
            <p:txBody>
              <a:bodyPr wrap="square" lIns="0" tIns="0" rIns="0" bIns="0" rtlCol="0"/>
              <a:lstStyle/>
              <a:p>
                <a:endParaRPr/>
              </a:p>
            </p:txBody>
          </p:sp>
          <p:sp>
            <p:nvSpPr>
              <p:cNvPr id="434" name="object 147"/>
              <p:cNvSpPr/>
              <p:nvPr/>
            </p:nvSpPr>
            <p:spPr>
              <a:xfrm>
                <a:off x="5861394" y="4034426"/>
                <a:ext cx="32384" cy="0"/>
              </a:xfrm>
              <a:custGeom>
                <a:avLst/>
                <a:gdLst/>
                <a:ahLst/>
                <a:cxnLst/>
                <a:rect l="l" t="t" r="r" b="b"/>
                <a:pathLst>
                  <a:path w="32385">
                    <a:moveTo>
                      <a:pt x="0" y="0"/>
                    </a:moveTo>
                    <a:lnTo>
                      <a:pt x="32003" y="0"/>
                    </a:lnTo>
                  </a:path>
                </a:pathLst>
              </a:custGeom>
              <a:ln w="16763">
                <a:solidFill>
                  <a:srgbClr val="0000FF"/>
                </a:solidFill>
              </a:ln>
            </p:spPr>
            <p:txBody>
              <a:bodyPr wrap="square" lIns="0" tIns="0" rIns="0" bIns="0" rtlCol="0"/>
              <a:lstStyle/>
              <a:p>
                <a:endParaRPr/>
              </a:p>
            </p:txBody>
          </p:sp>
          <p:sp>
            <p:nvSpPr>
              <p:cNvPr id="435" name="object 148"/>
              <p:cNvSpPr/>
              <p:nvPr/>
            </p:nvSpPr>
            <p:spPr>
              <a:xfrm>
                <a:off x="5128350" y="2965340"/>
                <a:ext cx="742315" cy="0"/>
              </a:xfrm>
              <a:custGeom>
                <a:avLst/>
                <a:gdLst/>
                <a:ahLst/>
                <a:cxnLst/>
                <a:rect l="l" t="t" r="r" b="b"/>
                <a:pathLst>
                  <a:path w="742314">
                    <a:moveTo>
                      <a:pt x="0" y="0"/>
                    </a:moveTo>
                    <a:lnTo>
                      <a:pt x="742188" y="0"/>
                    </a:lnTo>
                  </a:path>
                </a:pathLst>
              </a:custGeom>
              <a:ln w="12191">
                <a:solidFill>
                  <a:srgbClr val="0000FF"/>
                </a:solidFill>
              </a:ln>
            </p:spPr>
            <p:txBody>
              <a:bodyPr wrap="square" lIns="0" tIns="0" rIns="0" bIns="0" rtlCol="0"/>
              <a:lstStyle/>
              <a:p>
                <a:endParaRPr/>
              </a:p>
            </p:txBody>
          </p:sp>
          <p:sp>
            <p:nvSpPr>
              <p:cNvPr id="436" name="object 149"/>
              <p:cNvSpPr/>
              <p:nvPr/>
            </p:nvSpPr>
            <p:spPr>
              <a:xfrm>
                <a:off x="5102443" y="2957720"/>
                <a:ext cx="50800" cy="30480"/>
              </a:xfrm>
              <a:custGeom>
                <a:avLst/>
                <a:gdLst/>
                <a:ahLst/>
                <a:cxnLst/>
                <a:rect l="l" t="t" r="r" b="b"/>
                <a:pathLst>
                  <a:path w="50800" h="30479">
                    <a:moveTo>
                      <a:pt x="16763" y="4572"/>
                    </a:moveTo>
                    <a:lnTo>
                      <a:pt x="0" y="7620"/>
                    </a:lnTo>
                    <a:lnTo>
                      <a:pt x="0" y="10668"/>
                    </a:lnTo>
                    <a:lnTo>
                      <a:pt x="1524" y="12192"/>
                    </a:lnTo>
                    <a:lnTo>
                      <a:pt x="4571" y="18287"/>
                    </a:lnTo>
                    <a:lnTo>
                      <a:pt x="4571" y="19812"/>
                    </a:lnTo>
                    <a:lnTo>
                      <a:pt x="6095" y="19812"/>
                    </a:lnTo>
                    <a:lnTo>
                      <a:pt x="10667" y="24384"/>
                    </a:lnTo>
                    <a:lnTo>
                      <a:pt x="10667" y="25908"/>
                    </a:lnTo>
                    <a:lnTo>
                      <a:pt x="12191" y="25908"/>
                    </a:lnTo>
                    <a:lnTo>
                      <a:pt x="21336" y="30480"/>
                    </a:lnTo>
                    <a:lnTo>
                      <a:pt x="30479" y="30480"/>
                    </a:lnTo>
                    <a:lnTo>
                      <a:pt x="32003" y="28956"/>
                    </a:lnTo>
                    <a:lnTo>
                      <a:pt x="41148" y="24384"/>
                    </a:lnTo>
                    <a:lnTo>
                      <a:pt x="44195" y="21336"/>
                    </a:lnTo>
                    <a:lnTo>
                      <a:pt x="48005" y="13716"/>
                    </a:lnTo>
                    <a:lnTo>
                      <a:pt x="24383" y="13716"/>
                    </a:lnTo>
                    <a:lnTo>
                      <a:pt x="25145" y="13335"/>
                    </a:lnTo>
                    <a:lnTo>
                      <a:pt x="22859" y="12192"/>
                    </a:lnTo>
                    <a:lnTo>
                      <a:pt x="18287" y="7620"/>
                    </a:lnTo>
                    <a:lnTo>
                      <a:pt x="16763" y="4572"/>
                    </a:lnTo>
                    <a:close/>
                  </a:path>
                  <a:path w="50800" h="30479">
                    <a:moveTo>
                      <a:pt x="25145" y="13335"/>
                    </a:moveTo>
                    <a:lnTo>
                      <a:pt x="24383" y="13716"/>
                    </a:lnTo>
                    <a:lnTo>
                      <a:pt x="25907" y="13716"/>
                    </a:lnTo>
                    <a:lnTo>
                      <a:pt x="25145" y="13335"/>
                    </a:lnTo>
                    <a:close/>
                  </a:path>
                  <a:path w="50800" h="30479">
                    <a:moveTo>
                      <a:pt x="50291" y="0"/>
                    </a:moveTo>
                    <a:lnTo>
                      <a:pt x="33527" y="0"/>
                    </a:lnTo>
                    <a:lnTo>
                      <a:pt x="33527" y="4572"/>
                    </a:lnTo>
                    <a:lnTo>
                      <a:pt x="30479" y="10668"/>
                    </a:lnTo>
                    <a:lnTo>
                      <a:pt x="25145" y="13335"/>
                    </a:lnTo>
                    <a:lnTo>
                      <a:pt x="25907" y="13716"/>
                    </a:lnTo>
                    <a:lnTo>
                      <a:pt x="48005" y="13716"/>
                    </a:lnTo>
                    <a:lnTo>
                      <a:pt x="48767" y="12192"/>
                    </a:lnTo>
                    <a:lnTo>
                      <a:pt x="50291" y="10668"/>
                    </a:lnTo>
                    <a:lnTo>
                      <a:pt x="50291" y="0"/>
                    </a:lnTo>
                    <a:close/>
                  </a:path>
                </a:pathLst>
              </a:custGeom>
              <a:solidFill>
                <a:srgbClr val="000000"/>
              </a:solidFill>
            </p:spPr>
            <p:txBody>
              <a:bodyPr wrap="square" lIns="0" tIns="0" rIns="0" bIns="0" rtlCol="0"/>
              <a:lstStyle/>
              <a:p>
                <a:endParaRPr/>
              </a:p>
            </p:txBody>
          </p:sp>
          <p:sp>
            <p:nvSpPr>
              <p:cNvPr id="437" name="object 150"/>
              <p:cNvSpPr/>
              <p:nvPr/>
            </p:nvSpPr>
            <p:spPr>
              <a:xfrm>
                <a:off x="5105491" y="2936384"/>
                <a:ext cx="47625" cy="27940"/>
              </a:xfrm>
              <a:custGeom>
                <a:avLst/>
                <a:gdLst/>
                <a:ahLst/>
                <a:cxnLst/>
                <a:rect l="l" t="t" r="r" b="b"/>
                <a:pathLst>
                  <a:path w="47625" h="27939">
                    <a:moveTo>
                      <a:pt x="30479" y="0"/>
                    </a:moveTo>
                    <a:lnTo>
                      <a:pt x="15239" y="0"/>
                    </a:lnTo>
                    <a:lnTo>
                      <a:pt x="9143" y="3048"/>
                    </a:lnTo>
                    <a:lnTo>
                      <a:pt x="6095" y="6096"/>
                    </a:lnTo>
                    <a:lnTo>
                      <a:pt x="4571" y="9144"/>
                    </a:lnTo>
                    <a:lnTo>
                      <a:pt x="3047" y="10668"/>
                    </a:lnTo>
                    <a:lnTo>
                      <a:pt x="1523" y="10668"/>
                    </a:lnTo>
                    <a:lnTo>
                      <a:pt x="1523" y="12192"/>
                    </a:lnTo>
                    <a:lnTo>
                      <a:pt x="0" y="15240"/>
                    </a:lnTo>
                    <a:lnTo>
                      <a:pt x="12191" y="27432"/>
                    </a:lnTo>
                    <a:lnTo>
                      <a:pt x="13715" y="25908"/>
                    </a:lnTo>
                    <a:lnTo>
                      <a:pt x="13715" y="24384"/>
                    </a:lnTo>
                    <a:lnTo>
                      <a:pt x="18287" y="19812"/>
                    </a:lnTo>
                    <a:lnTo>
                      <a:pt x="18287" y="18288"/>
                    </a:lnTo>
                    <a:lnTo>
                      <a:pt x="19811" y="16764"/>
                    </a:lnTo>
                    <a:lnTo>
                      <a:pt x="45719" y="16764"/>
                    </a:lnTo>
                    <a:lnTo>
                      <a:pt x="44195" y="15240"/>
                    </a:lnTo>
                    <a:lnTo>
                      <a:pt x="41147" y="9144"/>
                    </a:lnTo>
                    <a:lnTo>
                      <a:pt x="41147" y="7620"/>
                    </a:lnTo>
                    <a:lnTo>
                      <a:pt x="39623" y="7620"/>
                    </a:lnTo>
                    <a:lnTo>
                      <a:pt x="36575" y="4572"/>
                    </a:lnTo>
                    <a:lnTo>
                      <a:pt x="36575" y="3048"/>
                    </a:lnTo>
                    <a:lnTo>
                      <a:pt x="35051" y="3048"/>
                    </a:lnTo>
                    <a:lnTo>
                      <a:pt x="32003" y="1524"/>
                    </a:lnTo>
                    <a:lnTo>
                      <a:pt x="30479" y="0"/>
                    </a:lnTo>
                    <a:close/>
                  </a:path>
                  <a:path w="47625" h="27939">
                    <a:moveTo>
                      <a:pt x="45719" y="16764"/>
                    </a:moveTo>
                    <a:lnTo>
                      <a:pt x="24383" y="16764"/>
                    </a:lnTo>
                    <a:lnTo>
                      <a:pt x="27431" y="19812"/>
                    </a:lnTo>
                    <a:lnTo>
                      <a:pt x="28955" y="22860"/>
                    </a:lnTo>
                    <a:lnTo>
                      <a:pt x="30479" y="24384"/>
                    </a:lnTo>
                    <a:lnTo>
                      <a:pt x="30479" y="25908"/>
                    </a:lnTo>
                    <a:lnTo>
                      <a:pt x="32003" y="27432"/>
                    </a:lnTo>
                    <a:lnTo>
                      <a:pt x="47243" y="21336"/>
                    </a:lnTo>
                    <a:lnTo>
                      <a:pt x="47243" y="18288"/>
                    </a:lnTo>
                    <a:lnTo>
                      <a:pt x="45719" y="16764"/>
                    </a:lnTo>
                    <a:close/>
                  </a:path>
                </a:pathLst>
              </a:custGeom>
              <a:solidFill>
                <a:srgbClr val="000000"/>
              </a:solidFill>
            </p:spPr>
            <p:txBody>
              <a:bodyPr wrap="square" lIns="0" tIns="0" rIns="0" bIns="0" rtlCol="0"/>
              <a:lstStyle/>
              <a:p>
                <a:endParaRPr/>
              </a:p>
            </p:txBody>
          </p:sp>
          <p:sp>
            <p:nvSpPr>
              <p:cNvPr id="438" name="object 151"/>
              <p:cNvSpPr/>
              <p:nvPr/>
            </p:nvSpPr>
            <p:spPr>
              <a:xfrm>
                <a:off x="5102443" y="2951625"/>
                <a:ext cx="17145" cy="10795"/>
              </a:xfrm>
              <a:custGeom>
                <a:avLst/>
                <a:gdLst/>
                <a:ahLst/>
                <a:cxnLst/>
                <a:rect l="l" t="t" r="r" b="b"/>
                <a:pathLst>
                  <a:path w="17145" h="10795">
                    <a:moveTo>
                      <a:pt x="3048" y="0"/>
                    </a:moveTo>
                    <a:lnTo>
                      <a:pt x="0" y="6095"/>
                    </a:lnTo>
                    <a:lnTo>
                      <a:pt x="0" y="10667"/>
                    </a:lnTo>
                    <a:lnTo>
                      <a:pt x="16763" y="10667"/>
                    </a:lnTo>
                    <a:lnTo>
                      <a:pt x="16763" y="6095"/>
                    </a:lnTo>
                    <a:lnTo>
                      <a:pt x="3048" y="0"/>
                    </a:lnTo>
                    <a:close/>
                  </a:path>
                </a:pathLst>
              </a:custGeom>
              <a:solidFill>
                <a:srgbClr val="000000"/>
              </a:solidFill>
            </p:spPr>
            <p:txBody>
              <a:bodyPr wrap="square" lIns="0" tIns="0" rIns="0" bIns="0" rtlCol="0"/>
              <a:lstStyle/>
              <a:p>
                <a:endParaRPr/>
              </a:p>
            </p:txBody>
          </p:sp>
          <p:sp>
            <p:nvSpPr>
              <p:cNvPr id="439" name="object 152"/>
              <p:cNvSpPr/>
              <p:nvPr/>
            </p:nvSpPr>
            <p:spPr>
              <a:xfrm>
                <a:off x="5102443" y="2963817"/>
                <a:ext cx="17145" cy="0"/>
              </a:xfrm>
              <a:custGeom>
                <a:avLst/>
                <a:gdLst/>
                <a:ahLst/>
                <a:cxnLst/>
                <a:rect l="l" t="t" r="r" b="b"/>
                <a:pathLst>
                  <a:path w="17145">
                    <a:moveTo>
                      <a:pt x="0" y="0"/>
                    </a:moveTo>
                    <a:lnTo>
                      <a:pt x="16763" y="0"/>
                    </a:lnTo>
                  </a:path>
                </a:pathLst>
              </a:custGeom>
              <a:ln w="3175">
                <a:solidFill>
                  <a:srgbClr val="000000"/>
                </a:solidFill>
              </a:ln>
            </p:spPr>
            <p:txBody>
              <a:bodyPr wrap="square" lIns="0" tIns="0" rIns="0" bIns="0" rtlCol="0"/>
              <a:lstStyle/>
              <a:p>
                <a:endParaRPr/>
              </a:p>
            </p:txBody>
          </p:sp>
          <p:sp>
            <p:nvSpPr>
              <p:cNvPr id="440" name="object 153"/>
              <p:cNvSpPr txBox="1"/>
              <p:nvPr/>
            </p:nvSpPr>
            <p:spPr>
              <a:xfrm>
                <a:off x="6018748" y="3253497"/>
                <a:ext cx="455422" cy="303283"/>
              </a:xfrm>
              <a:prstGeom prst="rect">
                <a:avLst/>
              </a:prstGeom>
            </p:spPr>
            <p:txBody>
              <a:bodyPr vert="horz" wrap="square" lIns="0" tIns="0" rIns="0" bIns="0" rtlCol="0">
                <a:spAutoFit/>
              </a:bodyPr>
              <a:lstStyle/>
              <a:p>
                <a:pPr marL="12700">
                  <a:lnSpc>
                    <a:spcPct val="100000"/>
                  </a:lnSpc>
                </a:pPr>
                <a:r>
                  <a:rPr sz="1750" i="1" spc="25" dirty="0">
                    <a:solidFill>
                      <a:srgbClr val="0000FF"/>
                    </a:solidFill>
                    <a:latin typeface="Arial"/>
                    <a:cs typeface="Arial"/>
                  </a:rPr>
                  <a:t>C</a:t>
                </a:r>
                <a:r>
                  <a:rPr sz="1575" i="1" spc="15" baseline="-21164" dirty="0">
                    <a:solidFill>
                      <a:srgbClr val="0000FF"/>
                    </a:solidFill>
                    <a:latin typeface="Arial"/>
                    <a:cs typeface="Arial"/>
                  </a:rPr>
                  <a:t>E</a:t>
                </a:r>
                <a:endParaRPr sz="1575" baseline="-21164" dirty="0">
                  <a:latin typeface="Arial"/>
                  <a:cs typeface="Arial"/>
                </a:endParaRPr>
              </a:p>
            </p:txBody>
          </p:sp>
        </p:grpSp>
        <p:sp>
          <p:nvSpPr>
            <p:cNvPr id="297" name="Rectangle 296"/>
            <p:cNvSpPr/>
            <p:nvPr/>
          </p:nvSpPr>
          <p:spPr>
            <a:xfrm>
              <a:off x="5369789" y="892620"/>
              <a:ext cx="658770" cy="420628"/>
            </a:xfrm>
            <a:prstGeom prst="rect">
              <a:avLst/>
            </a:prstGeom>
          </p:spPr>
          <p:txBody>
            <a:bodyPr wrap="none">
              <a:spAutoFit/>
            </a:bodyPr>
            <a:lstStyle/>
            <a:p>
              <a:pPr marL="12700">
                <a:lnSpc>
                  <a:spcPct val="100000"/>
                </a:lnSpc>
              </a:pPr>
              <a:r>
                <a:rPr lang="tr-TR" sz="3200" i="1" spc="37" baseline="12698" dirty="0">
                  <a:latin typeface="Comic Sans MS" panose="030F0702030302020204" pitchFamily="66" charset="0"/>
                  <a:cs typeface="Arial"/>
                </a:rPr>
                <a:t>V</a:t>
              </a:r>
              <a:r>
                <a:rPr lang="tr-TR" i="1" spc="5" dirty="0">
                  <a:latin typeface="Comic Sans MS" panose="030F0702030302020204" pitchFamily="66" charset="0"/>
                  <a:cs typeface="Arial"/>
                </a:rPr>
                <a:t>CC</a:t>
              </a:r>
              <a:endParaRPr lang="tr-TR" dirty="0">
                <a:latin typeface="Comic Sans MS" panose="030F0702030302020204" pitchFamily="66" charset="0"/>
                <a:cs typeface="Arial"/>
              </a:endParaRPr>
            </a:p>
          </p:txBody>
        </p:sp>
      </p:grpSp>
      <p:sp>
        <p:nvSpPr>
          <p:cNvPr id="441" name="Rectangle 440"/>
          <p:cNvSpPr/>
          <p:nvPr/>
        </p:nvSpPr>
        <p:spPr>
          <a:xfrm>
            <a:off x="4373149" y="2924097"/>
            <a:ext cx="490519" cy="400110"/>
          </a:xfrm>
          <a:prstGeom prst="rect">
            <a:avLst/>
          </a:prstGeom>
        </p:spPr>
        <p:txBody>
          <a:bodyPr wrap="none">
            <a:spAutoFit/>
          </a:bodyPr>
          <a:lstStyle/>
          <a:p>
            <a:pPr marL="12700">
              <a:lnSpc>
                <a:spcPct val="100000"/>
              </a:lnSpc>
              <a:tabLst>
                <a:tab pos="1458595" algn="l"/>
              </a:tabLst>
            </a:pPr>
            <a:r>
              <a:rPr lang="tr-TR" sz="2000" i="1" spc="25" dirty="0">
                <a:latin typeface="Arial"/>
                <a:cs typeface="Arial"/>
              </a:rPr>
              <a:t>R</a:t>
            </a:r>
            <a:r>
              <a:rPr lang="tr-TR" i="1" spc="15" baseline="-21164" dirty="0">
                <a:latin typeface="Arial"/>
                <a:cs typeface="Arial"/>
              </a:rPr>
              <a:t>E</a:t>
            </a:r>
            <a:endParaRPr lang="tr-TR" baseline="-21164" dirty="0">
              <a:latin typeface="Arial"/>
              <a:cs typeface="Arial"/>
            </a:endParaRPr>
          </a:p>
        </p:txBody>
      </p:sp>
    </p:spTree>
    <p:extLst>
      <p:ext uri="{BB962C8B-B14F-4D97-AF65-F5344CB8AC3E}">
        <p14:creationId xmlns:p14="http://schemas.microsoft.com/office/powerpoint/2010/main" val="79361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81" y="1103540"/>
            <a:ext cx="4424597" cy="3982137"/>
          </a:xfrm>
          <a:prstGeom prst="rect">
            <a:avLst/>
          </a:prstGeom>
        </p:spPr>
      </p:pic>
      <p:sp>
        <p:nvSpPr>
          <p:cNvPr id="13318" name="TextBox 5"/>
          <p:cNvSpPr txBox="1">
            <a:spLocks noChangeArrowheads="1"/>
          </p:cNvSpPr>
          <p:nvPr/>
        </p:nvSpPr>
        <p:spPr bwMode="auto">
          <a:xfrm>
            <a:off x="4499992" y="306130"/>
            <a:ext cx="4038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1800" b="0" dirty="0">
                <a:solidFill>
                  <a:srgbClr val="000000"/>
                </a:solidFill>
                <a:latin typeface="Comic Sans MS" panose="030F0702030302020204" pitchFamily="66" charset="0"/>
              </a:rPr>
              <a:t>First perform DC analysis to find small-signal equivalent parameters at the </a:t>
            </a:r>
            <a:r>
              <a:rPr lang="en-US" altLang="en-US" sz="1800" dirty="0">
                <a:solidFill>
                  <a:srgbClr val="000000"/>
                </a:solidFill>
                <a:latin typeface="Comic Sans MS" panose="030F0702030302020204" pitchFamily="66" charset="0"/>
              </a:rPr>
              <a:t>operating point</a:t>
            </a:r>
            <a:r>
              <a:rPr lang="en-US" altLang="en-US" sz="1800" b="0" dirty="0">
                <a:solidFill>
                  <a:srgbClr val="000000"/>
                </a:solidFill>
                <a:latin typeface="Comic Sans MS" panose="030F0702030302020204" pitchFamily="66" charset="0"/>
              </a:rPr>
              <a:t>.</a:t>
            </a:r>
          </a:p>
        </p:txBody>
      </p:sp>
      <p:sp>
        <p:nvSpPr>
          <p:cNvPr id="11" name="TextBox 1"/>
          <p:cNvSpPr txBox="1">
            <a:spLocks noChangeArrowheads="1"/>
          </p:cNvSpPr>
          <p:nvPr/>
        </p:nvSpPr>
        <p:spPr bwMode="auto">
          <a:xfrm>
            <a:off x="4701300" y="1563932"/>
            <a:ext cx="8595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tr-TR" altLang="en-US" sz="2000" b="0" dirty="0" err="1">
                <a:solidFill>
                  <a:schemeClr val="accent6">
                    <a:lumMod val="60000"/>
                    <a:lumOff val="40000"/>
                  </a:schemeClr>
                </a:solidFill>
                <a:latin typeface="Comic Sans MS" panose="030F0702030302020204" pitchFamily="66" charset="0"/>
              </a:rPr>
              <a:t>Then</a:t>
            </a:r>
            <a:r>
              <a:rPr lang="tr-TR" altLang="en-US" sz="2000" b="0" dirty="0">
                <a:solidFill>
                  <a:schemeClr val="accent6">
                    <a:lumMod val="60000"/>
                    <a:lumOff val="40000"/>
                  </a:schemeClr>
                </a:solidFill>
                <a:latin typeface="Comic Sans MS" panose="030F0702030302020204" pitchFamily="66" charset="0"/>
              </a:rPr>
              <a:t>:</a:t>
            </a:r>
            <a:endParaRPr lang="en-US" altLang="en-US" sz="2000" b="0" dirty="0">
              <a:solidFill>
                <a:schemeClr val="accent6">
                  <a:lumMod val="60000"/>
                  <a:lumOff val="40000"/>
                </a:schemeClr>
              </a:solidFill>
              <a:latin typeface="Comic Sans MS" panose="030F0702030302020204" pitchFamily="66" charset="0"/>
            </a:endParaRPr>
          </a:p>
        </p:txBody>
      </p:sp>
      <p:sp>
        <p:nvSpPr>
          <p:cNvPr id="13" name="object 283"/>
          <p:cNvSpPr txBox="1"/>
          <p:nvPr/>
        </p:nvSpPr>
        <p:spPr>
          <a:xfrm>
            <a:off x="4675337" y="1976066"/>
            <a:ext cx="3863255" cy="2777683"/>
          </a:xfrm>
          <a:prstGeom prst="rect">
            <a:avLst/>
          </a:prstGeom>
        </p:spPr>
        <p:txBody>
          <a:bodyPr vert="horz" wrap="square" lIns="0" tIns="0" rIns="0" bIns="0" rtlCol="0">
            <a:spAutoFit/>
          </a:bodyPr>
          <a:lstStyle/>
          <a:p>
            <a:pPr marL="12700">
              <a:lnSpc>
                <a:spcPct val="100000"/>
              </a:lnSpc>
              <a:spcBef>
                <a:spcPts val="5"/>
              </a:spcBef>
            </a:pPr>
            <a:r>
              <a:rPr dirty="0">
                <a:latin typeface="Comic Sans MS" panose="030F0702030302020204" pitchFamily="66" charset="0"/>
                <a:cs typeface="Arial"/>
              </a:rPr>
              <a:t>To construct small-signal equivalent circuit for entire amplifier,</a:t>
            </a:r>
            <a:r>
              <a:rPr spc="-200" dirty="0">
                <a:latin typeface="Comic Sans MS" panose="030F0702030302020204" pitchFamily="66" charset="0"/>
                <a:cs typeface="Arial"/>
              </a:rPr>
              <a:t> </a:t>
            </a:r>
            <a:r>
              <a:rPr dirty="0">
                <a:latin typeface="Comic Sans MS" panose="030F0702030302020204" pitchFamily="66" charset="0"/>
                <a:cs typeface="Arial"/>
              </a:rPr>
              <a:t>we:</a:t>
            </a:r>
          </a:p>
          <a:p>
            <a:pPr marL="927100" indent="-457200">
              <a:lnSpc>
                <a:spcPct val="100000"/>
              </a:lnSpc>
              <a:spcBef>
                <a:spcPts val="960"/>
              </a:spcBef>
              <a:buFont typeface="Arial"/>
              <a:buAutoNum type="arabicPeriod"/>
              <a:tabLst>
                <a:tab pos="926465" algn="l"/>
                <a:tab pos="927100" algn="l"/>
              </a:tabLst>
            </a:pPr>
            <a:r>
              <a:rPr dirty="0">
                <a:latin typeface="Comic Sans MS" panose="030F0702030302020204" pitchFamily="66" charset="0"/>
                <a:cs typeface="Arial"/>
              </a:rPr>
              <a:t>Replace the BJT by its small-signal</a:t>
            </a:r>
            <a:r>
              <a:rPr spc="60" dirty="0">
                <a:latin typeface="Comic Sans MS" panose="030F0702030302020204" pitchFamily="66" charset="0"/>
                <a:cs typeface="Arial"/>
              </a:rPr>
              <a:t> </a:t>
            </a:r>
            <a:r>
              <a:rPr dirty="0">
                <a:latin typeface="Comic Sans MS" panose="030F0702030302020204" pitchFamily="66" charset="0"/>
                <a:cs typeface="Arial"/>
              </a:rPr>
              <a:t>model.</a:t>
            </a:r>
          </a:p>
          <a:p>
            <a:pPr marL="927100" indent="-457200">
              <a:lnSpc>
                <a:spcPct val="100000"/>
              </a:lnSpc>
              <a:spcBef>
                <a:spcPts val="960"/>
              </a:spcBef>
              <a:buFont typeface="Arial"/>
              <a:buAutoNum type="arabicPeriod"/>
              <a:tabLst>
                <a:tab pos="926465" algn="l"/>
                <a:tab pos="927100" algn="l"/>
              </a:tabLst>
            </a:pPr>
            <a:r>
              <a:rPr dirty="0">
                <a:latin typeface="Comic Sans MS" panose="030F0702030302020204" pitchFamily="66" charset="0"/>
                <a:cs typeface="Arial"/>
              </a:rPr>
              <a:t>Replace all capacitors with short</a:t>
            </a:r>
            <a:r>
              <a:rPr spc="50" dirty="0">
                <a:latin typeface="Comic Sans MS" panose="030F0702030302020204" pitchFamily="66" charset="0"/>
                <a:cs typeface="Arial"/>
              </a:rPr>
              <a:t> </a:t>
            </a:r>
            <a:r>
              <a:rPr dirty="0">
                <a:latin typeface="Comic Sans MS" panose="030F0702030302020204" pitchFamily="66" charset="0"/>
                <a:cs typeface="Arial"/>
              </a:rPr>
              <a:t>circuits.</a:t>
            </a:r>
          </a:p>
          <a:p>
            <a:pPr marL="927100" marR="5080" indent="-457200">
              <a:lnSpc>
                <a:spcPts val="1910"/>
              </a:lnSpc>
              <a:spcBef>
                <a:spcPts val="1040"/>
              </a:spcBef>
              <a:buFont typeface="Arial"/>
              <a:buAutoNum type="arabicPeriod"/>
              <a:tabLst>
                <a:tab pos="926465" algn="l"/>
                <a:tab pos="927100" algn="l"/>
              </a:tabLst>
            </a:pPr>
            <a:r>
              <a:rPr dirty="0">
                <a:latin typeface="Comic Sans MS" panose="030F0702030302020204" pitchFamily="66" charset="0"/>
                <a:cs typeface="Arial"/>
              </a:rPr>
              <a:t>Set</a:t>
            </a:r>
            <a:r>
              <a:rPr spc="-114" dirty="0">
                <a:latin typeface="Comic Sans MS" panose="030F0702030302020204" pitchFamily="66" charset="0"/>
                <a:cs typeface="Arial"/>
              </a:rPr>
              <a:t> </a:t>
            </a:r>
            <a:r>
              <a:rPr dirty="0">
                <a:latin typeface="Comic Sans MS" panose="030F0702030302020204" pitchFamily="66" charset="0"/>
                <a:cs typeface="Arial"/>
              </a:rPr>
              <a:t>all</a:t>
            </a:r>
            <a:r>
              <a:rPr spc="-114" dirty="0">
                <a:latin typeface="Comic Sans MS" panose="030F0702030302020204" pitchFamily="66" charset="0"/>
                <a:cs typeface="Arial"/>
              </a:rPr>
              <a:t> </a:t>
            </a:r>
            <a:r>
              <a:rPr lang="tr-TR" i="1" dirty="0">
                <a:latin typeface="Comic Sans MS" panose="030F0702030302020204" pitchFamily="66" charset="0"/>
                <a:cs typeface="Arial"/>
              </a:rPr>
              <a:t>DC</a:t>
            </a:r>
            <a:r>
              <a:rPr i="1" spc="-110" dirty="0">
                <a:latin typeface="Comic Sans MS" panose="030F0702030302020204" pitchFamily="66" charset="0"/>
                <a:cs typeface="Arial"/>
              </a:rPr>
              <a:t> </a:t>
            </a:r>
            <a:r>
              <a:rPr dirty="0">
                <a:latin typeface="Comic Sans MS" panose="030F0702030302020204" pitchFamily="66" charset="0"/>
                <a:cs typeface="Arial"/>
              </a:rPr>
              <a:t>sources</a:t>
            </a:r>
            <a:r>
              <a:rPr spc="-114" dirty="0">
                <a:latin typeface="Comic Sans MS" panose="030F0702030302020204" pitchFamily="66" charset="0"/>
                <a:cs typeface="Arial"/>
              </a:rPr>
              <a:t> </a:t>
            </a:r>
            <a:r>
              <a:rPr dirty="0">
                <a:latin typeface="Comic Sans MS" panose="030F0702030302020204" pitchFamily="66" charset="0"/>
                <a:cs typeface="Arial"/>
              </a:rPr>
              <a:t>to</a:t>
            </a:r>
            <a:r>
              <a:rPr spc="-114" dirty="0">
                <a:latin typeface="Comic Sans MS" panose="030F0702030302020204" pitchFamily="66" charset="0"/>
                <a:cs typeface="Arial"/>
              </a:rPr>
              <a:t> </a:t>
            </a:r>
            <a:r>
              <a:rPr dirty="0">
                <a:latin typeface="Comic Sans MS" panose="030F0702030302020204" pitchFamily="66" charset="0"/>
                <a:cs typeface="Arial"/>
              </a:rPr>
              <a:t>zero,</a:t>
            </a:r>
            <a:r>
              <a:rPr spc="-95" dirty="0">
                <a:latin typeface="Comic Sans MS" panose="030F0702030302020204" pitchFamily="66" charset="0"/>
                <a:cs typeface="Arial"/>
              </a:rPr>
              <a:t> </a:t>
            </a:r>
            <a:r>
              <a:rPr u="sng" dirty="0">
                <a:latin typeface="Comic Sans MS" panose="030F0702030302020204" pitchFamily="66" charset="0"/>
                <a:cs typeface="Arial"/>
              </a:rPr>
              <a:t>because</a:t>
            </a:r>
            <a:r>
              <a:rPr u="sng" spc="-114" dirty="0">
                <a:latin typeface="Comic Sans MS" panose="030F0702030302020204" pitchFamily="66" charset="0"/>
                <a:cs typeface="Arial"/>
              </a:rPr>
              <a:t> </a:t>
            </a:r>
            <a:r>
              <a:rPr u="sng" dirty="0">
                <a:latin typeface="Comic Sans MS" panose="030F0702030302020204" pitchFamily="66" charset="0"/>
                <a:cs typeface="Arial"/>
              </a:rPr>
              <a:t>they</a:t>
            </a:r>
            <a:r>
              <a:rPr u="sng" spc="-114" dirty="0">
                <a:latin typeface="Comic Sans MS" panose="030F0702030302020204" pitchFamily="66" charset="0"/>
                <a:cs typeface="Arial"/>
              </a:rPr>
              <a:t> </a:t>
            </a:r>
            <a:r>
              <a:rPr u="sng" dirty="0">
                <a:latin typeface="Comic Sans MS" panose="030F0702030302020204" pitchFamily="66" charset="0"/>
                <a:cs typeface="Arial"/>
              </a:rPr>
              <a:t>have</a:t>
            </a:r>
            <a:r>
              <a:rPr u="sng" spc="-114" dirty="0">
                <a:latin typeface="Comic Sans MS" panose="030F0702030302020204" pitchFamily="66" charset="0"/>
                <a:cs typeface="Arial"/>
              </a:rPr>
              <a:t> </a:t>
            </a:r>
            <a:r>
              <a:rPr u="sng" dirty="0">
                <a:latin typeface="Comic Sans MS" panose="030F0702030302020204" pitchFamily="66" charset="0"/>
                <a:cs typeface="Arial"/>
              </a:rPr>
              <a:t>zero</a:t>
            </a:r>
            <a:r>
              <a:rPr u="sng" spc="-5" dirty="0">
                <a:latin typeface="Comic Sans MS" panose="030F0702030302020204" pitchFamily="66" charset="0"/>
                <a:cs typeface="Arial"/>
              </a:rPr>
              <a:t> </a:t>
            </a:r>
            <a:r>
              <a:rPr u="sng" dirty="0">
                <a:latin typeface="Comic Sans MS" panose="030F0702030302020204" pitchFamily="66" charset="0"/>
                <a:cs typeface="Arial"/>
              </a:rPr>
              <a:t>signal  component</a:t>
            </a:r>
            <a:r>
              <a:rPr dirty="0">
                <a:latin typeface="Comic Sans MS" panose="030F0702030302020204" pitchFamily="66" charset="0"/>
                <a:cs typeface="Arial"/>
              </a:rPr>
              <a:t>!!!</a:t>
            </a:r>
          </a:p>
        </p:txBody>
      </p:sp>
      <p:sp>
        <p:nvSpPr>
          <p:cNvPr id="4" name="Flowchart: Alternate Process 3"/>
          <p:cNvSpPr/>
          <p:nvPr/>
        </p:nvSpPr>
        <p:spPr bwMode="auto">
          <a:xfrm>
            <a:off x="72659" y="3562274"/>
            <a:ext cx="4526619" cy="1523403"/>
          </a:xfrm>
          <a:prstGeom prst="flowChartAlternateProcess">
            <a:avLst/>
          </a:prstGeom>
          <a:noFill/>
          <a:ln w="2857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a:ln>
                <a:noFill/>
              </a:ln>
              <a:solidFill>
                <a:schemeClr val="tx1"/>
              </a:solidFill>
              <a:effectLst/>
              <a:latin typeface="Arial" charset="0"/>
            </a:endParaRPr>
          </a:p>
        </p:txBody>
      </p:sp>
      <p:sp>
        <p:nvSpPr>
          <p:cNvPr id="10" name="Rectangle 4"/>
          <p:cNvSpPr>
            <a:spLocks noChangeArrowheads="1"/>
          </p:cNvSpPr>
          <p:nvPr/>
        </p:nvSpPr>
        <p:spPr bwMode="auto">
          <a:xfrm>
            <a:off x="151626" y="166913"/>
            <a:ext cx="33778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algn="ctr" eaLnBrk="1" hangingPunct="1"/>
            <a:r>
              <a:rPr lang="en-US" altLang="en-US" sz="2400" dirty="0">
                <a:solidFill>
                  <a:srgbClr val="FF0000"/>
                </a:solidFill>
                <a:latin typeface="Comic Sans MS" panose="030F0702030302020204" pitchFamily="66" charset="0"/>
              </a:rPr>
              <a:t>Small-Signal </a:t>
            </a:r>
            <a:r>
              <a:rPr lang="tr-TR" altLang="en-US" sz="2400" dirty="0">
                <a:solidFill>
                  <a:srgbClr val="FF0000"/>
                </a:solidFill>
                <a:latin typeface="Comic Sans MS" panose="030F0702030302020204" pitchFamily="66" charset="0"/>
              </a:rPr>
              <a:t>Analysis</a:t>
            </a:r>
            <a:endParaRPr lang="en-US" altLang="en-US" sz="2400" dirty="0">
              <a:solidFill>
                <a:srgbClr val="FF0000"/>
              </a:solidFill>
              <a:latin typeface="Comic Sans MS" panose="030F0702030302020204" pitchFamily="66" charset="0"/>
            </a:endParaRPr>
          </a:p>
        </p:txBody>
      </p:sp>
      <p:sp>
        <p:nvSpPr>
          <p:cNvPr id="6" name="Rectangle 5"/>
          <p:cNvSpPr/>
          <p:nvPr/>
        </p:nvSpPr>
        <p:spPr>
          <a:xfrm>
            <a:off x="183200" y="5237473"/>
            <a:ext cx="6099026" cy="646331"/>
          </a:xfrm>
          <a:prstGeom prst="rect">
            <a:avLst/>
          </a:prstGeom>
        </p:spPr>
        <p:txBody>
          <a:bodyPr wrap="square">
            <a:spAutoFit/>
          </a:bodyPr>
          <a:lstStyle/>
          <a:p>
            <a:pPr marL="12700">
              <a:lnSpc>
                <a:spcPct val="100000"/>
              </a:lnSpc>
              <a:spcBef>
                <a:spcPts val="894"/>
              </a:spcBef>
            </a:pPr>
            <a:r>
              <a:rPr lang="en-US" dirty="0">
                <a:latin typeface="Comic Sans MS" panose="030F0702030302020204" pitchFamily="66" charset="0"/>
                <a:cs typeface="Arial"/>
              </a:rPr>
              <a:t>The result is the small-signal equivalent circuit of the</a:t>
            </a:r>
            <a:r>
              <a:rPr lang="en-US" spc="135" dirty="0">
                <a:latin typeface="Comic Sans MS" panose="030F0702030302020204" pitchFamily="66" charset="0"/>
                <a:cs typeface="Arial"/>
              </a:rPr>
              <a:t> </a:t>
            </a:r>
            <a:r>
              <a:rPr lang="en-US" dirty="0">
                <a:latin typeface="Comic Sans MS" panose="030F0702030302020204" pitchFamily="66" charset="0"/>
                <a:cs typeface="Arial"/>
              </a:rPr>
              <a:t>amplifier</a:t>
            </a:r>
            <a:r>
              <a:rPr lang="tr-TR" dirty="0">
                <a:latin typeface="Comic Sans MS" panose="030F0702030302020204" pitchFamily="66" charset="0"/>
                <a:cs typeface="Arial"/>
              </a:rPr>
              <a:t>.</a:t>
            </a:r>
            <a:endParaRPr lang="en-US" dirty="0">
              <a:latin typeface="Comic Sans MS" panose="030F0702030302020204" pitchFamily="66" charset="0"/>
              <a:cs typeface="Arial"/>
            </a:endParaRPr>
          </a:p>
        </p:txBody>
      </p:sp>
    </p:spTree>
    <p:extLst>
      <p:ext uri="{BB962C8B-B14F-4D97-AF65-F5344CB8AC3E}">
        <p14:creationId xmlns:p14="http://schemas.microsoft.com/office/powerpoint/2010/main" val="384431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4" y="807575"/>
            <a:ext cx="5128748" cy="4615873"/>
          </a:xfrm>
          <a:prstGeom prst="rect">
            <a:avLst/>
          </a:prstGeom>
        </p:spPr>
      </p:pic>
      <p:sp>
        <p:nvSpPr>
          <p:cNvPr id="15" name="Rectangle 4"/>
          <p:cNvSpPr>
            <a:spLocks noChangeArrowheads="1"/>
          </p:cNvSpPr>
          <p:nvPr/>
        </p:nvSpPr>
        <p:spPr bwMode="auto">
          <a:xfrm>
            <a:off x="151626" y="166913"/>
            <a:ext cx="33778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algn="ctr" eaLnBrk="1" hangingPunct="1"/>
            <a:r>
              <a:rPr lang="en-US" altLang="en-US" sz="2400" dirty="0">
                <a:solidFill>
                  <a:srgbClr val="FF0000"/>
                </a:solidFill>
                <a:latin typeface="Comic Sans MS" panose="030F0702030302020204" pitchFamily="66" charset="0"/>
              </a:rPr>
              <a:t>Small-Signal </a:t>
            </a:r>
            <a:r>
              <a:rPr lang="tr-TR" altLang="en-US" sz="2400" dirty="0">
                <a:solidFill>
                  <a:srgbClr val="FF0000"/>
                </a:solidFill>
                <a:latin typeface="Comic Sans MS" panose="030F0702030302020204" pitchFamily="66" charset="0"/>
              </a:rPr>
              <a:t>Analysis</a:t>
            </a:r>
            <a:endParaRPr lang="en-US" altLang="en-US" sz="2400" dirty="0">
              <a:solidFill>
                <a:srgbClr val="FF0000"/>
              </a:solidFill>
              <a:latin typeface="Comic Sans MS" panose="030F0702030302020204" pitchFamily="66" charset="0"/>
            </a:endParaRPr>
          </a:p>
        </p:txBody>
      </p:sp>
      <p:sp>
        <p:nvSpPr>
          <p:cNvPr id="10" name="Rectangle 2"/>
          <p:cNvSpPr txBox="1">
            <a:spLocks noChangeArrowheads="1"/>
          </p:cNvSpPr>
          <p:nvPr/>
        </p:nvSpPr>
        <p:spPr bwMode="auto">
          <a:xfrm>
            <a:off x="5378060" y="3453962"/>
            <a:ext cx="2607513" cy="645037"/>
          </a:xfrm>
          <a:prstGeom prst="wedgeRoundRectCallout">
            <a:avLst>
              <a:gd name="adj1" fmla="val -29069"/>
              <a:gd name="adj2" fmla="val -111738"/>
              <a:gd name="adj3" fmla="val 16667"/>
            </a:avLst>
          </a:prstGeom>
          <a:noFill/>
          <a:ln w="28575">
            <a:solidFill>
              <a:schemeClr val="tx1"/>
            </a:solidFill>
            <a:prstDash val="dash"/>
          </a:ln>
          <a:effectLs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indent="-2462213" algn="l" eaLnBrk="1" hangingPunct="1"/>
            <a:r>
              <a:rPr lang="tr-TR" altLang="en-US" sz="1800" kern="0" dirty="0" err="1"/>
              <a:t>A</a:t>
            </a:r>
            <a:r>
              <a:rPr lang="tr-TR" altLang="en-US" sz="1800" kern="0" baseline="-25000" dirty="0" err="1"/>
              <a:t>voc</a:t>
            </a:r>
            <a:r>
              <a:rPr lang="tr-TR" altLang="en-US" sz="1800" kern="0" baseline="-25000" dirty="0"/>
              <a:t>:</a:t>
            </a:r>
            <a:r>
              <a:rPr lang="tr-TR" altLang="en-US" sz="1800" kern="0" dirty="0"/>
              <a:t> Open </a:t>
            </a:r>
            <a:r>
              <a:rPr lang="tr-TR" altLang="en-US" sz="1800" kern="0" dirty="0" err="1"/>
              <a:t>circut</a:t>
            </a:r>
            <a:r>
              <a:rPr lang="tr-TR" altLang="en-US" sz="1800" kern="0" dirty="0"/>
              <a:t> </a:t>
            </a:r>
            <a:r>
              <a:rPr lang="tr-TR" altLang="en-US" sz="1800" kern="0" dirty="0" err="1"/>
              <a:t>gain</a:t>
            </a:r>
            <a:r>
              <a:rPr lang="tr-TR" altLang="en-US" sz="1800" kern="0" dirty="0"/>
              <a:t>. </a:t>
            </a:r>
            <a:r>
              <a:rPr lang="tr-TR" altLang="en-US" sz="1800" kern="0" dirty="0" err="1"/>
              <a:t>Gain</a:t>
            </a:r>
            <a:r>
              <a:rPr lang="tr-TR" altLang="en-US" sz="1800" kern="0" dirty="0"/>
              <a:t> </a:t>
            </a:r>
            <a:r>
              <a:rPr lang="tr-TR" altLang="en-US" sz="1800" kern="0" dirty="0" err="1"/>
              <a:t>without</a:t>
            </a:r>
            <a:r>
              <a:rPr lang="tr-TR" altLang="en-US" sz="1800" kern="0" dirty="0"/>
              <a:t> ‘</a:t>
            </a:r>
            <a:r>
              <a:rPr lang="tr-TR" altLang="en-US" sz="1800" kern="0" dirty="0" err="1"/>
              <a:t>Load</a:t>
            </a:r>
            <a:r>
              <a:rPr lang="tr-TR" altLang="en-US" sz="1800" kern="0" dirty="0"/>
              <a:t>’</a:t>
            </a:r>
            <a:endParaRPr lang="th-TH" altLang="en-US" sz="1800" kern="0" dirty="0"/>
          </a:p>
        </p:txBody>
      </p:sp>
      <p:grpSp>
        <p:nvGrpSpPr>
          <p:cNvPr id="4" name="Group 3"/>
          <p:cNvGrpSpPr/>
          <p:nvPr/>
        </p:nvGrpSpPr>
        <p:grpSpPr>
          <a:xfrm>
            <a:off x="5195597" y="632335"/>
            <a:ext cx="2840982" cy="2347677"/>
            <a:chOff x="5580112" y="1321810"/>
            <a:chExt cx="2840982" cy="2347677"/>
          </a:xfrm>
        </p:grpSpPr>
        <p:sp>
          <p:nvSpPr>
            <p:cNvPr id="13316" name="TextBox 1"/>
            <p:cNvSpPr txBox="1">
              <a:spLocks noChangeArrowheads="1"/>
            </p:cNvSpPr>
            <p:nvPr/>
          </p:nvSpPr>
          <p:spPr bwMode="auto">
            <a:xfrm>
              <a:off x="5984825" y="1321810"/>
              <a:ext cx="22621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2000" b="0" u="sng" dirty="0">
                  <a:solidFill>
                    <a:srgbClr val="000000"/>
                  </a:solidFill>
                  <a:effectLst>
                    <a:outerShdw blurRad="38100" dist="38100" dir="2700000" algn="tl">
                      <a:srgbClr val="000000">
                        <a:alpha val="43137"/>
                      </a:srgbClr>
                    </a:outerShdw>
                  </a:effectLst>
                  <a:latin typeface="Comic Sans MS" panose="030F0702030302020204" pitchFamily="66" charset="0"/>
                </a:rPr>
                <a:t>Find voltage gain: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112" y="1675922"/>
              <a:ext cx="2840982" cy="1993565"/>
            </a:xfrm>
            <a:prstGeom prst="rect">
              <a:avLst/>
            </a:prstGeom>
          </p:spPr>
        </p:pic>
      </p:grpSp>
    </p:spTree>
    <p:extLst>
      <p:ext uri="{BB962C8B-B14F-4D97-AF65-F5344CB8AC3E}">
        <p14:creationId xmlns:p14="http://schemas.microsoft.com/office/powerpoint/2010/main" val="3958864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2276872"/>
            <a:ext cx="8712968" cy="4104456"/>
          </a:xfrm>
        </p:spPr>
        <p:txBody>
          <a:bodyPr>
            <a:normAutofit fontScale="92500"/>
          </a:bodyPr>
          <a:lstStyle/>
          <a:p>
            <a:r>
              <a:rPr lang="en-US" sz="1700" dirty="0">
                <a:latin typeface="Comic Sans MS" panose="030F0702030302020204" pitchFamily="66" charset="0"/>
              </a:rPr>
              <a:t>It contains three semiconductor layers: one p-layer and two n-layers.</a:t>
            </a:r>
          </a:p>
          <a:p>
            <a:r>
              <a:rPr lang="en-US" sz="1700" dirty="0">
                <a:latin typeface="Comic Sans MS" panose="030F0702030302020204" pitchFamily="66" charset="0"/>
              </a:rPr>
              <a:t>The area of collector layer is largest. So it can dissipate heat quickly.</a:t>
            </a:r>
          </a:p>
          <a:p>
            <a:r>
              <a:rPr lang="en-US" sz="1700" dirty="0">
                <a:latin typeface="Comic Sans MS" panose="030F0702030302020204" pitchFamily="66" charset="0"/>
              </a:rPr>
              <a:t>Area of base layer is smallest and it is very thin.</a:t>
            </a:r>
          </a:p>
          <a:p>
            <a:r>
              <a:rPr lang="en-US" sz="1700" dirty="0">
                <a:latin typeface="Comic Sans MS" panose="030F0702030302020204" pitchFamily="66" charset="0"/>
              </a:rPr>
              <a:t>Area of emitter layer is medium.</a:t>
            </a:r>
          </a:p>
          <a:p>
            <a:r>
              <a:rPr lang="en-US" sz="1700" dirty="0">
                <a:latin typeface="Comic Sans MS" panose="030F0702030302020204" pitchFamily="66" charset="0"/>
              </a:rPr>
              <a:t>Collector layer is moderately doped. So it has medium number of charges (electrons).</a:t>
            </a:r>
          </a:p>
          <a:p>
            <a:r>
              <a:rPr lang="en-US" sz="1700" dirty="0">
                <a:latin typeface="Comic Sans MS" panose="030F0702030302020204" pitchFamily="66" charset="0"/>
              </a:rPr>
              <a:t>Base layer is lightly doped. So it has a very few number of charges (holes).</a:t>
            </a:r>
          </a:p>
          <a:p>
            <a:r>
              <a:rPr lang="en-US" sz="1700" dirty="0">
                <a:latin typeface="Comic Sans MS" panose="030F0702030302020204" pitchFamily="66" charset="0"/>
              </a:rPr>
              <a:t>Emitter layer is heavily doped. So it has largest number of charges (electrons).</a:t>
            </a:r>
          </a:p>
          <a:p>
            <a:r>
              <a:rPr lang="en-US" sz="1700" dirty="0">
                <a:latin typeface="Comic Sans MS" panose="030F0702030302020204" pitchFamily="66" charset="0"/>
              </a:rPr>
              <a:t>THE P-LAYER IS SANDWICHED BETWEEN TWO N-LAYERS.</a:t>
            </a:r>
          </a:p>
          <a:p>
            <a:r>
              <a:rPr lang="en-US" sz="1700" dirty="0">
                <a:latin typeface="Comic Sans MS" panose="030F0702030302020204" pitchFamily="66" charset="0"/>
              </a:rPr>
              <a:t>The junction between collector layer and base layer is called as collector-base junction</a:t>
            </a:r>
            <a:r>
              <a:rPr lang="tr-TR" sz="1700" dirty="0">
                <a:latin typeface="Comic Sans MS" panose="030F0702030302020204" pitchFamily="66" charset="0"/>
              </a:rPr>
              <a:t> </a:t>
            </a:r>
            <a:r>
              <a:rPr lang="en-US" sz="1700" dirty="0">
                <a:latin typeface="Comic Sans MS" panose="030F0702030302020204" pitchFamily="66" charset="0"/>
              </a:rPr>
              <a:t>or c-b junction.</a:t>
            </a:r>
          </a:p>
          <a:p>
            <a:r>
              <a:rPr lang="en-US" sz="1700" dirty="0">
                <a:latin typeface="Comic Sans MS" panose="030F0702030302020204" pitchFamily="66" charset="0"/>
              </a:rPr>
              <a:t>The junction between base layer and emitter layer is called as base-emitter junction</a:t>
            </a:r>
            <a:r>
              <a:rPr lang="tr-TR" sz="1700" dirty="0">
                <a:latin typeface="Comic Sans MS" panose="030F0702030302020204" pitchFamily="66" charset="0"/>
              </a:rPr>
              <a:t> </a:t>
            </a:r>
            <a:r>
              <a:rPr lang="en-US" sz="1700" dirty="0">
                <a:latin typeface="Comic Sans MS" panose="030F0702030302020204" pitchFamily="66" charset="0"/>
              </a:rPr>
              <a:t>or b-e junction.</a:t>
            </a:r>
          </a:p>
          <a:p>
            <a:r>
              <a:rPr lang="en-US" sz="1700" dirty="0">
                <a:latin typeface="Comic Sans MS" panose="030F0702030302020204" pitchFamily="66" charset="0"/>
              </a:rPr>
              <a:t>The two junctions have almost same potential barrier voltage of 0.6V to 0.7V, just like in a general purpose diode.</a:t>
            </a:r>
          </a:p>
        </p:txBody>
      </p:sp>
      <p:sp>
        <p:nvSpPr>
          <p:cNvPr id="2" name="Title 1"/>
          <p:cNvSpPr>
            <a:spLocks noGrp="1"/>
          </p:cNvSpPr>
          <p:nvPr>
            <p:ph type="title"/>
          </p:nvPr>
        </p:nvSpPr>
        <p:spPr>
          <a:xfrm>
            <a:off x="323528" y="917544"/>
            <a:ext cx="1813317" cy="4682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b="0" i="0" dirty="0">
                <a:effectLst>
                  <a:outerShdw blurRad="38100" dist="38100" dir="2700000" algn="tl">
                    <a:srgbClr val="000000">
                      <a:alpha val="43137"/>
                    </a:srgbClr>
                  </a:outerShdw>
                </a:effectLst>
                <a:latin typeface="Comic Sans MS" panose="030F0702030302020204" pitchFamily="66" charset="0"/>
              </a:rPr>
              <a:t>npn BJTs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787" y="351284"/>
            <a:ext cx="3261897" cy="1997596"/>
          </a:xfrm>
          <a:prstGeom prst="rect">
            <a:avLst/>
          </a:prstGeom>
        </p:spPr>
      </p:pic>
      <p:sp>
        <p:nvSpPr>
          <p:cNvPr id="4" name="Rectangle 3">
            <a:extLst>
              <a:ext uri="{FF2B5EF4-FFF2-40B4-BE49-F238E27FC236}">
                <a16:creationId xmlns:a16="http://schemas.microsoft.com/office/drawing/2014/main" id="{87AAAE40-8F4C-44A6-9AD3-A7C8EF7C2CBE}"/>
              </a:ext>
            </a:extLst>
          </p:cNvPr>
          <p:cNvSpPr/>
          <p:nvPr/>
        </p:nvSpPr>
        <p:spPr>
          <a:xfrm>
            <a:off x="1550369" y="238880"/>
            <a:ext cx="1813317" cy="369332"/>
          </a:xfrm>
          <a:prstGeom prst="rect">
            <a:avLst/>
          </a:prstGeom>
        </p:spPr>
        <p:txBody>
          <a:bodyPr wrap="none">
            <a:spAutoFit/>
          </a:bodyPr>
          <a:lstStyle/>
          <a:p>
            <a:r>
              <a:rPr lang="en-US" dirty="0">
                <a:solidFill>
                  <a:srgbClr val="C00000"/>
                </a:solidFill>
                <a:latin typeface="Comic Sans MS" panose="030F0702030302020204" pitchFamily="66" charset="0"/>
              </a:rPr>
              <a:t>collector layer </a:t>
            </a:r>
            <a:endParaRPr lang="tr-TR" dirty="0">
              <a:solidFill>
                <a:srgbClr val="C00000"/>
              </a:solidFill>
            </a:endParaRPr>
          </a:p>
        </p:txBody>
      </p:sp>
      <p:sp>
        <p:nvSpPr>
          <p:cNvPr id="6" name="Rectangle 5">
            <a:extLst>
              <a:ext uri="{FF2B5EF4-FFF2-40B4-BE49-F238E27FC236}">
                <a16:creationId xmlns:a16="http://schemas.microsoft.com/office/drawing/2014/main" id="{EC1D2EAA-F51B-4E26-973A-7D4AE74AA201}"/>
              </a:ext>
            </a:extLst>
          </p:cNvPr>
          <p:cNvSpPr/>
          <p:nvPr/>
        </p:nvSpPr>
        <p:spPr>
          <a:xfrm>
            <a:off x="5906951" y="351284"/>
            <a:ext cx="1686680" cy="369332"/>
          </a:xfrm>
          <a:prstGeom prst="rect">
            <a:avLst/>
          </a:prstGeom>
        </p:spPr>
        <p:txBody>
          <a:bodyPr wrap="none">
            <a:spAutoFit/>
          </a:bodyPr>
          <a:lstStyle/>
          <a:p>
            <a:r>
              <a:rPr lang="en-US" dirty="0">
                <a:solidFill>
                  <a:srgbClr val="C00000"/>
                </a:solidFill>
                <a:latin typeface="Comic Sans MS" panose="030F0702030302020204" pitchFamily="66" charset="0"/>
              </a:rPr>
              <a:t>emitter layer </a:t>
            </a:r>
            <a:endParaRPr lang="tr-TR" dirty="0">
              <a:solidFill>
                <a:srgbClr val="C00000"/>
              </a:solidFill>
            </a:endParaRPr>
          </a:p>
        </p:txBody>
      </p:sp>
      <p:cxnSp>
        <p:nvCxnSpPr>
          <p:cNvPr id="8" name="Straight Arrow Connector 7">
            <a:extLst>
              <a:ext uri="{FF2B5EF4-FFF2-40B4-BE49-F238E27FC236}">
                <a16:creationId xmlns:a16="http://schemas.microsoft.com/office/drawing/2014/main" id="{C0DCD475-FBCB-489F-9520-2B7576CF25F2}"/>
              </a:ext>
            </a:extLst>
          </p:cNvPr>
          <p:cNvCxnSpPr>
            <a:cxnSpLocks/>
          </p:cNvCxnSpPr>
          <p:nvPr/>
        </p:nvCxnSpPr>
        <p:spPr>
          <a:xfrm flipH="1">
            <a:off x="4889324" y="548680"/>
            <a:ext cx="10233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94B035-D0CA-41C6-AFA5-A6741C8668DB}"/>
              </a:ext>
            </a:extLst>
          </p:cNvPr>
          <p:cNvCxnSpPr>
            <a:cxnSpLocks/>
          </p:cNvCxnSpPr>
          <p:nvPr/>
        </p:nvCxnSpPr>
        <p:spPr>
          <a:xfrm>
            <a:off x="3186381" y="479973"/>
            <a:ext cx="377507" cy="1407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8A255E0-F413-4C88-B6B0-EA959C13EF28}"/>
              </a:ext>
            </a:extLst>
          </p:cNvPr>
          <p:cNvSpPr/>
          <p:nvPr/>
        </p:nvSpPr>
        <p:spPr>
          <a:xfrm>
            <a:off x="4395557" y="-18048"/>
            <a:ext cx="1354858" cy="369332"/>
          </a:xfrm>
          <a:prstGeom prst="rect">
            <a:avLst/>
          </a:prstGeom>
        </p:spPr>
        <p:txBody>
          <a:bodyPr wrap="none">
            <a:spAutoFit/>
          </a:bodyPr>
          <a:lstStyle/>
          <a:p>
            <a:r>
              <a:rPr lang="en-US" dirty="0">
                <a:solidFill>
                  <a:srgbClr val="C00000"/>
                </a:solidFill>
                <a:latin typeface="Comic Sans MS" panose="030F0702030302020204" pitchFamily="66" charset="0"/>
              </a:rPr>
              <a:t>base layer </a:t>
            </a:r>
            <a:endParaRPr lang="tr-TR" dirty="0">
              <a:solidFill>
                <a:srgbClr val="C00000"/>
              </a:solidFill>
            </a:endParaRPr>
          </a:p>
        </p:txBody>
      </p:sp>
      <p:cxnSp>
        <p:nvCxnSpPr>
          <p:cNvPr id="13" name="Straight Arrow Connector 12">
            <a:extLst>
              <a:ext uri="{FF2B5EF4-FFF2-40B4-BE49-F238E27FC236}">
                <a16:creationId xmlns:a16="http://schemas.microsoft.com/office/drawing/2014/main" id="{BA1E51D1-3950-43E8-B5A8-BEE50394E0E5}"/>
              </a:ext>
            </a:extLst>
          </p:cNvPr>
          <p:cNvCxnSpPr>
            <a:cxnSpLocks/>
          </p:cNvCxnSpPr>
          <p:nvPr/>
        </p:nvCxnSpPr>
        <p:spPr>
          <a:xfrm flipH="1">
            <a:off x="4335965" y="299670"/>
            <a:ext cx="196387" cy="2490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306321"/>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p:cNvSpPr>
            <a:spLocks noChangeArrowheads="1"/>
          </p:cNvSpPr>
          <p:nvPr/>
        </p:nvSpPr>
        <p:spPr bwMode="auto">
          <a:xfrm>
            <a:off x="151626" y="166913"/>
            <a:ext cx="33778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algn="ctr" eaLnBrk="1" hangingPunct="1"/>
            <a:r>
              <a:rPr lang="en-US" altLang="en-US" sz="2400" dirty="0">
                <a:solidFill>
                  <a:srgbClr val="FF0000"/>
                </a:solidFill>
                <a:latin typeface="Comic Sans MS" panose="030F0702030302020204" pitchFamily="66" charset="0"/>
              </a:rPr>
              <a:t>Small-Signal </a:t>
            </a:r>
            <a:r>
              <a:rPr lang="tr-TR" altLang="en-US" sz="2400" dirty="0">
                <a:solidFill>
                  <a:srgbClr val="FF0000"/>
                </a:solidFill>
                <a:latin typeface="Comic Sans MS" panose="030F0702030302020204" pitchFamily="66" charset="0"/>
              </a:rPr>
              <a:t>Analysis</a:t>
            </a:r>
            <a:endParaRPr lang="en-US" altLang="en-US" sz="2400" dirty="0">
              <a:solidFill>
                <a:srgbClr val="FF0000"/>
              </a:solidFill>
              <a:latin typeface="Comic Sans MS" panose="030F0702030302020204" pitchFamily="66" charset="0"/>
            </a:endParaRPr>
          </a:p>
        </p:txBody>
      </p:sp>
      <p:sp>
        <p:nvSpPr>
          <p:cNvPr id="13" name="TextBox 6"/>
          <p:cNvSpPr txBox="1">
            <a:spLocks noChangeArrowheads="1"/>
          </p:cNvSpPr>
          <p:nvPr/>
        </p:nvSpPr>
        <p:spPr bwMode="auto">
          <a:xfrm>
            <a:off x="5508104" y="2996952"/>
            <a:ext cx="29466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2000" b="0" u="sng" dirty="0">
                <a:solidFill>
                  <a:srgbClr val="000000"/>
                </a:solidFill>
                <a:effectLst>
                  <a:outerShdw blurRad="38100" dist="38100" dir="2700000" algn="tl">
                    <a:srgbClr val="000000">
                      <a:alpha val="43137"/>
                    </a:srgbClr>
                  </a:outerShdw>
                </a:effectLst>
                <a:latin typeface="Comic Sans MS" panose="030F0702030302020204" pitchFamily="66" charset="0"/>
              </a:rPr>
              <a:t>Find </a:t>
            </a:r>
            <a:r>
              <a:rPr lang="tr-TR" altLang="en-US" sz="2000" b="0" u="sng" dirty="0" err="1">
                <a:solidFill>
                  <a:srgbClr val="000000"/>
                </a:solidFill>
                <a:effectLst>
                  <a:outerShdw blurRad="38100" dist="38100" dir="2700000" algn="tl">
                    <a:srgbClr val="000000">
                      <a:alpha val="43137"/>
                    </a:srgbClr>
                  </a:outerShdw>
                </a:effectLst>
                <a:latin typeface="Comic Sans MS" panose="030F0702030302020204" pitchFamily="66" charset="0"/>
              </a:rPr>
              <a:t>output</a:t>
            </a:r>
            <a:r>
              <a:rPr lang="en-US" altLang="en-US" sz="2000" b="0" u="sng" dirty="0">
                <a:solidFill>
                  <a:srgbClr val="000000"/>
                </a:solidFill>
                <a:effectLst>
                  <a:outerShdw blurRad="38100" dist="38100" dir="2700000" algn="tl">
                    <a:srgbClr val="000000">
                      <a:alpha val="43137"/>
                    </a:srgbClr>
                  </a:outerShdw>
                </a:effectLst>
                <a:latin typeface="Comic Sans MS" panose="030F0702030302020204" pitchFamily="66" charset="0"/>
              </a:rPr>
              <a:t> impedance:</a:t>
            </a:r>
          </a:p>
        </p:txBody>
      </p:sp>
      <p:sp>
        <p:nvSpPr>
          <p:cNvPr id="15" name="Rectangle 14"/>
          <p:cNvSpPr/>
          <p:nvPr/>
        </p:nvSpPr>
        <p:spPr>
          <a:xfrm>
            <a:off x="5508104" y="3501008"/>
            <a:ext cx="1518364" cy="400110"/>
          </a:xfrm>
          <a:prstGeom prst="rect">
            <a:avLst/>
          </a:prstGeom>
        </p:spPr>
        <p:txBody>
          <a:bodyPr wrap="none">
            <a:spAutoFit/>
          </a:bodyPr>
          <a:lstStyle/>
          <a:p>
            <a:r>
              <a:rPr lang="tr-TR" altLang="en-US" sz="2000" i="1" kern="0" dirty="0">
                <a:latin typeface="Calibri" panose="020F0502020204030204" pitchFamily="34" charset="0"/>
                <a:cs typeface="Calibri" panose="020F0502020204030204" pitchFamily="34" charset="0"/>
                <a:sym typeface="Symbol" panose="05050102010706020507" pitchFamily="18" charset="2"/>
              </a:rPr>
              <a:t>Z</a:t>
            </a:r>
            <a:r>
              <a:rPr lang="tr-TR" altLang="en-US" sz="2000" i="1" kern="0" baseline="-25000" dirty="0">
                <a:latin typeface="Calibri" panose="020F0502020204030204" pitchFamily="34" charset="0"/>
                <a:cs typeface="Calibri" panose="020F0502020204030204" pitchFamily="34" charset="0"/>
                <a:sym typeface="Symbol" panose="05050102010706020507" pitchFamily="18" charset="2"/>
              </a:rPr>
              <a:t>0</a:t>
            </a:r>
            <a:r>
              <a:rPr lang="tr-TR" altLang="en-US" sz="2000" i="1" kern="0" dirty="0">
                <a:latin typeface="Calibri" panose="020F0502020204030204" pitchFamily="34" charset="0"/>
                <a:cs typeface="Calibri" panose="020F0502020204030204" pitchFamily="34" charset="0"/>
                <a:sym typeface="Symbol" panose="05050102010706020507" pitchFamily="18" charset="2"/>
              </a:rPr>
              <a:t> = </a:t>
            </a:r>
            <a:r>
              <a:rPr lang="tr-TR" altLang="en-US" sz="2000" i="1" kern="0" dirty="0" err="1">
                <a:latin typeface="Calibri" panose="020F0502020204030204" pitchFamily="34" charset="0"/>
                <a:cs typeface="Calibri" panose="020F0502020204030204" pitchFamily="34" charset="0"/>
                <a:sym typeface="Symbol" panose="05050102010706020507" pitchFamily="18" charset="2"/>
              </a:rPr>
              <a:t>v</a:t>
            </a:r>
            <a:r>
              <a:rPr lang="tr-TR" altLang="en-US" sz="2000" i="1" kern="0" baseline="-25000" dirty="0" err="1">
                <a:latin typeface="Calibri" panose="020F0502020204030204" pitchFamily="34" charset="0"/>
                <a:cs typeface="Calibri" panose="020F0502020204030204" pitchFamily="34" charset="0"/>
                <a:sym typeface="Symbol" panose="05050102010706020507" pitchFamily="18" charset="2"/>
              </a:rPr>
              <a:t>o</a:t>
            </a:r>
            <a:r>
              <a:rPr lang="tr-TR" altLang="en-US" sz="2000" i="1" kern="0" baseline="-25000" dirty="0">
                <a:latin typeface="Calibri" panose="020F0502020204030204" pitchFamily="34" charset="0"/>
                <a:cs typeface="Calibri" panose="020F0502020204030204" pitchFamily="34" charset="0"/>
                <a:sym typeface="Symbol" panose="05050102010706020507" pitchFamily="18" charset="2"/>
              </a:rPr>
              <a:t> </a:t>
            </a:r>
            <a:r>
              <a:rPr lang="tr-TR" altLang="en-US" sz="2000" i="1" kern="0" dirty="0">
                <a:latin typeface="Calibri" panose="020F0502020204030204" pitchFamily="34" charset="0"/>
                <a:cs typeface="Calibri" panose="020F0502020204030204" pitchFamily="34" charset="0"/>
                <a:sym typeface="Symbol" panose="05050102010706020507" pitchFamily="18" charset="2"/>
              </a:rPr>
              <a:t>/ </a:t>
            </a:r>
            <a:r>
              <a:rPr lang="tr-TR" altLang="en-US" sz="2000" i="1" kern="0" dirty="0" err="1">
                <a:latin typeface="Calibri" panose="020F0502020204030204" pitchFamily="34" charset="0"/>
                <a:cs typeface="Calibri" panose="020F0502020204030204" pitchFamily="34" charset="0"/>
                <a:sym typeface="Symbol" panose="05050102010706020507" pitchFamily="18" charset="2"/>
              </a:rPr>
              <a:t>i</a:t>
            </a:r>
            <a:r>
              <a:rPr lang="tr-TR" altLang="en-US" sz="2000" i="1" kern="0" baseline="-25000" dirty="0" err="1">
                <a:latin typeface="Calibri" panose="020F0502020204030204" pitchFamily="34" charset="0"/>
                <a:cs typeface="Calibri" panose="020F0502020204030204" pitchFamily="34" charset="0"/>
                <a:sym typeface="Symbol" panose="05050102010706020507" pitchFamily="18" charset="2"/>
              </a:rPr>
              <a:t>o</a:t>
            </a:r>
            <a:r>
              <a:rPr lang="tr-TR" altLang="en-US" sz="2000" i="1" kern="0" dirty="0">
                <a:latin typeface="Calibri" panose="020F0502020204030204" pitchFamily="34" charset="0"/>
                <a:cs typeface="Calibri" panose="020F0502020204030204" pitchFamily="34" charset="0"/>
                <a:sym typeface="Symbol" panose="05050102010706020507" pitchFamily="18" charset="2"/>
              </a:rPr>
              <a:t>=</a:t>
            </a:r>
            <a:r>
              <a:rPr lang="tr-TR" altLang="en-US" sz="2000" i="1" kern="0" dirty="0" err="1">
                <a:latin typeface="Calibri" panose="020F0502020204030204" pitchFamily="34" charset="0"/>
                <a:cs typeface="Calibri" panose="020F0502020204030204" pitchFamily="34" charset="0"/>
                <a:sym typeface="Symbol" panose="05050102010706020507" pitchFamily="18" charset="2"/>
              </a:rPr>
              <a:t>R</a:t>
            </a:r>
            <a:r>
              <a:rPr lang="tr-TR" altLang="en-US" sz="2000" i="1" kern="0" baseline="-25000" dirty="0" err="1">
                <a:latin typeface="Calibri" panose="020F0502020204030204" pitchFamily="34" charset="0"/>
                <a:cs typeface="Calibri" panose="020F0502020204030204" pitchFamily="34" charset="0"/>
                <a:sym typeface="Symbol" panose="05050102010706020507" pitchFamily="18" charset="2"/>
              </a:rPr>
              <a:t>c</a:t>
            </a:r>
            <a:endParaRPr lang="tr-TR" sz="2000" i="1" baseline="-25000"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889" y="908720"/>
            <a:ext cx="4983480" cy="3444240"/>
          </a:xfrm>
          <a:prstGeom prst="rect">
            <a:avLst/>
          </a:prstGeom>
        </p:spPr>
      </p:pic>
      <p:sp>
        <p:nvSpPr>
          <p:cNvPr id="6" name="TextBox 6">
            <a:extLst>
              <a:ext uri="{FF2B5EF4-FFF2-40B4-BE49-F238E27FC236}">
                <a16:creationId xmlns:a16="http://schemas.microsoft.com/office/drawing/2014/main" id="{6761979A-7C2C-4C8A-9BA9-3DF2E7C3C6F3}"/>
              </a:ext>
            </a:extLst>
          </p:cNvPr>
          <p:cNvSpPr txBox="1">
            <a:spLocks noChangeArrowheads="1"/>
          </p:cNvSpPr>
          <p:nvPr/>
        </p:nvSpPr>
        <p:spPr bwMode="auto">
          <a:xfrm>
            <a:off x="5508104" y="1124744"/>
            <a:ext cx="27655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2000" b="0" u="sng" dirty="0">
                <a:solidFill>
                  <a:srgbClr val="000000"/>
                </a:solidFill>
                <a:effectLst>
                  <a:outerShdw blurRad="38100" dist="38100" dir="2700000" algn="tl">
                    <a:srgbClr val="000000">
                      <a:alpha val="43137"/>
                    </a:srgbClr>
                  </a:outerShdw>
                </a:effectLst>
                <a:latin typeface="Comic Sans MS" panose="030F0702030302020204" pitchFamily="66" charset="0"/>
              </a:rPr>
              <a:t>Find input impedance:</a:t>
            </a:r>
          </a:p>
        </p:txBody>
      </p:sp>
      <p:pic>
        <p:nvPicPr>
          <p:cNvPr id="7" name="Picture 6">
            <a:extLst>
              <a:ext uri="{FF2B5EF4-FFF2-40B4-BE49-F238E27FC236}">
                <a16:creationId xmlns:a16="http://schemas.microsoft.com/office/drawing/2014/main" id="{31FA3761-0E74-40C7-89FF-8FA84117E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1524854"/>
            <a:ext cx="2834886" cy="969348"/>
          </a:xfrm>
          <a:prstGeom prst="rect">
            <a:avLst/>
          </a:prstGeom>
        </p:spPr>
      </p:pic>
    </p:spTree>
    <p:extLst>
      <p:ext uri="{BB962C8B-B14F-4D97-AF65-F5344CB8AC3E}">
        <p14:creationId xmlns:p14="http://schemas.microsoft.com/office/powerpoint/2010/main" val="15642119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2" name="Rectangle 2">
            <a:extLst>
              <a:ext uri="{FF2B5EF4-FFF2-40B4-BE49-F238E27FC236}">
                <a16:creationId xmlns:a16="http://schemas.microsoft.com/office/drawing/2014/main" id="{3D769D82-ED5F-4E63-B5D8-EBE7D5256BF3}"/>
              </a:ext>
            </a:extLst>
          </p:cNvPr>
          <p:cNvSpPr>
            <a:spLocks noGrp="1" noChangeArrowheads="1"/>
          </p:cNvSpPr>
          <p:nvPr>
            <p:ph type="title" idx="4294967295"/>
          </p:nvPr>
        </p:nvSpPr>
        <p:spPr>
          <a:xfrm>
            <a:off x="0" y="274638"/>
            <a:ext cx="7848600" cy="479425"/>
          </a:xfrm>
        </p:spPr>
        <p:txBody>
          <a:bodyPr/>
          <a:lstStyle/>
          <a:p>
            <a:pPr algn="l" eaLnBrk="1" hangingPunct="1"/>
            <a:r>
              <a:rPr lang="en-US" altLang="en-US" sz="2400" b="1" dirty="0" err="1">
                <a:latin typeface="Comic Sans MS" panose="030F0702030302020204" pitchFamily="66" charset="0"/>
              </a:rPr>
              <a:t>Input/Output</a:t>
            </a:r>
            <a:r>
              <a:rPr lang="en-US" altLang="en-US" sz="2400" b="1" dirty="0">
                <a:latin typeface="Comic Sans MS" panose="030F0702030302020204" pitchFamily="66" charset="0"/>
              </a:rPr>
              <a:t> Impedances</a:t>
            </a:r>
          </a:p>
        </p:txBody>
      </p:sp>
      <p:sp>
        <p:nvSpPr>
          <p:cNvPr id="186373" name="Rectangle 3">
            <a:extLst>
              <a:ext uri="{FF2B5EF4-FFF2-40B4-BE49-F238E27FC236}">
                <a16:creationId xmlns:a16="http://schemas.microsoft.com/office/drawing/2014/main" id="{2865F606-07E4-40CD-9DBC-9F9595458FC2}"/>
              </a:ext>
            </a:extLst>
          </p:cNvPr>
          <p:cNvSpPr>
            <a:spLocks noGrp="1" noChangeArrowheads="1"/>
          </p:cNvSpPr>
          <p:nvPr>
            <p:ph type="body" sz="half" idx="4294967295"/>
          </p:nvPr>
        </p:nvSpPr>
        <p:spPr>
          <a:xfrm>
            <a:off x="179512" y="3992424"/>
            <a:ext cx="7848600" cy="838200"/>
          </a:xfrm>
        </p:spPr>
        <p:txBody>
          <a:bodyPr/>
          <a:lstStyle/>
          <a:p>
            <a:pPr eaLnBrk="1" hangingPunct="1"/>
            <a:r>
              <a:rPr lang="en-US" altLang="en-US" sz="1800" dirty="0">
                <a:latin typeface="Comic Sans MS" panose="030F0702030302020204" pitchFamily="66" charset="0"/>
              </a:rPr>
              <a:t>The figure above shows the techniques of measuring input and output impedances.</a:t>
            </a:r>
          </a:p>
          <a:p>
            <a:pPr eaLnBrk="1" hangingPunct="1">
              <a:buFont typeface="Wingdings" panose="05000000000000000000" pitchFamily="2" charset="2"/>
              <a:buNone/>
            </a:pPr>
            <a:endParaRPr lang="en-US" altLang="en-US" sz="1800" dirty="0">
              <a:latin typeface="Comic Sans MS" panose="030F0702030302020204" pitchFamily="66" charset="0"/>
            </a:endParaRPr>
          </a:p>
        </p:txBody>
      </p:sp>
      <p:pic>
        <p:nvPicPr>
          <p:cNvPr id="186374" name="Picture 9">
            <a:extLst>
              <a:ext uri="{FF2B5EF4-FFF2-40B4-BE49-F238E27FC236}">
                <a16:creationId xmlns:a16="http://schemas.microsoft.com/office/drawing/2014/main" id="{66D751E2-E3F0-4CCE-B6DF-8F1A6A7ED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919572"/>
            <a:ext cx="6791672" cy="2422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86377" name="Object 5">
            <a:extLst>
              <a:ext uri="{FF2B5EF4-FFF2-40B4-BE49-F238E27FC236}">
                <a16:creationId xmlns:a16="http://schemas.microsoft.com/office/drawing/2014/main" id="{A239D8CD-65EC-47CF-BF3D-E6D0A7F57FD0}"/>
              </a:ext>
            </a:extLst>
          </p:cNvPr>
          <p:cNvGraphicFramePr>
            <a:graphicFrameLocks noChangeAspect="1"/>
          </p:cNvGraphicFramePr>
          <p:nvPr>
            <p:extLst>
              <p:ext uri="{D42A27DB-BD31-4B8C-83A1-F6EECF244321}">
                <p14:modId xmlns:p14="http://schemas.microsoft.com/office/powerpoint/2010/main" val="1711081498"/>
              </p:ext>
            </p:extLst>
          </p:nvPr>
        </p:nvGraphicFramePr>
        <p:xfrm>
          <a:off x="3347865" y="2996952"/>
          <a:ext cx="1325724" cy="1024714"/>
        </p:xfrm>
        <a:graphic>
          <a:graphicData uri="http://schemas.openxmlformats.org/presentationml/2006/ole">
            <mc:AlternateContent xmlns:mc="http://schemas.openxmlformats.org/markup-compatibility/2006">
              <mc:Choice xmlns:v="urn:schemas-microsoft-com:vml" Requires="v">
                <p:oleObj spid="_x0000_s162976" name="Equation" r:id="rId4" imgW="952087" imgH="799753" progId="Equation.3">
                  <p:embed/>
                </p:oleObj>
              </mc:Choice>
              <mc:Fallback>
                <p:oleObj name="Equation" r:id="rId4" imgW="952087" imgH="799753" progId="Equation.3">
                  <p:embed/>
                  <p:pic>
                    <p:nvPicPr>
                      <p:cNvPr id="186377" name="Object 5">
                        <a:extLst>
                          <a:ext uri="{FF2B5EF4-FFF2-40B4-BE49-F238E27FC236}">
                            <a16:creationId xmlns:a16="http://schemas.microsoft.com/office/drawing/2014/main" id="{A239D8CD-65EC-47CF-BF3D-E6D0A7F57F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865" y="2996952"/>
                        <a:ext cx="1325724" cy="1024714"/>
                      </a:xfrm>
                      <a:prstGeom prst="rect">
                        <a:avLst/>
                      </a:prstGeom>
                      <a:noFill/>
                      <a:ln>
                        <a:noFill/>
                      </a:ln>
                      <a:effectLst/>
                      <a:extLst/>
                    </p:spPr>
                  </p:pic>
                </p:oleObj>
              </mc:Fallback>
            </mc:AlternateContent>
          </a:graphicData>
        </a:graphic>
      </p:graphicFrame>
      <p:sp>
        <p:nvSpPr>
          <p:cNvPr id="8" name="Rectangle 3">
            <a:extLst>
              <a:ext uri="{FF2B5EF4-FFF2-40B4-BE49-F238E27FC236}">
                <a16:creationId xmlns:a16="http://schemas.microsoft.com/office/drawing/2014/main" id="{D268E5AA-EF73-4746-AAA1-1FDAB8032825}"/>
              </a:ext>
            </a:extLst>
          </p:cNvPr>
          <p:cNvSpPr txBox="1">
            <a:spLocks noChangeArrowheads="1"/>
          </p:cNvSpPr>
          <p:nvPr/>
        </p:nvSpPr>
        <p:spPr>
          <a:xfrm>
            <a:off x="185074" y="4812041"/>
            <a:ext cx="7772400" cy="762000"/>
          </a:xfrm>
          <a:prstGeom prst="rect">
            <a:avLst/>
          </a:prstGeom>
        </p:spPr>
        <p:txBody>
          <a:bodyPr/>
          <a:lstStyle>
            <a:lvl1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1pPr>
            <a:lvl2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2pPr>
            <a:lvl3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3pPr>
            <a:lvl4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4pPr>
            <a:lvl5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pPr>
            <a:r>
              <a:rPr lang="en-US" altLang="en-US" sz="1800" dirty="0"/>
              <a:t>When measuring output impedance, the input port has to be grounded</a:t>
            </a:r>
            <a:r>
              <a:rPr lang="tr-TR" altLang="en-US" sz="1800" dirty="0"/>
              <a:t>.</a:t>
            </a:r>
            <a:endParaRPr lang="en-US" altLang="en-US" sz="18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6" name="Rectangle 2">
            <a:extLst>
              <a:ext uri="{FF2B5EF4-FFF2-40B4-BE49-F238E27FC236}">
                <a16:creationId xmlns:a16="http://schemas.microsoft.com/office/drawing/2014/main" id="{D654F7F8-0036-47D8-90B6-0176B625783D}"/>
              </a:ext>
            </a:extLst>
          </p:cNvPr>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en-US" sz="2400" b="1" dirty="0">
                <a:latin typeface="Comic Sans MS" panose="030F0702030302020204" pitchFamily="66" charset="0"/>
              </a:rPr>
              <a:t>Input Impedance Example I</a:t>
            </a:r>
          </a:p>
        </p:txBody>
      </p:sp>
      <p:sp>
        <p:nvSpPr>
          <p:cNvPr id="187397" name="Rectangle 3">
            <a:extLst>
              <a:ext uri="{FF2B5EF4-FFF2-40B4-BE49-F238E27FC236}">
                <a16:creationId xmlns:a16="http://schemas.microsoft.com/office/drawing/2014/main" id="{75547E2D-95FE-4898-89CF-663B844078C8}"/>
              </a:ext>
            </a:extLst>
          </p:cNvPr>
          <p:cNvSpPr>
            <a:spLocks noGrp="1" noChangeArrowheads="1"/>
          </p:cNvSpPr>
          <p:nvPr>
            <p:ph type="body" sz="half" idx="1"/>
          </p:nvPr>
        </p:nvSpPr>
        <p:spPr>
          <a:xfrm>
            <a:off x="685800" y="5562600"/>
            <a:ext cx="7772400" cy="682625"/>
          </a:xfrm>
        </p:spPr>
        <p:txBody>
          <a:bodyPr/>
          <a:lstStyle/>
          <a:p>
            <a:pPr eaLnBrk="1" hangingPunct="1"/>
            <a:r>
              <a:rPr lang="en-US" altLang="en-US" sz="2000" dirty="0">
                <a:latin typeface="Comic Sans MS" panose="030F0702030302020204" pitchFamily="66" charset="0"/>
              </a:rPr>
              <a:t>When calculating input/output impedance, small-signal analysis is assumed.  </a:t>
            </a:r>
          </a:p>
          <a:p>
            <a:pPr eaLnBrk="1" hangingPunct="1">
              <a:buFont typeface="Wingdings" panose="05000000000000000000" pitchFamily="2" charset="2"/>
              <a:buNone/>
            </a:pPr>
            <a:endParaRPr lang="en-US" altLang="en-US" sz="2000" dirty="0">
              <a:latin typeface="Comic Sans MS" panose="030F0702030302020204" pitchFamily="66" charset="0"/>
            </a:endParaRPr>
          </a:p>
        </p:txBody>
      </p:sp>
      <p:pic>
        <p:nvPicPr>
          <p:cNvPr id="187398" name="Picture 9">
            <a:extLst>
              <a:ext uri="{FF2B5EF4-FFF2-40B4-BE49-F238E27FC236}">
                <a16:creationId xmlns:a16="http://schemas.microsoft.com/office/drawing/2014/main" id="{E3A3FE58-399F-402E-8206-94505BB02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95400"/>
            <a:ext cx="7239000" cy="291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7399" name="Group 10">
            <a:extLst>
              <a:ext uri="{FF2B5EF4-FFF2-40B4-BE49-F238E27FC236}">
                <a16:creationId xmlns:a16="http://schemas.microsoft.com/office/drawing/2014/main" id="{3CCE2776-4397-44A7-941E-8AADA0038096}"/>
              </a:ext>
            </a:extLst>
          </p:cNvPr>
          <p:cNvGrpSpPr>
            <a:grpSpLocks/>
          </p:cNvGrpSpPr>
          <p:nvPr/>
        </p:nvGrpSpPr>
        <p:grpSpPr bwMode="auto">
          <a:xfrm>
            <a:off x="3200400" y="4038600"/>
            <a:ext cx="1981200" cy="1371600"/>
            <a:chOff x="4176" y="2496"/>
            <a:chExt cx="912" cy="672"/>
          </a:xfrm>
        </p:grpSpPr>
        <p:sp>
          <p:nvSpPr>
            <p:cNvPr id="187400" name="AutoShape 7">
              <a:extLst>
                <a:ext uri="{FF2B5EF4-FFF2-40B4-BE49-F238E27FC236}">
                  <a16:creationId xmlns:a16="http://schemas.microsoft.com/office/drawing/2014/main" id="{0434E97D-C4FD-46D7-855D-D532613F9202}"/>
                </a:ext>
              </a:extLst>
            </p:cNvPr>
            <p:cNvSpPr>
              <a:spLocks noChangeArrowheads="1"/>
            </p:cNvSpPr>
            <p:nvPr/>
          </p:nvSpPr>
          <p:spPr bwMode="auto">
            <a:xfrm>
              <a:off x="4176" y="2496"/>
              <a:ext cx="912" cy="67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GB" altLang="tr-TR"/>
            </a:p>
          </p:txBody>
        </p:sp>
        <p:graphicFrame>
          <p:nvGraphicFramePr>
            <p:cNvPr id="187401" name="Object 5">
              <a:extLst>
                <a:ext uri="{FF2B5EF4-FFF2-40B4-BE49-F238E27FC236}">
                  <a16:creationId xmlns:a16="http://schemas.microsoft.com/office/drawing/2014/main" id="{A7CFC4F3-41E9-4D95-975E-EBF23D288577}"/>
                </a:ext>
              </a:extLst>
            </p:cNvPr>
            <p:cNvGraphicFramePr>
              <a:graphicFrameLocks noChangeAspect="1"/>
            </p:cNvGraphicFramePr>
            <p:nvPr/>
          </p:nvGraphicFramePr>
          <p:xfrm>
            <a:off x="4272" y="2496"/>
            <a:ext cx="720" cy="624"/>
          </p:xfrm>
          <a:graphic>
            <a:graphicData uri="http://schemas.openxmlformats.org/presentationml/2006/ole">
              <mc:AlternateContent xmlns:mc="http://schemas.openxmlformats.org/markup-compatibility/2006">
                <mc:Choice xmlns:v="urn:schemas-microsoft-com:vml" Requires="v">
                  <p:oleObj spid="_x0000_s169093" name="Equation" r:id="rId4" imgW="825500" imgH="800100" progId="Equation.3">
                    <p:embed/>
                  </p:oleObj>
                </mc:Choice>
                <mc:Fallback>
                  <p:oleObj name="Equation" r:id="rId4" imgW="825500" imgH="800100" progId="Equation.3">
                    <p:embed/>
                    <p:pic>
                      <p:nvPicPr>
                        <p:cNvPr id="187401" name="Object 5">
                          <a:extLst>
                            <a:ext uri="{FF2B5EF4-FFF2-40B4-BE49-F238E27FC236}">
                              <a16:creationId xmlns:a16="http://schemas.microsoft.com/office/drawing/2014/main" id="{A7CFC4F3-41E9-4D95-975E-EBF23D2885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2" y="2496"/>
                          <a:ext cx="720"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4" name="Rectangle 2">
            <a:extLst>
              <a:ext uri="{FF2B5EF4-FFF2-40B4-BE49-F238E27FC236}">
                <a16:creationId xmlns:a16="http://schemas.microsoft.com/office/drawing/2014/main" id="{6CD54895-94E0-402F-8370-6F2A205FBE2B}"/>
              </a:ext>
            </a:extLst>
          </p:cNvPr>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tr-TR" altLang="en-US" sz="2400" b="1" dirty="0" err="1">
                <a:latin typeface="Comic Sans MS" panose="030F0702030302020204" pitchFamily="66" charset="0"/>
              </a:rPr>
              <a:t>Out</a:t>
            </a:r>
            <a:r>
              <a:rPr lang="en-US" altLang="en-US" sz="2400" b="1" dirty="0">
                <a:latin typeface="Comic Sans MS" panose="030F0702030302020204" pitchFamily="66" charset="0"/>
              </a:rPr>
              <a:t>put Impedance Example I</a:t>
            </a:r>
          </a:p>
        </p:txBody>
      </p:sp>
      <p:grpSp>
        <p:nvGrpSpPr>
          <p:cNvPr id="189446" name="Group 9">
            <a:extLst>
              <a:ext uri="{FF2B5EF4-FFF2-40B4-BE49-F238E27FC236}">
                <a16:creationId xmlns:a16="http://schemas.microsoft.com/office/drawing/2014/main" id="{9CC64AB7-EB2B-4029-8342-9BB324181CDF}"/>
              </a:ext>
            </a:extLst>
          </p:cNvPr>
          <p:cNvGrpSpPr>
            <a:grpSpLocks/>
          </p:cNvGrpSpPr>
          <p:nvPr/>
        </p:nvGrpSpPr>
        <p:grpSpPr bwMode="auto">
          <a:xfrm>
            <a:off x="3059832" y="4194175"/>
            <a:ext cx="1981200" cy="673100"/>
            <a:chOff x="2256" y="2720"/>
            <a:chExt cx="1152" cy="336"/>
          </a:xfrm>
        </p:grpSpPr>
        <p:sp>
          <p:nvSpPr>
            <p:cNvPr id="189448" name="AutoShape 6">
              <a:extLst>
                <a:ext uri="{FF2B5EF4-FFF2-40B4-BE49-F238E27FC236}">
                  <a16:creationId xmlns:a16="http://schemas.microsoft.com/office/drawing/2014/main" id="{78D9CA9E-6F69-4F83-BF56-296FD54ECCCC}"/>
                </a:ext>
              </a:extLst>
            </p:cNvPr>
            <p:cNvSpPr>
              <a:spLocks noChangeArrowheads="1"/>
            </p:cNvSpPr>
            <p:nvPr/>
          </p:nvSpPr>
          <p:spPr bwMode="auto">
            <a:xfrm>
              <a:off x="2256" y="2720"/>
              <a:ext cx="1152" cy="33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GB" altLang="tr-TR"/>
            </a:p>
          </p:txBody>
        </p:sp>
        <p:graphicFrame>
          <p:nvGraphicFramePr>
            <p:cNvPr id="189449" name="Object 5">
              <a:extLst>
                <a:ext uri="{FF2B5EF4-FFF2-40B4-BE49-F238E27FC236}">
                  <a16:creationId xmlns:a16="http://schemas.microsoft.com/office/drawing/2014/main" id="{1ABEB0E9-978D-4E62-AF05-EDB517F9F264}"/>
                </a:ext>
              </a:extLst>
            </p:cNvPr>
            <p:cNvGraphicFramePr>
              <a:graphicFrameLocks noChangeAspect="1"/>
            </p:cNvGraphicFramePr>
            <p:nvPr/>
          </p:nvGraphicFramePr>
          <p:xfrm>
            <a:off x="2448" y="2736"/>
            <a:ext cx="720" cy="291"/>
          </p:xfrm>
          <a:graphic>
            <a:graphicData uri="http://schemas.openxmlformats.org/presentationml/2006/ole">
              <mc:AlternateContent xmlns:mc="http://schemas.openxmlformats.org/markup-compatibility/2006">
                <mc:Choice xmlns:v="urn:schemas-microsoft-com:vml" Requires="v">
                  <p:oleObj spid="_x0000_s170117" name="Equation" r:id="rId3" imgW="965200" imgH="381000" progId="Equation.3">
                    <p:embed/>
                  </p:oleObj>
                </mc:Choice>
                <mc:Fallback>
                  <p:oleObj name="Equation" r:id="rId3" imgW="965200" imgH="381000" progId="Equation.3">
                    <p:embed/>
                    <p:pic>
                      <p:nvPicPr>
                        <p:cNvPr id="189449" name="Object 5">
                          <a:extLst>
                            <a:ext uri="{FF2B5EF4-FFF2-40B4-BE49-F238E27FC236}">
                              <a16:creationId xmlns:a16="http://schemas.microsoft.com/office/drawing/2014/main" id="{1ABEB0E9-978D-4E62-AF05-EDB517F9F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8" y="2736"/>
                          <a:ext cx="72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189447" name="Picture 8">
            <a:extLst>
              <a:ext uri="{FF2B5EF4-FFF2-40B4-BE49-F238E27FC236}">
                <a16:creationId xmlns:a16="http://schemas.microsoft.com/office/drawing/2014/main" id="{7AF63326-1C43-475A-859D-9DC4E21712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752600"/>
            <a:ext cx="8686800"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8" name="Rectangle 2">
            <a:extLst>
              <a:ext uri="{FF2B5EF4-FFF2-40B4-BE49-F238E27FC236}">
                <a16:creationId xmlns:a16="http://schemas.microsoft.com/office/drawing/2014/main" id="{64A4152B-4795-4A31-987A-4CFFB9F65548}"/>
              </a:ext>
            </a:extLst>
          </p:cNvPr>
          <p:cNvSpPr>
            <a:spLocks noGrp="1" noChangeArrowheads="1"/>
          </p:cNvSpPr>
          <p:nvPr>
            <p:ph type="title"/>
          </p:nvPr>
        </p:nvSpPr>
        <p:spPr/>
        <p:txBody>
          <a:bodyPr/>
          <a:lstStyle/>
          <a:p>
            <a:pPr algn="l" eaLnBrk="1" hangingPunct="1"/>
            <a:r>
              <a:rPr lang="en-US" altLang="en-US" sz="2400" b="1" dirty="0">
                <a:latin typeface="Comic Sans MS" panose="030F0702030302020204" pitchFamily="66" charset="0"/>
              </a:rPr>
              <a:t>Impedance at Emitter</a:t>
            </a:r>
          </a:p>
        </p:txBody>
      </p:sp>
      <p:sp>
        <p:nvSpPr>
          <p:cNvPr id="190469" name="Rectangle 3">
            <a:extLst>
              <a:ext uri="{FF2B5EF4-FFF2-40B4-BE49-F238E27FC236}">
                <a16:creationId xmlns:a16="http://schemas.microsoft.com/office/drawing/2014/main" id="{E8424F5F-E940-4915-A879-68F3A80034C5}"/>
              </a:ext>
            </a:extLst>
          </p:cNvPr>
          <p:cNvSpPr>
            <a:spLocks noGrp="1" noChangeArrowheads="1"/>
          </p:cNvSpPr>
          <p:nvPr>
            <p:ph type="body" sz="half" idx="1"/>
          </p:nvPr>
        </p:nvSpPr>
        <p:spPr>
          <a:xfrm>
            <a:off x="685800" y="5397500"/>
            <a:ext cx="7772400" cy="990600"/>
          </a:xfrm>
        </p:spPr>
        <p:txBody>
          <a:bodyPr/>
          <a:lstStyle/>
          <a:p>
            <a:pPr eaLnBrk="1" hangingPunct="1">
              <a:lnSpc>
                <a:spcPct val="90000"/>
              </a:lnSpc>
            </a:pPr>
            <a:r>
              <a:rPr lang="en-US" altLang="en-US" sz="2000" dirty="0">
                <a:latin typeface="Comic Sans MS" panose="030F0702030302020204" pitchFamily="66" charset="0"/>
              </a:rPr>
              <a:t>The impedance seen at the emitter of a transistor is approximately equal to one over its transconductance (if the base is grounded).</a:t>
            </a:r>
          </a:p>
        </p:txBody>
      </p:sp>
      <p:grpSp>
        <p:nvGrpSpPr>
          <p:cNvPr id="190470" name="Group 11">
            <a:extLst>
              <a:ext uri="{FF2B5EF4-FFF2-40B4-BE49-F238E27FC236}">
                <a16:creationId xmlns:a16="http://schemas.microsoft.com/office/drawing/2014/main" id="{9B42B439-A446-459F-B8B1-69F88638BBD2}"/>
              </a:ext>
            </a:extLst>
          </p:cNvPr>
          <p:cNvGrpSpPr>
            <a:grpSpLocks/>
          </p:cNvGrpSpPr>
          <p:nvPr/>
        </p:nvGrpSpPr>
        <p:grpSpPr bwMode="auto">
          <a:xfrm>
            <a:off x="7086600" y="1600200"/>
            <a:ext cx="1905000" cy="3124200"/>
            <a:chOff x="4320" y="1008"/>
            <a:chExt cx="1008" cy="1632"/>
          </a:xfrm>
        </p:grpSpPr>
        <p:sp>
          <p:nvSpPr>
            <p:cNvPr id="190473" name="AutoShape 8">
              <a:extLst>
                <a:ext uri="{FF2B5EF4-FFF2-40B4-BE49-F238E27FC236}">
                  <a16:creationId xmlns:a16="http://schemas.microsoft.com/office/drawing/2014/main" id="{BF25714C-4D34-419E-B417-043C667143E9}"/>
                </a:ext>
              </a:extLst>
            </p:cNvPr>
            <p:cNvSpPr>
              <a:spLocks noChangeArrowheads="1"/>
            </p:cNvSpPr>
            <p:nvPr/>
          </p:nvSpPr>
          <p:spPr bwMode="auto">
            <a:xfrm>
              <a:off x="4320" y="1008"/>
              <a:ext cx="1008" cy="163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GB" altLang="tr-TR"/>
            </a:p>
          </p:txBody>
        </p:sp>
        <p:graphicFrame>
          <p:nvGraphicFramePr>
            <p:cNvPr id="190474" name="Object 5">
              <a:extLst>
                <a:ext uri="{FF2B5EF4-FFF2-40B4-BE49-F238E27FC236}">
                  <a16:creationId xmlns:a16="http://schemas.microsoft.com/office/drawing/2014/main" id="{1CB23A85-20F1-4CCD-ACA7-04C0CB616C18}"/>
                </a:ext>
              </a:extLst>
            </p:cNvPr>
            <p:cNvGraphicFramePr>
              <a:graphicFrameLocks noChangeAspect="1"/>
            </p:cNvGraphicFramePr>
            <p:nvPr/>
          </p:nvGraphicFramePr>
          <p:xfrm>
            <a:off x="4512" y="1056"/>
            <a:ext cx="711" cy="1488"/>
          </p:xfrm>
          <a:graphic>
            <a:graphicData uri="http://schemas.openxmlformats.org/presentationml/2006/ole">
              <mc:AlternateContent xmlns:mc="http://schemas.openxmlformats.org/markup-compatibility/2006">
                <mc:Choice xmlns:v="urn:schemas-microsoft-com:vml" Requires="v">
                  <p:oleObj spid="_x0000_s171272" name="Equation" r:id="rId3" imgW="1308100" imgH="2120900" progId="Equation.3">
                    <p:embed/>
                  </p:oleObj>
                </mc:Choice>
                <mc:Fallback>
                  <p:oleObj name="Equation" r:id="rId3" imgW="1308100" imgH="2120900" progId="Equation.3">
                    <p:embed/>
                    <p:pic>
                      <p:nvPicPr>
                        <p:cNvPr id="190474" name="Object 5">
                          <a:extLst>
                            <a:ext uri="{FF2B5EF4-FFF2-40B4-BE49-F238E27FC236}">
                              <a16:creationId xmlns:a16="http://schemas.microsoft.com/office/drawing/2014/main" id="{1CB23A85-20F1-4CCD-ACA7-04C0CB616C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2" y="1056"/>
                          <a:ext cx="711" cy="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90471" name="Object 7">
            <a:extLst>
              <a:ext uri="{FF2B5EF4-FFF2-40B4-BE49-F238E27FC236}">
                <a16:creationId xmlns:a16="http://schemas.microsoft.com/office/drawing/2014/main" id="{C3ECDF4C-8FF4-4C6A-A9C9-2FB1336217D5}"/>
              </a:ext>
            </a:extLst>
          </p:cNvPr>
          <p:cNvGraphicFramePr>
            <a:graphicFrameLocks noChangeAspect="1"/>
          </p:cNvGraphicFramePr>
          <p:nvPr/>
        </p:nvGraphicFramePr>
        <p:xfrm>
          <a:off x="4521200" y="3333750"/>
          <a:ext cx="101600" cy="190500"/>
        </p:xfrm>
        <a:graphic>
          <a:graphicData uri="http://schemas.openxmlformats.org/presentationml/2006/ole">
            <mc:AlternateContent xmlns:mc="http://schemas.openxmlformats.org/markup-compatibility/2006">
              <mc:Choice xmlns:v="urn:schemas-microsoft-com:vml" Requires="v">
                <p:oleObj spid="_x0000_s171273" name="Equation" r:id="rId5" imgW="101556" imgH="190417" progId="Equation.3">
                  <p:embed/>
                </p:oleObj>
              </mc:Choice>
              <mc:Fallback>
                <p:oleObj name="Equation" r:id="rId5" imgW="101556" imgH="190417" progId="Equation.3">
                  <p:embed/>
                  <p:pic>
                    <p:nvPicPr>
                      <p:cNvPr id="190471" name="Object 7">
                        <a:extLst>
                          <a:ext uri="{FF2B5EF4-FFF2-40B4-BE49-F238E27FC236}">
                            <a16:creationId xmlns:a16="http://schemas.microsoft.com/office/drawing/2014/main" id="{C3ECDF4C-8FF4-4C6A-A9C9-2FB1336217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1200" y="3333750"/>
                        <a:ext cx="1016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90472" name="Picture 10">
            <a:extLst>
              <a:ext uri="{FF2B5EF4-FFF2-40B4-BE49-F238E27FC236}">
                <a16:creationId xmlns:a16="http://schemas.microsoft.com/office/drawing/2014/main" id="{4F28B878-33CF-4861-88EB-6C87C5F647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1371600"/>
            <a:ext cx="6934200" cy="362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C093B2-1552-4977-ADDC-7447ABF1F85F}"/>
              </a:ext>
            </a:extLst>
          </p:cNvPr>
          <p:cNvSpPr>
            <a:spLocks noGrp="1"/>
          </p:cNvSpPr>
          <p:nvPr>
            <p:ph type="title"/>
          </p:nvPr>
        </p:nvSpPr>
        <p:spPr>
          <a:xfrm>
            <a:off x="2627784" y="863180"/>
            <a:ext cx="4402832" cy="540000"/>
          </a:xfrm>
        </p:spPr>
        <p:txBody>
          <a:bodyPr>
            <a:noAutofit/>
          </a:bodyPr>
          <a:lstStyle/>
          <a:p>
            <a:r>
              <a:rPr lang="en-US" altLang="en-US" sz="3200" b="1" dirty="0"/>
              <a:t>Amplifier</a:t>
            </a:r>
            <a:r>
              <a:rPr lang="tr-TR" altLang="en-US" sz="3200" b="1" dirty="0"/>
              <a:t> </a:t>
            </a:r>
            <a:r>
              <a:rPr lang="tr-TR" altLang="en-US" sz="3200" b="1" dirty="0" err="1"/>
              <a:t>Circuits</a:t>
            </a:r>
            <a:endParaRPr lang="en-GB" sz="3200" dirty="0"/>
          </a:p>
        </p:txBody>
      </p:sp>
      <p:pic>
        <p:nvPicPr>
          <p:cNvPr id="7" name="Picture 6">
            <a:extLst>
              <a:ext uri="{FF2B5EF4-FFF2-40B4-BE49-F238E27FC236}">
                <a16:creationId xmlns:a16="http://schemas.microsoft.com/office/drawing/2014/main" id="{46CB5E02-E1DF-4D77-BDBC-D5AD148B0CE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292080" y="2170475"/>
            <a:ext cx="3217912" cy="2817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9">
            <a:extLst>
              <a:ext uri="{FF2B5EF4-FFF2-40B4-BE49-F238E27FC236}">
                <a16:creationId xmlns:a16="http://schemas.microsoft.com/office/drawing/2014/main" id="{ACB9A0BE-5F8C-4DB9-9E13-ECE3F7B99AA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27584" y="2204864"/>
            <a:ext cx="3436165" cy="2749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45684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901" name="Picture 9">
            <a:extLst>
              <a:ext uri="{FF2B5EF4-FFF2-40B4-BE49-F238E27FC236}">
                <a16:creationId xmlns:a16="http://schemas.microsoft.com/office/drawing/2014/main" id="{A64C6FA2-90CD-41D2-A8B0-D5FC6AC5C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161" y="1007875"/>
            <a:ext cx="3871360" cy="3097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2">
            <a:extLst>
              <a:ext uri="{FF2B5EF4-FFF2-40B4-BE49-F238E27FC236}">
                <a16:creationId xmlns:a16="http://schemas.microsoft.com/office/drawing/2014/main" id="{21449DDE-2D1C-4136-A7AB-2CB765367A07}"/>
              </a:ext>
            </a:extLst>
          </p:cNvPr>
          <p:cNvSpPr txBox="1">
            <a:spLocks noChangeArrowheads="1"/>
          </p:cNvSpPr>
          <p:nvPr/>
        </p:nvSpPr>
        <p:spPr>
          <a:xfrm>
            <a:off x="457200" y="260648"/>
            <a:ext cx="8229600" cy="648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a:solidFill>
                  <a:schemeClr val="tx1"/>
                </a:solidFill>
                <a:latin typeface="Comic Sans MS" panose="030F0702030302020204" pitchFamily="66" charset="0"/>
                <a:ea typeface="+mj-ea"/>
                <a:cs typeface="+mj-cs"/>
              </a:defRPr>
            </a:lvl1pPr>
          </a:lstStyle>
          <a:p>
            <a:pPr fontAlgn="auto">
              <a:spcAft>
                <a:spcPts val="0"/>
              </a:spcAft>
            </a:pPr>
            <a:r>
              <a:rPr lang="en-US" altLang="en-US" sz="2400" b="1" dirty="0"/>
              <a:t>Common-Emitter</a:t>
            </a:r>
            <a:r>
              <a:rPr lang="tr-TR" altLang="en-US" sz="2400" b="1" dirty="0"/>
              <a:t> (CE) </a:t>
            </a:r>
            <a:r>
              <a:rPr lang="en-US" altLang="en-US" sz="2400" b="1" dirty="0"/>
              <a:t>Amplifier </a:t>
            </a:r>
          </a:p>
        </p:txBody>
      </p:sp>
      <p:grpSp>
        <p:nvGrpSpPr>
          <p:cNvPr id="4" name="Group 3">
            <a:extLst>
              <a:ext uri="{FF2B5EF4-FFF2-40B4-BE49-F238E27FC236}">
                <a16:creationId xmlns:a16="http://schemas.microsoft.com/office/drawing/2014/main" id="{4A35E319-46CB-4053-ACBB-5204E1D95912}"/>
              </a:ext>
            </a:extLst>
          </p:cNvPr>
          <p:cNvGrpSpPr/>
          <p:nvPr/>
        </p:nvGrpSpPr>
        <p:grpSpPr>
          <a:xfrm>
            <a:off x="4355976" y="1196752"/>
            <a:ext cx="4032448" cy="1625483"/>
            <a:chOff x="1066800" y="1219200"/>
            <a:chExt cx="6553200" cy="2641600"/>
          </a:xfrm>
        </p:grpSpPr>
        <p:pic>
          <p:nvPicPr>
            <p:cNvPr id="5" name="Picture 12">
              <a:extLst>
                <a:ext uri="{FF2B5EF4-FFF2-40B4-BE49-F238E27FC236}">
                  <a16:creationId xmlns:a16="http://schemas.microsoft.com/office/drawing/2014/main" id="{072AE717-04B4-4318-A4E4-99A565D94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19200"/>
              <a:ext cx="6553200" cy="264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a:extLst>
                <a:ext uri="{FF2B5EF4-FFF2-40B4-BE49-F238E27FC236}">
                  <a16:creationId xmlns:a16="http://schemas.microsoft.com/office/drawing/2014/main" id="{8E2A5B3A-53AA-4F03-B4D6-D4A35BE71673}"/>
                </a:ext>
              </a:extLst>
            </p:cNvPr>
            <p:cNvSpPr/>
            <p:nvPr/>
          </p:nvSpPr>
          <p:spPr>
            <a:xfrm>
              <a:off x="5076056" y="1700808"/>
              <a:ext cx="816702" cy="20565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a:extLst>
                <a:ext uri="{FF2B5EF4-FFF2-40B4-BE49-F238E27FC236}">
                  <a16:creationId xmlns:a16="http://schemas.microsoft.com/office/drawing/2014/main" id="{47E3CC8A-AE45-4478-AAD3-90767BBC8B34}"/>
                </a:ext>
              </a:extLst>
            </p:cNvPr>
            <p:cNvSpPr/>
            <p:nvPr/>
          </p:nvSpPr>
          <p:spPr>
            <a:xfrm>
              <a:off x="4788024" y="3068960"/>
              <a:ext cx="1231776" cy="3600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mc:AlternateContent xmlns:mc="http://schemas.openxmlformats.org/markup-compatibility/2006" xmlns:a14="http://schemas.microsoft.com/office/drawing/2010/main">
        <mc:Choice Requires="a14">
          <p:sp>
            <p:nvSpPr>
              <p:cNvPr id="13" name="Object 6">
                <a:extLst>
                  <a:ext uri="{FF2B5EF4-FFF2-40B4-BE49-F238E27FC236}">
                    <a16:creationId xmlns:a16="http://schemas.microsoft.com/office/drawing/2014/main" id="{7473B575-51D1-4AAB-8F59-1831A39A78F3}"/>
                  </a:ext>
                </a:extLst>
              </p:cNvPr>
              <p:cNvSpPr txBox="1"/>
              <p:nvPr/>
            </p:nvSpPr>
            <p:spPr bwMode="auto">
              <a:xfrm>
                <a:off x="4807549" y="3829621"/>
                <a:ext cx="2696633" cy="1151160"/>
              </a:xfrm>
              <a:prstGeom prst="rect">
                <a:avLst/>
              </a:prstGeom>
              <a:noFill/>
              <a:ln>
                <a:noFill/>
              </a:ln>
              <a:effec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tr-TR" sz="2200" i="1">
                              <a:solidFill>
                                <a:srgbClr val="000000"/>
                              </a:solidFill>
                              <a:latin typeface="Cambria Math" panose="02040503050406030204" pitchFamily="18" charset="0"/>
                            </a:rPr>
                          </m:ctrlPr>
                        </m:sSubPr>
                        <m:e>
                          <m:r>
                            <a:rPr lang="tr-TR" sz="2200" i="1">
                              <a:solidFill>
                                <a:srgbClr val="000000"/>
                              </a:solidFill>
                              <a:latin typeface="Cambria Math" panose="02040503050406030204" pitchFamily="18" charset="0"/>
                            </a:rPr>
                            <m:t>𝐴</m:t>
                          </m:r>
                        </m:e>
                        <m:sub>
                          <m:r>
                            <a:rPr lang="tr-TR" sz="2200" i="1">
                              <a:solidFill>
                                <a:srgbClr val="000000"/>
                              </a:solidFill>
                              <a:latin typeface="Cambria Math" panose="02040503050406030204" pitchFamily="18" charset="0"/>
                            </a:rPr>
                            <m:t>𝑣</m:t>
                          </m:r>
                        </m:sub>
                      </m:sSub>
                      <m:r>
                        <a:rPr lang="tr-TR" sz="2200" i="1">
                          <a:solidFill>
                            <a:srgbClr val="000000"/>
                          </a:solidFill>
                          <a:latin typeface="Cambria Math" panose="02040503050406030204" pitchFamily="18" charset="0"/>
                        </a:rPr>
                        <m:t>=</m:t>
                      </m:r>
                      <m:f>
                        <m:fPr>
                          <m:ctrlPr>
                            <a:rPr lang="tr-TR" sz="2200" i="1">
                              <a:solidFill>
                                <a:srgbClr val="000000"/>
                              </a:solidFill>
                              <a:latin typeface="Cambria Math" panose="02040503050406030204" pitchFamily="18" charset="0"/>
                            </a:rPr>
                          </m:ctrlPr>
                        </m:fPr>
                        <m:num>
                          <m:sSub>
                            <m:sSubPr>
                              <m:ctrlPr>
                                <a:rPr lang="tr-TR" sz="2200" i="1">
                                  <a:solidFill>
                                    <a:srgbClr val="000000"/>
                                  </a:solidFill>
                                  <a:latin typeface="Cambria Math" panose="02040503050406030204" pitchFamily="18" charset="0"/>
                                </a:rPr>
                              </m:ctrlPr>
                            </m:sSubPr>
                            <m:e>
                              <m:r>
                                <a:rPr lang="tr-TR" sz="2200" i="1">
                                  <a:solidFill>
                                    <a:srgbClr val="000000"/>
                                  </a:solidFill>
                                  <a:latin typeface="Cambria Math" panose="02040503050406030204" pitchFamily="18" charset="0"/>
                                </a:rPr>
                                <m:t>𝑣</m:t>
                              </m:r>
                            </m:e>
                            <m:sub>
                              <m:r>
                                <a:rPr lang="tr-TR" sz="2200" i="1">
                                  <a:solidFill>
                                    <a:srgbClr val="000000"/>
                                  </a:solidFill>
                                  <a:latin typeface="Cambria Math" panose="02040503050406030204" pitchFamily="18" charset="0"/>
                                </a:rPr>
                                <m:t>𝑜𝑢𝑡</m:t>
                              </m:r>
                            </m:sub>
                          </m:sSub>
                        </m:num>
                        <m:den>
                          <m:sSub>
                            <m:sSubPr>
                              <m:ctrlPr>
                                <a:rPr lang="tr-TR" sz="2200" i="1">
                                  <a:solidFill>
                                    <a:srgbClr val="000000"/>
                                  </a:solidFill>
                                  <a:latin typeface="Cambria Math" panose="02040503050406030204" pitchFamily="18" charset="0"/>
                                </a:rPr>
                              </m:ctrlPr>
                            </m:sSubPr>
                            <m:e>
                              <m:r>
                                <a:rPr lang="tr-TR" sz="2200" i="1">
                                  <a:solidFill>
                                    <a:srgbClr val="000000"/>
                                  </a:solidFill>
                                  <a:latin typeface="Cambria Math" panose="02040503050406030204" pitchFamily="18" charset="0"/>
                                </a:rPr>
                                <m:t>𝑣</m:t>
                              </m:r>
                            </m:e>
                            <m:sub>
                              <m:r>
                                <a:rPr lang="tr-TR" sz="2200" i="1">
                                  <a:solidFill>
                                    <a:srgbClr val="000000"/>
                                  </a:solidFill>
                                  <a:latin typeface="Cambria Math" panose="02040503050406030204" pitchFamily="18" charset="0"/>
                                </a:rPr>
                                <m:t>𝑖𝑛</m:t>
                              </m:r>
                            </m:sub>
                          </m:sSub>
                        </m:den>
                      </m:f>
                    </m:oMath>
                    <m:oMath xmlns:m="http://schemas.openxmlformats.org/officeDocument/2006/math">
                      <m:sSub>
                        <m:sSubPr>
                          <m:ctrlPr>
                            <a:rPr lang="tr-TR" sz="2200" i="1">
                              <a:solidFill>
                                <a:srgbClr val="000000"/>
                              </a:solidFill>
                              <a:latin typeface="Cambria Math" panose="02040503050406030204" pitchFamily="18" charset="0"/>
                            </a:rPr>
                          </m:ctrlPr>
                        </m:sSubPr>
                        <m:e>
                          <m:r>
                            <a:rPr lang="tr-TR" sz="2200" i="1">
                              <a:solidFill>
                                <a:srgbClr val="000000"/>
                              </a:solidFill>
                              <a:latin typeface="Cambria Math" panose="02040503050406030204" pitchFamily="18" charset="0"/>
                            </a:rPr>
                            <m:t>𝐴</m:t>
                          </m:r>
                        </m:e>
                        <m:sub>
                          <m:r>
                            <a:rPr lang="tr-TR" sz="2200" i="1">
                              <a:solidFill>
                                <a:srgbClr val="000000"/>
                              </a:solidFill>
                              <a:latin typeface="Cambria Math" panose="02040503050406030204" pitchFamily="18" charset="0"/>
                            </a:rPr>
                            <m:t>𝑣</m:t>
                          </m:r>
                        </m:sub>
                      </m:sSub>
                      <m:r>
                        <a:rPr lang="tr-TR" sz="2200" i="1">
                          <a:solidFill>
                            <a:srgbClr val="000000"/>
                          </a:solidFill>
                          <a:latin typeface="Cambria Math" panose="02040503050406030204" pitchFamily="18" charset="0"/>
                        </a:rPr>
                        <m:t>=−</m:t>
                      </m:r>
                      <m:sSub>
                        <m:sSubPr>
                          <m:ctrlPr>
                            <a:rPr lang="tr-TR" sz="2200" i="1">
                              <a:solidFill>
                                <a:srgbClr val="000000"/>
                              </a:solidFill>
                              <a:latin typeface="Cambria Math" panose="02040503050406030204" pitchFamily="18" charset="0"/>
                            </a:rPr>
                          </m:ctrlPr>
                        </m:sSubPr>
                        <m:e>
                          <m:r>
                            <a:rPr lang="tr-TR" sz="2200" i="1">
                              <a:solidFill>
                                <a:srgbClr val="000000"/>
                              </a:solidFill>
                              <a:latin typeface="Cambria Math" panose="02040503050406030204" pitchFamily="18" charset="0"/>
                            </a:rPr>
                            <m:t>𝑔</m:t>
                          </m:r>
                        </m:e>
                        <m:sub>
                          <m:r>
                            <a:rPr lang="tr-TR" sz="2200" i="1">
                              <a:solidFill>
                                <a:srgbClr val="000000"/>
                              </a:solidFill>
                              <a:latin typeface="Cambria Math" panose="02040503050406030204" pitchFamily="18" charset="0"/>
                            </a:rPr>
                            <m:t>𝑚</m:t>
                          </m:r>
                        </m:sub>
                      </m:sSub>
                      <m:sSub>
                        <m:sSubPr>
                          <m:ctrlPr>
                            <a:rPr lang="tr-TR" sz="2200" i="1">
                              <a:solidFill>
                                <a:srgbClr val="000000"/>
                              </a:solidFill>
                              <a:latin typeface="Cambria Math" panose="02040503050406030204" pitchFamily="18" charset="0"/>
                            </a:rPr>
                          </m:ctrlPr>
                        </m:sSubPr>
                        <m:e>
                          <m:r>
                            <a:rPr lang="tr-TR" sz="2200" i="1">
                              <a:solidFill>
                                <a:srgbClr val="000000"/>
                              </a:solidFill>
                              <a:latin typeface="Cambria Math" panose="02040503050406030204" pitchFamily="18" charset="0"/>
                            </a:rPr>
                            <m:t>𝑅</m:t>
                          </m:r>
                        </m:e>
                        <m:sub>
                          <m:r>
                            <a:rPr lang="tr-TR" sz="2200" i="1">
                              <a:solidFill>
                                <a:srgbClr val="000000"/>
                              </a:solidFill>
                              <a:latin typeface="Cambria Math" panose="02040503050406030204" pitchFamily="18" charset="0"/>
                            </a:rPr>
                            <m:t>𝐶</m:t>
                          </m:r>
                        </m:sub>
                      </m:sSub>
                    </m:oMath>
                  </m:oMathPara>
                </a14:m>
                <a:endParaRPr lang="tr-TR" sz="2200" dirty="0"/>
              </a:p>
            </p:txBody>
          </p:sp>
        </mc:Choice>
        <mc:Fallback xmlns="">
          <p:sp>
            <p:nvSpPr>
              <p:cNvPr id="13" name="Object 6">
                <a:extLst>
                  <a:ext uri="{FF2B5EF4-FFF2-40B4-BE49-F238E27FC236}">
                    <a16:creationId xmlns:a16="http://schemas.microsoft.com/office/drawing/2014/main" id="{7473B575-51D1-4AAB-8F59-1831A39A78F3}"/>
                  </a:ext>
                </a:extLst>
              </p:cNvPr>
              <p:cNvSpPr txBox="1">
                <a:spLocks noRot="1" noChangeAspect="1" noMove="1" noResize="1" noEditPoints="1" noAdjustHandles="1" noChangeArrowheads="1" noChangeShapeType="1" noTextEdit="1"/>
              </p:cNvSpPr>
              <p:nvPr/>
            </p:nvSpPr>
            <p:spPr bwMode="auto">
              <a:xfrm>
                <a:off x="4807549" y="3829621"/>
                <a:ext cx="2696633" cy="1151160"/>
              </a:xfrm>
              <a:prstGeom prst="rect">
                <a:avLst/>
              </a:prstGeom>
              <a:blipFill>
                <a:blip r:embed="rId4"/>
                <a:stretch>
                  <a:fillRect/>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E348A9C-53C3-4757-820C-EE9E7830EFC0}"/>
                  </a:ext>
                </a:extLst>
              </p:cNvPr>
              <p:cNvSpPr/>
              <p:nvPr/>
            </p:nvSpPr>
            <p:spPr>
              <a:xfrm>
                <a:off x="5291770" y="3278851"/>
                <a:ext cx="2111986" cy="400110"/>
              </a:xfrm>
              <a:prstGeom prst="rect">
                <a:avLst/>
              </a:prstGeom>
            </p:spPr>
            <p:txBody>
              <a:bodyPr wrap="square">
                <a:spAutoFit/>
              </a:bodyPr>
              <a:lstStyle/>
              <a:p>
                <a14:m>
                  <m:oMath xmlns:m="http://schemas.openxmlformats.org/officeDocument/2006/math">
                    <m:sSub>
                      <m:sSubPr>
                        <m:ctrlPr>
                          <a:rPr lang="tr-TR" altLang="en-US" sz="200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𝑣</m:t>
                        </m:r>
                      </m:e>
                      <m:sub>
                        <m:r>
                          <a:rPr lang="tr-TR" altLang="en-US" sz="2000" b="0" i="1" kern="0" smtClean="0">
                            <a:latin typeface="Cambria Math" panose="02040503050406030204" pitchFamily="18" charset="0"/>
                            <a:sym typeface="Symbol" panose="05050102010706020507" pitchFamily="18" charset="2"/>
                          </a:rPr>
                          <m:t>𝑖𝑛</m:t>
                        </m:r>
                      </m:sub>
                    </m:sSub>
                  </m:oMath>
                </a14:m>
                <a:r>
                  <a:rPr lang="tr-TR" sz="2000" dirty="0"/>
                  <a:t>  </a:t>
                </a:r>
                <a14:m>
                  <m:oMath xmlns:m="http://schemas.openxmlformats.org/officeDocument/2006/math">
                    <m:r>
                      <a:rPr lang="tr-TR" altLang="en-US" sz="2000" b="0" i="1" kern="0" smtClean="0">
                        <a:latin typeface="Cambria Math" panose="02040503050406030204" pitchFamily="18" charset="0"/>
                        <a:sym typeface="Symbol" panose="05050102010706020507" pitchFamily="18" charset="2"/>
                      </a:rPr>
                      <m:t>=</m:t>
                    </m:r>
                    <m:sSub>
                      <m:sSubPr>
                        <m:ctrlPr>
                          <a:rPr lang="tr-TR" altLang="en-US" sz="2000" i="1" kern="0">
                            <a:latin typeface="Cambria Math" panose="02040503050406030204" pitchFamily="18" charset="0"/>
                            <a:sym typeface="Symbol" panose="05050102010706020507" pitchFamily="18" charset="2"/>
                          </a:rPr>
                        </m:ctrlPr>
                      </m:sSubPr>
                      <m:e>
                        <m:r>
                          <a:rPr lang="en-US" altLang="en-US" sz="2000" i="1" kern="0">
                            <a:latin typeface="Cambria Math" panose="02040503050406030204" pitchFamily="18" charset="0"/>
                            <a:sym typeface="Symbol" panose="05050102010706020507" pitchFamily="18" charset="2"/>
                          </a:rPr>
                          <m:t>𝑣</m:t>
                        </m:r>
                      </m:e>
                      <m:sub>
                        <m:r>
                          <m:rPr>
                            <m:sty m:val="p"/>
                          </m:rPr>
                          <a:rPr lang="el-GR" altLang="en-US" sz="2000" i="1" kern="0">
                            <a:latin typeface="Cambria Math" panose="02040503050406030204" pitchFamily="18" charset="0"/>
                            <a:sym typeface="Symbol" panose="05050102010706020507" pitchFamily="18" charset="2"/>
                          </a:rPr>
                          <m:t>π</m:t>
                        </m:r>
                      </m:sub>
                    </m:sSub>
                  </m:oMath>
                </a14:m>
                <a:r>
                  <a:rPr lang="en-US" sz="2000" dirty="0"/>
                  <a:t> </a:t>
                </a:r>
                <a:endParaRPr lang="tr-TR" sz="2000" dirty="0"/>
              </a:p>
            </p:txBody>
          </p:sp>
        </mc:Choice>
        <mc:Fallback xmlns="">
          <p:sp>
            <p:nvSpPr>
              <p:cNvPr id="14" name="Rectangle 13">
                <a:extLst>
                  <a:ext uri="{FF2B5EF4-FFF2-40B4-BE49-F238E27FC236}">
                    <a16:creationId xmlns:a16="http://schemas.microsoft.com/office/drawing/2014/main" id="{EE348A9C-53C3-4757-820C-EE9E7830EFC0}"/>
                  </a:ext>
                </a:extLst>
              </p:cNvPr>
              <p:cNvSpPr>
                <a:spLocks noRot="1" noChangeAspect="1" noMove="1" noResize="1" noEditPoints="1" noAdjustHandles="1" noChangeArrowheads="1" noChangeShapeType="1" noTextEdit="1"/>
              </p:cNvSpPr>
              <p:nvPr/>
            </p:nvSpPr>
            <p:spPr>
              <a:xfrm>
                <a:off x="5291770" y="3278851"/>
                <a:ext cx="2111986" cy="400110"/>
              </a:xfrm>
              <a:prstGeom prst="rect">
                <a:avLst/>
              </a:prstGeom>
              <a:blipFill>
                <a:blip r:embed="rId5"/>
                <a:stretch>
                  <a:fillRect b="-30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B7A100C9-DFCD-4B72-A9C0-C7961CE37B62}"/>
                  </a:ext>
                </a:extLst>
              </p:cNvPr>
              <p:cNvSpPr/>
              <p:nvPr/>
            </p:nvSpPr>
            <p:spPr>
              <a:xfrm>
                <a:off x="5147754" y="2910284"/>
                <a:ext cx="225600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altLang="en-US" sz="2000" b="0" i="1" kern="0" smtClea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𝑣</m:t>
                          </m:r>
                        </m:e>
                        <m:sub>
                          <m:r>
                            <a:rPr lang="tr-TR" altLang="en-US" sz="2000" b="0" i="1" kern="0" smtClean="0">
                              <a:latin typeface="Cambria Math" panose="02040503050406030204" pitchFamily="18" charset="0"/>
                              <a:sym typeface="Symbol" panose="05050102010706020507" pitchFamily="18" charset="2"/>
                            </a:rPr>
                            <m:t>𝑜𝑢𝑡</m:t>
                          </m:r>
                        </m:sub>
                      </m:sSub>
                      <m:r>
                        <a:rPr lang="tr-TR" altLang="en-US" sz="2000" b="0" i="1" kern="0" smtClean="0">
                          <a:latin typeface="Cambria Math" panose="02040503050406030204" pitchFamily="18" charset="0"/>
                          <a:sym typeface="Symbol" panose="05050102010706020507" pitchFamily="18" charset="2"/>
                        </a:rPr>
                        <m:t>=</m:t>
                      </m:r>
                      <m:sSub>
                        <m:sSubPr>
                          <m:ctrlPr>
                            <a:rPr lang="tr-TR" altLang="en-US" sz="2000" i="1" kern="0" smtClean="0">
                              <a:latin typeface="Cambria Math" panose="02040503050406030204" pitchFamily="18" charset="0"/>
                              <a:sym typeface="Symbol" panose="05050102010706020507" pitchFamily="18" charset="2"/>
                            </a:rPr>
                          </m:ctrlPr>
                        </m:sSubPr>
                        <m:e>
                          <m:sSub>
                            <m:sSubPr>
                              <m:ctrlPr>
                                <a:rPr lang="tr-TR" altLang="en-US" sz="2000" i="1" kern="0">
                                  <a:latin typeface="Cambria Math" panose="02040503050406030204" pitchFamily="18" charset="0"/>
                                  <a:sym typeface="Symbol" panose="05050102010706020507" pitchFamily="18" charset="2"/>
                                </a:rPr>
                              </m:ctrlPr>
                            </m:sSubPr>
                            <m:e>
                              <m:r>
                                <a:rPr lang="tr-TR" altLang="en-US" sz="2000" b="0" i="1" kern="0" smtClean="0">
                                  <a:latin typeface="Cambria Math" panose="02040503050406030204" pitchFamily="18" charset="0"/>
                                  <a:sym typeface="Symbol" panose="05050102010706020507" pitchFamily="18" charset="2"/>
                                </a:rPr>
                                <m:t>−</m:t>
                              </m:r>
                              <m:r>
                                <a:rPr lang="tr-TR" altLang="en-US" sz="2000" b="0" i="1" kern="0" smtClean="0">
                                  <a:latin typeface="Cambria Math" panose="02040503050406030204" pitchFamily="18" charset="0"/>
                                  <a:sym typeface="Symbol" panose="05050102010706020507" pitchFamily="18" charset="2"/>
                                </a:rPr>
                                <m:t>𝑅</m:t>
                              </m:r>
                            </m:e>
                            <m:sub>
                              <m:r>
                                <a:rPr lang="en-US" altLang="en-US" sz="2000" b="0" i="1" kern="0" smtClean="0">
                                  <a:latin typeface="Cambria Math" panose="02040503050406030204" pitchFamily="18" charset="0"/>
                                  <a:sym typeface="Symbol" panose="05050102010706020507" pitchFamily="18" charset="2"/>
                                </a:rPr>
                                <m:t>𝑐</m:t>
                              </m:r>
                            </m:sub>
                          </m:sSub>
                          <m:sSub>
                            <m:sSubPr>
                              <m:ctrlPr>
                                <a:rPr lang="tr-TR"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 </m:t>
                              </m:r>
                              <m:r>
                                <a:rPr lang="tr-TR" sz="2000" i="1">
                                  <a:solidFill>
                                    <a:srgbClr val="000000"/>
                                  </a:solidFill>
                                  <a:latin typeface="Cambria Math" panose="02040503050406030204" pitchFamily="18" charset="0"/>
                                </a:rPr>
                                <m:t>𝑔</m:t>
                              </m:r>
                            </m:e>
                            <m:sub>
                              <m:r>
                                <a:rPr lang="tr-TR" sz="2000" i="1">
                                  <a:solidFill>
                                    <a:srgbClr val="000000"/>
                                  </a:solidFill>
                                  <a:latin typeface="Cambria Math" panose="02040503050406030204" pitchFamily="18" charset="0"/>
                                </a:rPr>
                                <m:t>𝑚</m:t>
                              </m:r>
                            </m:sub>
                          </m:sSub>
                          <m:r>
                            <a:rPr lang="en-US" altLang="en-US" sz="2000" b="0" i="1" kern="0" smtClean="0">
                              <a:latin typeface="Cambria Math" panose="02040503050406030204" pitchFamily="18" charset="0"/>
                              <a:sym typeface="Symbol" panose="05050102010706020507" pitchFamily="18" charset="2"/>
                            </a:rPr>
                            <m:t>𝑣</m:t>
                          </m:r>
                        </m:e>
                        <m:sub>
                          <m:r>
                            <m:rPr>
                              <m:sty m:val="p"/>
                            </m:rPr>
                            <a:rPr lang="el-GR" altLang="en-US" sz="2000" b="0" i="1" kern="0" smtClean="0">
                              <a:latin typeface="Cambria Math" panose="02040503050406030204" pitchFamily="18" charset="0"/>
                              <a:sym typeface="Symbol" panose="05050102010706020507" pitchFamily="18" charset="2"/>
                            </a:rPr>
                            <m:t>π</m:t>
                          </m:r>
                        </m:sub>
                      </m:sSub>
                    </m:oMath>
                  </m:oMathPara>
                </a14:m>
                <a:endParaRPr lang="tr-TR" sz="2000" dirty="0"/>
              </a:p>
            </p:txBody>
          </p:sp>
        </mc:Choice>
        <mc:Fallback xmlns="">
          <p:sp>
            <p:nvSpPr>
              <p:cNvPr id="15" name="Rectangle 14">
                <a:extLst>
                  <a:ext uri="{FF2B5EF4-FFF2-40B4-BE49-F238E27FC236}">
                    <a16:creationId xmlns:a16="http://schemas.microsoft.com/office/drawing/2014/main" id="{B7A100C9-DFCD-4B72-A9C0-C7961CE37B62}"/>
                  </a:ext>
                </a:extLst>
              </p:cNvPr>
              <p:cNvSpPr>
                <a:spLocks noRot="1" noChangeAspect="1" noMove="1" noResize="1" noEditPoints="1" noAdjustHandles="1" noChangeArrowheads="1" noChangeShapeType="1" noTextEdit="1"/>
              </p:cNvSpPr>
              <p:nvPr/>
            </p:nvSpPr>
            <p:spPr>
              <a:xfrm>
                <a:off x="5147754" y="2910284"/>
                <a:ext cx="2256002" cy="400110"/>
              </a:xfrm>
              <a:prstGeom prst="rect">
                <a:avLst/>
              </a:prstGeom>
              <a:blipFill>
                <a:blip r:embed="rId6"/>
                <a:stretch>
                  <a:fillRect b="-10606"/>
                </a:stretch>
              </a:blipFill>
            </p:spPr>
            <p:txBody>
              <a:bodyPr/>
              <a:lstStyle/>
              <a:p>
                <a:r>
                  <a:rPr lang="en-GB">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6" name="Rectangle 2">
            <a:extLst>
              <a:ext uri="{FF2B5EF4-FFF2-40B4-BE49-F238E27FC236}">
                <a16:creationId xmlns:a16="http://schemas.microsoft.com/office/drawing/2014/main" id="{5D1CB320-3DAE-4136-B727-279AA94B4AE1}"/>
              </a:ext>
            </a:extLst>
          </p:cNvPr>
          <p:cNvSpPr>
            <a:spLocks noGrp="1" noChangeArrowheads="1"/>
          </p:cNvSpPr>
          <p:nvPr>
            <p:ph type="title"/>
          </p:nvPr>
        </p:nvSpPr>
        <p:spPr>
          <a:xfrm>
            <a:off x="609600" y="152400"/>
            <a:ext cx="7848600" cy="762000"/>
          </a:xfrm>
        </p:spPr>
        <p:txBody>
          <a:bodyPr/>
          <a:lstStyle/>
          <a:p>
            <a:pPr algn="l" eaLnBrk="1" hangingPunct="1"/>
            <a:r>
              <a:rPr lang="en-US" altLang="en-US" dirty="0"/>
              <a:t>I/O Impedances of CE Amplifier </a:t>
            </a:r>
          </a:p>
        </p:txBody>
      </p:sp>
      <p:sp>
        <p:nvSpPr>
          <p:cNvPr id="212997" name="Rectangle 3">
            <a:extLst>
              <a:ext uri="{FF2B5EF4-FFF2-40B4-BE49-F238E27FC236}">
                <a16:creationId xmlns:a16="http://schemas.microsoft.com/office/drawing/2014/main" id="{5B3D6909-49A5-4B95-B95E-7A4449FE8F61}"/>
              </a:ext>
            </a:extLst>
          </p:cNvPr>
          <p:cNvSpPr>
            <a:spLocks noGrp="1" noChangeArrowheads="1"/>
          </p:cNvSpPr>
          <p:nvPr>
            <p:ph type="body" sz="half" idx="1"/>
          </p:nvPr>
        </p:nvSpPr>
        <p:spPr>
          <a:xfrm>
            <a:off x="395536" y="4467200"/>
            <a:ext cx="7772400" cy="762000"/>
          </a:xfrm>
        </p:spPr>
        <p:txBody>
          <a:bodyPr/>
          <a:lstStyle/>
          <a:p>
            <a:pPr eaLnBrk="1" hangingPunct="1"/>
            <a:r>
              <a:rPr lang="en-US" altLang="en-US" dirty="0"/>
              <a:t>When measuring output impedance, the input port has to be grounded so that V</a:t>
            </a:r>
            <a:r>
              <a:rPr lang="en-US" altLang="en-US" baseline="-25000" dirty="0"/>
              <a:t>in </a:t>
            </a:r>
            <a:r>
              <a:rPr lang="en-US" altLang="en-US" dirty="0"/>
              <a:t>= 0.</a:t>
            </a:r>
          </a:p>
        </p:txBody>
      </p:sp>
      <p:grpSp>
        <p:nvGrpSpPr>
          <p:cNvPr id="212998" name="Group 16">
            <a:extLst>
              <a:ext uri="{FF2B5EF4-FFF2-40B4-BE49-F238E27FC236}">
                <a16:creationId xmlns:a16="http://schemas.microsoft.com/office/drawing/2014/main" id="{20505A59-57E2-4AF2-9178-447CCF625F5B}"/>
              </a:ext>
            </a:extLst>
          </p:cNvPr>
          <p:cNvGrpSpPr>
            <a:grpSpLocks/>
          </p:cNvGrpSpPr>
          <p:nvPr/>
        </p:nvGrpSpPr>
        <p:grpSpPr bwMode="auto">
          <a:xfrm>
            <a:off x="1005136" y="3171800"/>
            <a:ext cx="2209800" cy="1066800"/>
            <a:chOff x="1344" y="2256"/>
            <a:chExt cx="1152" cy="576"/>
          </a:xfrm>
        </p:grpSpPr>
        <p:sp>
          <p:nvSpPr>
            <p:cNvPr id="213003" name="AutoShape 7">
              <a:extLst>
                <a:ext uri="{FF2B5EF4-FFF2-40B4-BE49-F238E27FC236}">
                  <a16:creationId xmlns:a16="http://schemas.microsoft.com/office/drawing/2014/main" id="{F42ED850-38CF-4956-9557-C7E7D4D51BA3}"/>
                </a:ext>
              </a:extLst>
            </p:cNvPr>
            <p:cNvSpPr>
              <a:spLocks noChangeArrowheads="1"/>
            </p:cNvSpPr>
            <p:nvPr/>
          </p:nvSpPr>
          <p:spPr bwMode="auto">
            <a:xfrm>
              <a:off x="1344" y="2256"/>
              <a:ext cx="1152" cy="57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altLang="tr-TR"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aphicFrame>
          <p:nvGraphicFramePr>
            <p:cNvPr id="213004" name="Object 5">
              <a:extLst>
                <a:ext uri="{FF2B5EF4-FFF2-40B4-BE49-F238E27FC236}">
                  <a16:creationId xmlns:a16="http://schemas.microsoft.com/office/drawing/2014/main" id="{4765FA16-8338-4915-95E4-61A8AE031579}"/>
                </a:ext>
              </a:extLst>
            </p:cNvPr>
            <p:cNvGraphicFramePr>
              <a:graphicFrameLocks noChangeAspect="1"/>
            </p:cNvGraphicFramePr>
            <p:nvPr/>
          </p:nvGraphicFramePr>
          <p:xfrm>
            <a:off x="1454" y="2320"/>
            <a:ext cx="877" cy="500"/>
          </p:xfrm>
          <a:graphic>
            <a:graphicData uri="http://schemas.openxmlformats.org/presentationml/2006/ole">
              <mc:AlternateContent xmlns:mc="http://schemas.openxmlformats.org/markup-compatibility/2006">
                <mc:Choice xmlns:v="urn:schemas-microsoft-com:vml" Requires="v">
                  <p:oleObj spid="_x0000_s181514" name="Equation" r:id="rId3" imgW="1536700" imgH="800100" progId="Equation.3">
                    <p:embed/>
                  </p:oleObj>
                </mc:Choice>
                <mc:Fallback>
                  <p:oleObj name="Equation" r:id="rId3" imgW="1536700" imgH="800100" progId="Equation.3">
                    <p:embed/>
                    <p:pic>
                      <p:nvPicPr>
                        <p:cNvPr id="213004" name="Object 5">
                          <a:extLst>
                            <a:ext uri="{FF2B5EF4-FFF2-40B4-BE49-F238E27FC236}">
                              <a16:creationId xmlns:a16="http://schemas.microsoft.com/office/drawing/2014/main" id="{4765FA16-8338-4915-95E4-61A8AE0315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4" y="2320"/>
                          <a:ext cx="877" cy="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2999" name="Group 17">
            <a:extLst>
              <a:ext uri="{FF2B5EF4-FFF2-40B4-BE49-F238E27FC236}">
                <a16:creationId xmlns:a16="http://schemas.microsoft.com/office/drawing/2014/main" id="{EFF9A0F4-F18E-44C3-AA25-9A297EFF07B1}"/>
              </a:ext>
            </a:extLst>
          </p:cNvPr>
          <p:cNvGrpSpPr>
            <a:grpSpLocks/>
          </p:cNvGrpSpPr>
          <p:nvPr/>
        </p:nvGrpSpPr>
        <p:grpSpPr bwMode="auto">
          <a:xfrm>
            <a:off x="5653336" y="3095600"/>
            <a:ext cx="2209800" cy="1143000"/>
            <a:chOff x="3360" y="2256"/>
            <a:chExt cx="1152" cy="576"/>
          </a:xfrm>
        </p:grpSpPr>
        <p:sp>
          <p:nvSpPr>
            <p:cNvPr id="213001" name="AutoShape 15">
              <a:extLst>
                <a:ext uri="{FF2B5EF4-FFF2-40B4-BE49-F238E27FC236}">
                  <a16:creationId xmlns:a16="http://schemas.microsoft.com/office/drawing/2014/main" id="{D0E0682C-08CA-4371-AC56-E3F1A9736F58}"/>
                </a:ext>
              </a:extLst>
            </p:cNvPr>
            <p:cNvSpPr>
              <a:spLocks noChangeArrowheads="1"/>
            </p:cNvSpPr>
            <p:nvPr/>
          </p:nvSpPr>
          <p:spPr bwMode="auto">
            <a:xfrm>
              <a:off x="3360" y="2256"/>
              <a:ext cx="1152" cy="57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altLang="tr-TR"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graphicFrame>
          <p:nvGraphicFramePr>
            <p:cNvPr id="213002" name="Object 6">
              <a:extLst>
                <a:ext uri="{FF2B5EF4-FFF2-40B4-BE49-F238E27FC236}">
                  <a16:creationId xmlns:a16="http://schemas.microsoft.com/office/drawing/2014/main" id="{D9B02D43-1503-40AA-B04D-87DFA16BDE4D}"/>
                </a:ext>
              </a:extLst>
            </p:cNvPr>
            <p:cNvGraphicFramePr>
              <a:graphicFrameLocks noChangeAspect="1"/>
            </p:cNvGraphicFramePr>
            <p:nvPr/>
          </p:nvGraphicFramePr>
          <p:xfrm>
            <a:off x="3433" y="2291"/>
            <a:ext cx="983" cy="449"/>
          </p:xfrm>
          <a:graphic>
            <a:graphicData uri="http://schemas.openxmlformats.org/presentationml/2006/ole">
              <mc:AlternateContent xmlns:mc="http://schemas.openxmlformats.org/markup-compatibility/2006">
                <mc:Choice xmlns:v="urn:schemas-microsoft-com:vml" Requires="v">
                  <p:oleObj spid="_x0000_s181515" name="Equation" r:id="rId5" imgW="1473200" imgH="673100" progId="Equation.3">
                    <p:embed/>
                  </p:oleObj>
                </mc:Choice>
                <mc:Fallback>
                  <p:oleObj name="Equation" r:id="rId5" imgW="1473200" imgH="673100" progId="Equation.3">
                    <p:embed/>
                    <p:pic>
                      <p:nvPicPr>
                        <p:cNvPr id="213002" name="Object 6">
                          <a:extLst>
                            <a:ext uri="{FF2B5EF4-FFF2-40B4-BE49-F238E27FC236}">
                              <a16:creationId xmlns:a16="http://schemas.microsoft.com/office/drawing/2014/main" id="{D9B02D43-1503-40AA-B04D-87DFA16BDE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3" y="2291"/>
                          <a:ext cx="983" cy="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213000" name="Picture 10">
            <a:extLst>
              <a:ext uri="{FF2B5EF4-FFF2-40B4-BE49-F238E27FC236}">
                <a16:creationId xmlns:a16="http://schemas.microsoft.com/office/drawing/2014/main" id="{FD6E8987-F1B6-4D25-AEC7-1726E7F318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677" y="1030928"/>
            <a:ext cx="8305800" cy="1952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4" name="Rectangle 2">
            <a:extLst>
              <a:ext uri="{FF2B5EF4-FFF2-40B4-BE49-F238E27FC236}">
                <a16:creationId xmlns:a16="http://schemas.microsoft.com/office/drawing/2014/main" id="{77701E97-9035-40FF-B5E1-A78098126BBC}"/>
              </a:ext>
            </a:extLst>
          </p:cNvPr>
          <p:cNvSpPr>
            <a:spLocks noGrp="1" noChangeArrowheads="1"/>
          </p:cNvSpPr>
          <p:nvPr>
            <p:ph type="title"/>
          </p:nvPr>
        </p:nvSpPr>
        <p:spPr>
          <a:xfrm>
            <a:off x="609600" y="152400"/>
            <a:ext cx="7848600" cy="762000"/>
          </a:xfrm>
        </p:spPr>
        <p:txBody>
          <a:bodyPr>
            <a:normAutofit/>
          </a:bodyPr>
          <a:lstStyle/>
          <a:p>
            <a:pPr eaLnBrk="1" hangingPunct="1"/>
            <a:r>
              <a:rPr lang="en-US" altLang="en-US" sz="2400" b="1" dirty="0"/>
              <a:t>Inclusion of Early Effect</a:t>
            </a:r>
          </a:p>
        </p:txBody>
      </p:sp>
      <p:sp>
        <p:nvSpPr>
          <p:cNvPr id="215045" name="Rectangle 3">
            <a:extLst>
              <a:ext uri="{FF2B5EF4-FFF2-40B4-BE49-F238E27FC236}">
                <a16:creationId xmlns:a16="http://schemas.microsoft.com/office/drawing/2014/main" id="{E409D885-A2DF-446C-8201-612D11F0D354}"/>
              </a:ext>
            </a:extLst>
          </p:cNvPr>
          <p:cNvSpPr>
            <a:spLocks noGrp="1" noChangeArrowheads="1"/>
          </p:cNvSpPr>
          <p:nvPr>
            <p:ph type="body" sz="half" idx="1"/>
          </p:nvPr>
        </p:nvSpPr>
        <p:spPr>
          <a:xfrm>
            <a:off x="685800" y="4437112"/>
            <a:ext cx="7772400" cy="762000"/>
          </a:xfrm>
        </p:spPr>
        <p:txBody>
          <a:bodyPr>
            <a:normAutofit/>
          </a:bodyPr>
          <a:lstStyle/>
          <a:p>
            <a:pPr eaLnBrk="1" hangingPunct="1"/>
            <a:r>
              <a:rPr lang="en-US" altLang="en-US" sz="2000" dirty="0"/>
              <a:t>Early effect will lower the gain of the CE amplifier, as it appears in parallel with R</a:t>
            </a:r>
            <a:r>
              <a:rPr lang="en-US" altLang="en-US" sz="2000" baseline="-25000" dirty="0"/>
              <a:t>C</a:t>
            </a:r>
            <a:r>
              <a:rPr lang="en-US" altLang="en-US" sz="2000" dirty="0"/>
              <a:t>.  </a:t>
            </a:r>
          </a:p>
        </p:txBody>
      </p:sp>
      <p:graphicFrame>
        <p:nvGraphicFramePr>
          <p:cNvPr id="215049" name="Object 5">
            <a:extLst>
              <a:ext uri="{FF2B5EF4-FFF2-40B4-BE49-F238E27FC236}">
                <a16:creationId xmlns:a16="http://schemas.microsoft.com/office/drawing/2014/main" id="{BDDBBFA4-63A9-48E5-B18B-D5840A18CDF5}"/>
              </a:ext>
            </a:extLst>
          </p:cNvPr>
          <p:cNvGraphicFramePr>
            <a:graphicFrameLocks noChangeAspect="1"/>
          </p:cNvGraphicFramePr>
          <p:nvPr>
            <p:extLst>
              <p:ext uri="{D42A27DB-BD31-4B8C-83A1-F6EECF244321}">
                <p14:modId xmlns:p14="http://schemas.microsoft.com/office/powerpoint/2010/main" val="746461003"/>
              </p:ext>
            </p:extLst>
          </p:nvPr>
        </p:nvGraphicFramePr>
        <p:xfrm>
          <a:off x="1187624" y="2787094"/>
          <a:ext cx="2306120" cy="1068276"/>
        </p:xfrm>
        <a:graphic>
          <a:graphicData uri="http://schemas.openxmlformats.org/presentationml/2006/ole">
            <mc:AlternateContent xmlns:mc="http://schemas.openxmlformats.org/markup-compatibility/2006">
              <mc:Choice xmlns:v="urn:schemas-microsoft-com:vml" Requires="v">
                <p:oleObj spid="_x0000_s182407" name="Microsoft Equation 3.0" r:id="rId3" imgW="2197100" imgH="838200" progId="Equation.3">
                  <p:embed/>
                </p:oleObj>
              </mc:Choice>
              <mc:Fallback>
                <p:oleObj name="Microsoft Equation 3.0" r:id="rId3" imgW="2197100" imgH="838200" progId="Equation.3">
                  <p:embed/>
                  <p:pic>
                    <p:nvPicPr>
                      <p:cNvPr id="215049" name="Object 5">
                        <a:extLst>
                          <a:ext uri="{FF2B5EF4-FFF2-40B4-BE49-F238E27FC236}">
                            <a16:creationId xmlns:a16="http://schemas.microsoft.com/office/drawing/2014/main" id="{BDDBBFA4-63A9-48E5-B18B-D5840A18CD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2787094"/>
                        <a:ext cx="2306120" cy="1068276"/>
                      </a:xfrm>
                      <a:prstGeom prst="rect">
                        <a:avLst/>
                      </a:prstGeom>
                      <a:noFill/>
                      <a:ln>
                        <a:noFill/>
                      </a:ln>
                      <a:effectLst/>
                      <a:extLst/>
                    </p:spPr>
                  </p:pic>
                </p:oleObj>
              </mc:Fallback>
            </mc:AlternateContent>
          </a:graphicData>
        </a:graphic>
      </p:graphicFrame>
      <p:pic>
        <p:nvPicPr>
          <p:cNvPr id="215047" name="Picture 8">
            <a:extLst>
              <a:ext uri="{FF2B5EF4-FFF2-40B4-BE49-F238E27FC236}">
                <a16:creationId xmlns:a16="http://schemas.microsoft.com/office/drawing/2014/main" id="{3CFA9305-A360-4AA6-B950-992DF1F243D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38476" y="1045985"/>
            <a:ext cx="4619048" cy="160952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23528" y="277377"/>
            <a:ext cx="7791451" cy="4826871"/>
          </a:xfrm>
          <a:prstGeom prst="rect">
            <a:avLst/>
          </a:prstGeom>
        </p:spPr>
      </p:pic>
      <p:pic>
        <p:nvPicPr>
          <p:cNvPr id="12" name="Picture 11"/>
          <p:cNvPicPr>
            <a:picLocks noChangeAspect="1"/>
          </p:cNvPicPr>
          <p:nvPr/>
        </p:nvPicPr>
        <p:blipFill>
          <a:blip r:embed="rId3"/>
          <a:stretch>
            <a:fillRect/>
          </a:stretch>
        </p:blipFill>
        <p:spPr>
          <a:xfrm>
            <a:off x="6228184" y="1988840"/>
            <a:ext cx="2507456" cy="542925"/>
          </a:xfrm>
          <a:prstGeom prst="rect">
            <a:avLst/>
          </a:prstGeom>
        </p:spPr>
      </p:pic>
    </p:spTree>
    <p:extLst>
      <p:ext uri="{BB962C8B-B14F-4D97-AF65-F5344CB8AC3E}">
        <p14:creationId xmlns:p14="http://schemas.microsoft.com/office/powerpoint/2010/main" val="1877574430"/>
      </p:ext>
    </p:extLst>
  </p:cSld>
  <p:clrMapOvr>
    <a:masterClrMapping/>
  </p:clrMapOvr>
  <p:transition>
    <p:plus/>
  </p:transition>
</p:sld>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6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6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6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6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tx1"/>
            </a:solidFill>
            <a:effectLst/>
            <a:latin typeface="Arial" charset="0"/>
          </a:defRPr>
        </a:defPPr>
      </a:lstStyle>
    </a:lnDef>
    <a:txDef>
      <a:spPr>
        <a:blipFill rotWithShape="1">
          <a:blip xmlns:r="http://schemas.openxmlformats.org/officeDocument/2006/relationships" r:embed="rId1"/>
          <a:stretch>
            <a:fillRect/>
          </a:stretch>
        </a:blipFill>
      </a:spPr>
      <a:bodyPr/>
      <a:lstStyle>
        <a:defPPr>
          <a:defRPr sz="3600" b="1">
            <a:noFill/>
            <a:latin typeface="Comic Sans MS" panose="030F0702030302020204" pitchFamily="66" charset="0"/>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Verdana"/>
        <a:ea typeface=""/>
        <a:cs typeface="Angsana New"/>
      </a:majorFont>
      <a:minorFont>
        <a:latin typeface="Verdana"/>
        <a:ea typeface=""/>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Custom Design">
  <a:themeElements>
    <a:clrScheme name="5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5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30938</TotalTime>
  <Words>4465</Words>
  <Application>Microsoft Office PowerPoint</Application>
  <PresentationFormat>On-screen Show (4:3)</PresentationFormat>
  <Paragraphs>775</Paragraphs>
  <Slides>139</Slides>
  <Notes>34</Notes>
  <HiddenSlides>0</HiddenSlides>
  <MMClips>0</MMClips>
  <ScaleCrop>false</ScaleCrop>
  <HeadingPairs>
    <vt:vector size="8" baseType="variant">
      <vt:variant>
        <vt:lpstr>Fonts Used</vt:lpstr>
      </vt:variant>
      <vt:variant>
        <vt:i4>12</vt:i4>
      </vt:variant>
      <vt:variant>
        <vt:lpstr>Theme</vt:lpstr>
      </vt:variant>
      <vt:variant>
        <vt:i4>6</vt:i4>
      </vt:variant>
      <vt:variant>
        <vt:lpstr>Embedded OLE Servers</vt:lpstr>
      </vt:variant>
      <vt:variant>
        <vt:i4>6</vt:i4>
      </vt:variant>
      <vt:variant>
        <vt:lpstr>Slide Titles</vt:lpstr>
      </vt:variant>
      <vt:variant>
        <vt:i4>139</vt:i4>
      </vt:variant>
    </vt:vector>
  </HeadingPairs>
  <TitlesOfParts>
    <vt:vector size="163" baseType="lpstr">
      <vt:lpstr>新細明體</vt:lpstr>
      <vt:lpstr>Angsana New</vt:lpstr>
      <vt:lpstr>Arial</vt:lpstr>
      <vt:lpstr>Arial Tur</vt:lpstr>
      <vt:lpstr>Calibri</vt:lpstr>
      <vt:lpstr>Cambria Math</vt:lpstr>
      <vt:lpstr>Comic Sans MS</vt:lpstr>
      <vt:lpstr>Symbol</vt:lpstr>
      <vt:lpstr>Tahoma</vt:lpstr>
      <vt:lpstr>Times New Roman</vt:lpstr>
      <vt:lpstr>Verdana</vt:lpstr>
      <vt:lpstr>Wingdings</vt:lpstr>
      <vt:lpstr>Office Theme</vt:lpstr>
      <vt:lpstr>Default Design</vt:lpstr>
      <vt:lpstr>2_Default Design</vt:lpstr>
      <vt:lpstr>3_Default Design</vt:lpstr>
      <vt:lpstr>1_Default Design</vt:lpstr>
      <vt:lpstr>5_Custom Design</vt:lpstr>
      <vt:lpstr>Bitmap Image</vt:lpstr>
      <vt:lpstr>PhotoSuite Image</vt:lpstr>
      <vt:lpstr>Equation</vt:lpstr>
      <vt:lpstr>Microsoft Equation 3.0</vt:lpstr>
      <vt:lpstr>Visio</vt:lpstr>
      <vt:lpstr>方程式</vt:lpstr>
      <vt:lpstr> BJT  (Bipolar Junction Transistor)</vt:lpstr>
      <vt:lpstr>PowerPoint Presentation</vt:lpstr>
      <vt:lpstr>PowerPoint Presentation</vt:lpstr>
      <vt:lpstr>PowerPoint Presentation</vt:lpstr>
      <vt:lpstr>PowerPoint Presentation</vt:lpstr>
      <vt:lpstr>Recall p-n junction</vt:lpstr>
      <vt:lpstr>So if we combine these by fusing their terminals…</vt:lpstr>
      <vt:lpstr>PowerPoint Presentation</vt:lpstr>
      <vt:lpstr>npn BJTs </vt:lpstr>
      <vt:lpstr>npn BJTs </vt:lpstr>
      <vt:lpstr>npn BJTs </vt:lpstr>
      <vt:lpstr>BJT Currents </vt:lpstr>
      <vt:lpstr>Bipolar Junction Transistors: Operation Modes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DC Biasing Circuits of BJTs</vt:lpstr>
      <vt:lpstr>Objectives</vt:lpstr>
      <vt:lpstr>A generic DC load line.</vt:lpstr>
      <vt:lpstr>Example</vt:lpstr>
      <vt:lpstr>Example</vt:lpstr>
      <vt:lpstr>Optimum Q-point with amplifier operation.</vt:lpstr>
      <vt:lpstr>Q-point is not at optimum location</vt:lpstr>
      <vt:lpstr>BIAS CIRCUITS</vt:lpstr>
      <vt:lpstr>Example</vt:lpstr>
      <vt:lpstr>Example Construct the DC load line for the circuit</vt:lpstr>
      <vt:lpstr>(Q-point shift)</vt:lpstr>
      <vt:lpstr>Base bias characteristics.</vt:lpstr>
      <vt:lpstr>2. Voltage divider bias.</vt:lpstr>
      <vt:lpstr>Example</vt:lpstr>
      <vt:lpstr>Example</vt:lpstr>
      <vt:lpstr>Which value of hFE do I use?</vt:lpstr>
      <vt:lpstr>Example</vt:lpstr>
      <vt:lpstr>Stability of Voltage Divider Bias Circuit</vt:lpstr>
      <vt:lpstr>Load line for voltage divider bias circuit.</vt:lpstr>
      <vt:lpstr>Voltage-divider bias characteristics. </vt:lpstr>
      <vt:lpstr>3. Emitter bias.</vt:lpstr>
      <vt:lpstr>Example</vt:lpstr>
      <vt:lpstr>Load Line for Emitter-Bias Circuit</vt:lpstr>
      <vt:lpstr>Circuit Stability of Emitter-Bias Circuit</vt:lpstr>
      <vt:lpstr>Emitter-bias characteristics.</vt:lpstr>
      <vt:lpstr>4. Collector-feedback bias.</vt:lpstr>
      <vt:lpstr>Example</vt:lpstr>
      <vt:lpstr>Circuit Stability of Collector-Feedback Bias</vt:lpstr>
      <vt:lpstr>Collector-Feedback Characteristics</vt:lpstr>
      <vt:lpstr>5. Emitter-feedback bias.</vt:lpstr>
      <vt:lpstr>Example</vt:lpstr>
      <vt:lpstr>Circuit Stability of Emitter-Feedback Bias</vt:lpstr>
      <vt:lpstr>Emitter-Feedback Characteristics </vt:lpstr>
      <vt:lpstr>PowerPoint Presentation</vt:lpstr>
      <vt:lpstr>PowerPoint Presentation</vt:lpstr>
      <vt:lpstr>PowerPoint Presentation</vt:lpstr>
      <vt:lpstr>PowerPoint Presentation</vt:lpstr>
      <vt:lpstr>PowerPoint Presentation</vt:lpstr>
      <vt:lpstr>Problem :  Analyze the circuits shown in Figure to determine I and V. For all transistors, assume that β = 100 and |VBE| = 0.7V in the active region. </vt:lpstr>
      <vt:lpstr>PowerPoint Presentation</vt:lpstr>
      <vt:lpstr>Problem:  Consider the emitter-follower amplifier of figure. Draw the DC circuit and find ICQ (β = 100, VBE=0.7V).</vt:lpstr>
      <vt:lpstr>PowerPoint Presentation</vt:lpstr>
      <vt:lpstr>Problem:  Suppose that npn transistor has VBE = 0.7V. Determine IC and VCE  and output voltage.</vt:lpstr>
      <vt:lpstr>Problem:  The transistors shown in figure operate in active region and have β = 100, VBE=0.7V. Determine IC and VCE for each transistor. </vt:lpstr>
      <vt:lpstr>Problem:  Analyze the circuit of figure and determine IC and VCE. (β = 100, VBE=0.7V)</vt:lpstr>
      <vt:lpstr>PowerPoint Presentation</vt:lpstr>
      <vt:lpstr>PowerPoint Presentation</vt:lpstr>
      <vt:lpstr>PowerPoint Presentation</vt:lpstr>
      <vt:lpstr>PowerPoint Presentation</vt:lpstr>
      <vt:lpstr>PowerPoint Presentation</vt:lpstr>
      <vt:lpstr>Noise in Audio Amplifier</vt:lpstr>
      <vt:lpstr>Supply Ripple Rejection</vt:lpstr>
      <vt:lpstr>BJT Differential Pair</vt:lpstr>
      <vt:lpstr>Differential Amplifiers</vt:lpstr>
      <vt:lpstr>Differential Amplifiers</vt:lpstr>
      <vt:lpstr>PowerPoint Presentation</vt:lpstr>
      <vt:lpstr>PowerPoint Presentation</vt:lpstr>
      <vt:lpstr>PowerPoint Presentation</vt:lpstr>
      <vt:lpstr>PowerPoint Presentation</vt:lpstr>
      <vt:lpstr>Two versions of the hybrid-π small-signal model</vt:lpstr>
      <vt:lpstr>PowerPoint Presentation</vt:lpstr>
      <vt:lpstr>PowerPoint Presentation</vt:lpstr>
      <vt:lpstr>PowerPoint Presentation</vt:lpstr>
      <vt:lpstr>PowerPoint Presentation</vt:lpstr>
      <vt:lpstr>PowerPoint Presentation</vt:lpstr>
      <vt:lpstr>Input/Output Impedances</vt:lpstr>
      <vt:lpstr>Input Impedance Example I</vt:lpstr>
      <vt:lpstr>Output Impedance Example I</vt:lpstr>
      <vt:lpstr>Impedance at Emitter</vt:lpstr>
      <vt:lpstr>Amplifier Circuits</vt:lpstr>
      <vt:lpstr>PowerPoint Presentation</vt:lpstr>
      <vt:lpstr>I/O Impedances of CE Amplifier </vt:lpstr>
      <vt:lpstr>Inclusion of Early Effect</vt:lpstr>
      <vt:lpstr>PowerPoint Presentation</vt:lpstr>
      <vt:lpstr>PowerPoint Presentation</vt:lpstr>
      <vt:lpstr>PowerPoint Presentation</vt:lpstr>
      <vt:lpstr>PowerPoint Presentation</vt:lpstr>
      <vt:lpstr>PowerPoint Presentation</vt:lpstr>
      <vt:lpstr>PowerPoint Presentation</vt:lpstr>
      <vt:lpstr>Small-Signal Model </vt:lpstr>
      <vt:lpstr>Input Impedance of Degenerated CE Stage</vt:lpstr>
      <vt:lpstr>Output Impedance of Degenerated CE Stage</vt:lpstr>
      <vt:lpstr>Emitter Degeneration Example I</vt:lpstr>
      <vt:lpstr>Emitter Degeneration Example II</vt:lpstr>
      <vt:lpstr>Degenerated CE with Base Resistance</vt:lpstr>
      <vt:lpstr>Input/Output Impedances </vt:lpstr>
      <vt:lpstr>Common Base (CB) Amplifier</vt:lpstr>
      <vt:lpstr>PowerPoint Presentation</vt:lpstr>
      <vt:lpstr>Input Impedance of CB Amplifier</vt:lpstr>
      <vt:lpstr>Output Impedance of CB Stage</vt:lpstr>
      <vt:lpstr>CB with Source Resistance</vt:lpstr>
      <vt:lpstr>Practical Example of CB Stage</vt:lpstr>
      <vt:lpstr>Emitter Follower (Common Collector Amplifier) </vt:lpstr>
      <vt:lpstr>Small-Signal Model of Emitter Follower (Common Collector)</vt:lpstr>
      <vt:lpstr>Input Impedance of Emitter Follower</vt:lpstr>
      <vt:lpstr>Output Impedance of Emitter Follower</vt:lpstr>
      <vt:lpstr>Summary of Amplifier Topologies</vt:lpstr>
      <vt:lpstr>Amplifiers – Basic Amplifier Concepts</vt:lpstr>
      <vt:lpstr>Amplifiers – Basic Amplifier Concepts</vt:lpstr>
      <vt:lpstr>Amplifiers – Amplifier Model </vt:lpstr>
      <vt:lpstr>Amplifiers – Current and Voltage Gains</vt:lpstr>
      <vt:lpstr>Example </vt:lpstr>
      <vt:lpstr>Amplifiers – Cascade Amplifiers</vt:lpstr>
      <vt:lpstr>Example </vt:lpstr>
      <vt:lpstr>Example </vt:lpstr>
      <vt:lpstr>Amplifiers – Ideal Amplifiers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Cartography Division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Mühendislik Etiği CRN20543 DERS SUNUMLARI</dc:title>
  <dc:creator>ITU</dc:creator>
  <cp:lastModifiedBy>Bora Döken</cp:lastModifiedBy>
  <cp:revision>1475</cp:revision>
  <dcterms:created xsi:type="dcterms:W3CDTF">2006-02-04T17:06:47Z</dcterms:created>
  <dcterms:modified xsi:type="dcterms:W3CDTF">2019-11-19T08:35:07Z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TC011594401055</vt:lpwstr>
  </property>
</Properties>
</file>